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304" r:id="rId2"/>
    <p:sldId id="267" r:id="rId3"/>
    <p:sldId id="292" r:id="rId4"/>
    <p:sldId id="305" r:id="rId5"/>
    <p:sldId id="277" r:id="rId6"/>
    <p:sldId id="308" r:id="rId7"/>
    <p:sldId id="309" r:id="rId8"/>
    <p:sldId id="310" r:id="rId9"/>
    <p:sldId id="268" r:id="rId10"/>
    <p:sldId id="293" r:id="rId11"/>
    <p:sldId id="312" r:id="rId12"/>
    <p:sldId id="326" r:id="rId13"/>
    <p:sldId id="328" r:id="rId14"/>
    <p:sldId id="329" r:id="rId15"/>
    <p:sldId id="334" r:id="rId16"/>
    <p:sldId id="335" r:id="rId17"/>
    <p:sldId id="330" r:id="rId18"/>
    <p:sldId id="332" r:id="rId19"/>
    <p:sldId id="33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  <a:srgbClr val="FF3399"/>
    <a:srgbClr val="800000"/>
    <a:srgbClr val="A50021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9" autoAdjust="0"/>
    <p:restoredTop sz="94660"/>
  </p:normalViewPr>
  <p:slideViewPr>
    <p:cSldViewPr>
      <p:cViewPr varScale="1">
        <p:scale>
          <a:sx n="95" d="100"/>
          <a:sy n="95" d="100"/>
        </p:scale>
        <p:origin x="8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E0A6E3-9859-4583-9E8C-6E4272656B5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C9016-4943-449D-9159-A0E1D5B9F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7811D-C75B-4304-AD0F-3C9417051C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18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B37ECF-24C0-40A5-BAA2-E937F3D2BD61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730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072DB9A-C7EB-4173-8A83-8F4172F37BCB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120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724686-8DFE-4963-95CA-C16529042C24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1088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EDEF95-6540-487B-9506-67DA94309D52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60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85AC6E-7908-4AD1-AF6E-188137489D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618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67E4663-DE98-42ED-8964-5428695643FF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13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751FB3-2DBA-4649-BFCE-6CFF07F34F76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09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81863B-7087-4A49-AA15-02DAF2632341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237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B35606-D8FE-4CE4-9424-F5AA792A501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9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3E3267-53E7-4FAE-9F2A-0BD36BC48BF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397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CDAF6B6-8901-46A6-97D5-E92DDCFC637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842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91C9A61-112D-42FA-991C-8D7B25C39ABE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20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2E4-EBE5-40D5-A59B-2DBDF6DF4AB7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D46E-F9E0-4D91-8400-62472EFED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8F51C-5FBE-48A5-8011-922FEE43B87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D499-4F35-48EB-A46E-ABC1AE260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2D87-384F-46DB-872C-2B356FA4D04B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6584-6BA6-488D-9CF3-C2759DD91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34EF-69DF-4BFA-8AEA-FB37CE53AFD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1D34-9492-4115-808D-15D6EECFC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54F5-D939-44A3-88E1-F0114F1D1DBD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5656-2895-4FA5-93C6-1D648FA57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BB3C1-216F-468B-81F9-0213FAB833EE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4D8CC-F06E-4B4E-957D-2AA97D84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8AEE-D4DC-4BC2-A879-D67CC91C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9AC5-FA03-4EBD-A598-2A1C4BD26D98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EB4E-1806-4158-A2F1-CEA70DDF8986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C74A-E7A8-4C4B-96F6-F2B1CDDB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B44B-4CFE-420E-A401-C040DAB1CD60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481F-FB48-4FAB-AA15-55F46610E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5A08C-4468-499F-BAE2-FBF261B574F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E5B2-7788-41A4-95AF-F10950D72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DAB3-D47A-4613-A5CA-C6D824106EF0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1003-28C4-4E22-BD85-23A11054F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9FDA68-55D1-4620-A485-3D6F48466CE9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F63E4E-D450-422D-87F7-8DC8920A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15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429000" y="3635375"/>
            <a:ext cx="5562600" cy="1774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Week </a:t>
            </a:r>
            <a:r>
              <a:rPr sz="4000" b="1" dirty="0" smtClean="0"/>
              <a:t>9 </a:t>
            </a:r>
            <a:r>
              <a:rPr sz="4000" b="1" dirty="0" smtClean="0"/>
              <a:t>Review: </a:t>
            </a:r>
            <a:br>
              <a:rPr sz="4000" b="1" dirty="0" smtClean="0"/>
            </a:br>
            <a:r>
              <a:rPr sz="4000" b="1" dirty="0" smtClean="0"/>
              <a:t>Deponent and Irregular Verbs</a:t>
            </a:r>
            <a:br>
              <a:rPr sz="4000" b="1" dirty="0" smtClean="0"/>
            </a:br>
            <a:endParaRPr sz="4000" b="1" dirty="0" smtClean="0"/>
          </a:p>
        </p:txBody>
      </p:sp>
      <p:pic>
        <p:nvPicPr>
          <p:cNvPr id="5123" name="Picture 2" descr="C:\Users\owner\Desktop\2009-01-30-22910d7e15b6f08fdf64190bd2a856f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381000"/>
            <a:ext cx="62484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400" smtClean="0"/>
              <a:t>Synopsis of </a:t>
            </a:r>
            <a:r>
              <a:rPr sz="3400" err="1" smtClean="0"/>
              <a:t>audeō</a:t>
            </a:r>
            <a:r>
              <a:rPr sz="3400" smtClean="0"/>
              <a:t>, </a:t>
            </a:r>
            <a:r>
              <a:rPr sz="3400" err="1" smtClean="0"/>
              <a:t>audēre</a:t>
            </a:r>
            <a:r>
              <a:rPr sz="3400" smtClean="0"/>
              <a:t>, </a:t>
            </a:r>
            <a:r>
              <a:rPr sz="3400" err="1" smtClean="0"/>
              <a:t>ausus</a:t>
            </a:r>
            <a:r>
              <a:rPr sz="3400" smtClean="0"/>
              <a:t> sum</a:t>
            </a:r>
            <a:endParaRPr smtClean="0"/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67670"/>
              </p:ext>
            </p:extLst>
          </p:nvPr>
        </p:nvGraphicFramePr>
        <p:xfrm>
          <a:off x="609600" y="1066800"/>
          <a:ext cx="8001000" cy="5572128"/>
        </p:xfrm>
        <a:graphic>
          <a:graphicData uri="http://schemas.openxmlformats.org/drawingml/2006/table">
            <a:tbl>
              <a:tblPr/>
              <a:tblGrid>
                <a:gridCol w="2667000"/>
                <a:gridCol w="1828800"/>
                <a:gridCol w="35052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rd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plural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Passive (Deponent)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Present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Audent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Audēbant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Future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Audēbunt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ausī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Pluperfect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ausī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erant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Future Perf.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ausī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erunt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Pres.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Audeant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Audērent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ausī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Pluperf.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ausī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essent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2819400"/>
            <a:ext cx="6172200" cy="1785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Here’s a </a:t>
            </a:r>
            <a:r>
              <a:rPr lang="en-US" sz="2200" b="1" dirty="0" smtClean="0"/>
              <a:t>SYNOPSIS</a:t>
            </a:r>
            <a:r>
              <a:rPr lang="en-US" sz="2200" dirty="0" smtClean="0"/>
              <a:t> for the Semi-Deponent </a:t>
            </a:r>
            <a:r>
              <a:rPr lang="en-US" sz="2200" i="1" dirty="0" err="1" smtClean="0"/>
              <a:t>audeo</a:t>
            </a:r>
            <a:r>
              <a:rPr lang="en-US" sz="2200" dirty="0" smtClean="0"/>
              <a:t>. This </a:t>
            </a:r>
            <a:r>
              <a:rPr lang="en-US" sz="2200" b="1" dirty="0" smtClean="0"/>
              <a:t>Synopsis </a:t>
            </a:r>
            <a:r>
              <a:rPr lang="en-US" sz="2200" dirty="0" smtClean="0"/>
              <a:t>will best show you how semi-deponents work. Note that in the present system, there are only active forms, while the perfect system has only </a:t>
            </a:r>
            <a:r>
              <a:rPr lang="en-US" sz="2200" b="1" dirty="0" smtClean="0"/>
              <a:t>PASSIVE </a:t>
            </a:r>
            <a:r>
              <a:rPr lang="en-US" sz="2200" dirty="0" smtClean="0"/>
              <a:t>forms.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900" dirty="0" smtClean="0"/>
              <a:t>A special set of 5 </a:t>
            </a:r>
            <a:r>
              <a:rPr lang="en-US" sz="2900" b="1" dirty="0" smtClean="0">
                <a:solidFill>
                  <a:srgbClr val="660033"/>
                </a:solidFill>
              </a:rPr>
              <a:t>deponent</a:t>
            </a:r>
            <a:r>
              <a:rPr lang="en-US" sz="2900" dirty="0" smtClean="0"/>
              <a:t> verbs take an </a:t>
            </a:r>
            <a:r>
              <a:rPr lang="en-US" sz="2900" b="1" dirty="0" smtClean="0">
                <a:solidFill>
                  <a:srgbClr val="006600"/>
                </a:solidFill>
              </a:rPr>
              <a:t>ablative of means </a:t>
            </a:r>
            <a:r>
              <a:rPr lang="en-US" sz="2900" dirty="0" smtClean="0"/>
              <a:t>that functions as the </a:t>
            </a:r>
            <a:r>
              <a:rPr lang="en-US" sz="2900" b="1" dirty="0" smtClean="0">
                <a:solidFill>
                  <a:srgbClr val="C00000"/>
                </a:solidFill>
              </a:rPr>
              <a:t>direct object</a:t>
            </a:r>
            <a:r>
              <a:rPr lang="en-US" sz="29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</a:rPr>
              <a:t>P</a:t>
            </a:r>
            <a:r>
              <a:rPr lang="en-US" sz="2400" b="1" dirty="0" err="1" smtClean="0"/>
              <a:t>otior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potīrī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potītus</a:t>
            </a:r>
            <a:r>
              <a:rPr lang="en-US" sz="2400" b="1" dirty="0" smtClean="0"/>
              <a:t> sum – </a:t>
            </a:r>
            <a:r>
              <a:rPr lang="en-US" sz="2400" b="1" i="1" dirty="0" smtClean="0"/>
              <a:t>to possess*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</a:rPr>
              <a:t>Ū</a:t>
            </a:r>
            <a:r>
              <a:rPr lang="en-US" sz="2400" b="1" dirty="0" err="1" smtClean="0"/>
              <a:t>tor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ūtī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ūsus</a:t>
            </a:r>
            <a:r>
              <a:rPr lang="en-US" sz="2400" b="1" dirty="0" smtClean="0"/>
              <a:t> sum – </a:t>
            </a:r>
            <a:r>
              <a:rPr lang="en-US" sz="2400" b="1" i="1" dirty="0" smtClean="0"/>
              <a:t>to use**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</a:rPr>
              <a:t>F</a:t>
            </a:r>
            <a:r>
              <a:rPr lang="en-US" sz="2400" b="1" dirty="0" err="1" smtClean="0"/>
              <a:t>ruor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fruī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fructus</a:t>
            </a:r>
            <a:r>
              <a:rPr lang="en-US" sz="2400" b="1" dirty="0" smtClean="0"/>
              <a:t> sum – </a:t>
            </a:r>
            <a:r>
              <a:rPr lang="en-US" sz="2400" b="1" i="1" dirty="0" smtClean="0"/>
              <a:t>to enjoy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</a:rPr>
              <a:t>F</a:t>
            </a:r>
            <a:r>
              <a:rPr lang="en-US" sz="2400" b="1" dirty="0" err="1" smtClean="0"/>
              <a:t>ungor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fungī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functus</a:t>
            </a:r>
            <a:r>
              <a:rPr lang="en-US" sz="2400" b="1" dirty="0" smtClean="0"/>
              <a:t> sum – </a:t>
            </a:r>
            <a:r>
              <a:rPr lang="en-US" sz="2400" b="1" i="1" dirty="0" smtClean="0"/>
              <a:t>to perform, do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</a:rPr>
              <a:t>V</a:t>
            </a:r>
            <a:r>
              <a:rPr lang="en-US" sz="2400" b="1" dirty="0" err="1" smtClean="0"/>
              <a:t>escor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vescī</a:t>
            </a:r>
            <a:r>
              <a:rPr lang="en-US" sz="2400" b="1" dirty="0" smtClean="0"/>
              <a:t>, [</a:t>
            </a:r>
            <a:r>
              <a:rPr lang="en-US" sz="2400" b="1" dirty="0" err="1" smtClean="0"/>
              <a:t>vescus</a:t>
            </a:r>
            <a:r>
              <a:rPr lang="en-US" sz="2400" b="1" dirty="0" smtClean="0"/>
              <a:t>] – </a:t>
            </a:r>
            <a:r>
              <a:rPr lang="en-US" sz="2400" b="1" i="1" dirty="0" smtClean="0"/>
              <a:t>to eat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>
                <a:solidFill>
                  <a:srgbClr val="006600"/>
                </a:solidFill>
              </a:rPr>
              <a:t>Ferrō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ūtitur</a:t>
            </a:r>
            <a:r>
              <a:rPr lang="en-US" b="1" dirty="0" smtClean="0"/>
              <a:t>  = </a:t>
            </a:r>
            <a:r>
              <a:rPr lang="en-US" dirty="0" smtClean="0"/>
              <a:t>He </a:t>
            </a:r>
            <a:r>
              <a:rPr lang="en-US" b="1" dirty="0" smtClean="0">
                <a:solidFill>
                  <a:srgbClr val="0000FF"/>
                </a:solidFill>
              </a:rPr>
              <a:t>uses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6600"/>
                </a:solidFill>
              </a:rPr>
              <a:t>a sword</a:t>
            </a:r>
            <a:r>
              <a:rPr lang="en-US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(lit. “he benefits himself by means of </a:t>
            </a:r>
            <a:r>
              <a:rPr lang="en-US" b="1" dirty="0" smtClean="0">
                <a:solidFill>
                  <a:srgbClr val="006600"/>
                </a:solidFill>
              </a:rPr>
              <a:t>a sword</a:t>
            </a:r>
            <a:r>
              <a:rPr lang="en-US" dirty="0" smtClean="0"/>
              <a:t>”)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/>
              <a:t>Nōn</a:t>
            </a:r>
            <a:r>
              <a:rPr lang="en-US" b="1" dirty="0" smtClean="0"/>
              <a:t> </a:t>
            </a:r>
            <a:r>
              <a:rPr lang="en-US" b="1" dirty="0" err="1" smtClean="0"/>
              <a:t>audent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ūtī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nāvibus</a:t>
            </a:r>
            <a:r>
              <a:rPr lang="en-US" dirty="0" smtClean="0"/>
              <a:t> = They do not dare </a:t>
            </a:r>
            <a:r>
              <a:rPr lang="en-US" b="1" dirty="0" smtClean="0">
                <a:solidFill>
                  <a:srgbClr val="0000FF"/>
                </a:solidFill>
              </a:rPr>
              <a:t>to use </a:t>
            </a:r>
            <a:r>
              <a:rPr lang="en-US" b="1" dirty="0" smtClean="0">
                <a:solidFill>
                  <a:srgbClr val="006600"/>
                </a:solidFill>
              </a:rPr>
              <a:t>the ships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“</a:t>
            </a:r>
            <a:r>
              <a:rPr b="1" dirty="0" smtClean="0">
                <a:solidFill>
                  <a:srgbClr val="0000FF"/>
                </a:solidFill>
              </a:rPr>
              <a:t>PUFFV</a:t>
            </a:r>
            <a:r>
              <a:rPr dirty="0" smtClean="0"/>
              <a:t>” Verbs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91200" y="2819400"/>
            <a:ext cx="3200400" cy="12001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What case and why?</a:t>
            </a:r>
          </a:p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“Abl. obj. of </a:t>
            </a:r>
            <a:r>
              <a:rPr lang="en-US" sz="2400" dirty="0" err="1">
                <a:latin typeface="Arial" charset="0"/>
                <a:cs typeface="Arial" charset="0"/>
              </a:rPr>
              <a:t>utor</a:t>
            </a:r>
            <a:r>
              <a:rPr lang="en-US" sz="2400" dirty="0">
                <a:latin typeface="Arial" charset="0"/>
                <a:cs typeface="Arial" charset="0"/>
              </a:rPr>
              <a:t>”</a:t>
            </a:r>
          </a:p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“Abl. of means w/</a:t>
            </a:r>
            <a:r>
              <a:rPr lang="en-US" sz="2400" dirty="0" err="1">
                <a:latin typeface="Arial" charset="0"/>
                <a:cs typeface="Arial" charset="0"/>
              </a:rPr>
              <a:t>utor</a:t>
            </a:r>
            <a:r>
              <a:rPr lang="en-US" sz="2400" dirty="0">
                <a:latin typeface="Arial" charset="0"/>
                <a:cs typeface="Arial" charset="0"/>
              </a:rPr>
              <a:t>”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1371600" y="3419475"/>
            <a:ext cx="4419600" cy="107632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rot="10800000" flipV="1">
            <a:off x="3733800" y="3419475"/>
            <a:ext cx="2057400" cy="191452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At last, we can </a:t>
            </a:r>
            <a:r>
              <a:rPr lang="en-US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go!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The verb </a:t>
            </a:r>
            <a:r>
              <a:rPr lang="en-US" sz="2200" b="1" dirty="0" err="1" smtClean="0">
                <a:solidFill>
                  <a:srgbClr val="66FF66"/>
                </a:solidFill>
              </a:rPr>
              <a:t>eō</a:t>
            </a:r>
            <a:r>
              <a:rPr lang="en-US" sz="2200" b="1" dirty="0" smtClean="0">
                <a:solidFill>
                  <a:srgbClr val="66FF66"/>
                </a:solidFill>
              </a:rPr>
              <a:t>, </a:t>
            </a:r>
            <a:r>
              <a:rPr lang="en-US" sz="2200" b="1" dirty="0" err="1" smtClean="0">
                <a:solidFill>
                  <a:srgbClr val="66FF66"/>
                </a:solidFill>
              </a:rPr>
              <a:t>īre</a:t>
            </a:r>
            <a:r>
              <a:rPr lang="en-US" sz="2200" b="1" dirty="0" smtClean="0">
                <a:solidFill>
                  <a:srgbClr val="66FF66"/>
                </a:solidFill>
              </a:rPr>
              <a:t>, </a:t>
            </a:r>
            <a:r>
              <a:rPr lang="en-US" sz="2200" b="1" dirty="0" err="1" smtClean="0">
                <a:solidFill>
                  <a:srgbClr val="66FF66"/>
                </a:solidFill>
              </a:rPr>
              <a:t>iī</a:t>
            </a:r>
            <a:r>
              <a:rPr lang="en-US" sz="2200" b="1" dirty="0" smtClean="0">
                <a:solidFill>
                  <a:srgbClr val="66FF66"/>
                </a:solidFill>
              </a:rPr>
              <a:t>, </a:t>
            </a:r>
            <a:r>
              <a:rPr lang="en-US" sz="2200" b="1" dirty="0" err="1" smtClean="0">
                <a:solidFill>
                  <a:srgbClr val="66FF66"/>
                </a:solidFill>
              </a:rPr>
              <a:t>itum</a:t>
            </a:r>
            <a:r>
              <a:rPr lang="en-US" sz="2200" b="1" dirty="0" smtClean="0">
                <a:solidFill>
                  <a:srgbClr val="66FF66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i="1" dirty="0" smtClean="0">
                <a:solidFill>
                  <a:srgbClr val="66FF66"/>
                </a:solidFill>
              </a:rPr>
              <a:t>to go</a:t>
            </a:r>
            <a:r>
              <a:rPr lang="en-US" sz="2200" dirty="0" smtClean="0"/>
              <a:t>) is one of the most common verbs in Latin (as in English)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Generally, it functions as an irregular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conjugation verb, with just a few irregularities.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Present stem is </a:t>
            </a:r>
            <a:r>
              <a:rPr lang="en-US" sz="2200" b="1" dirty="0" smtClean="0">
                <a:solidFill>
                  <a:srgbClr val="66FF66"/>
                </a:solidFill>
              </a:rPr>
              <a:t>ī</a:t>
            </a:r>
            <a:r>
              <a:rPr lang="en-US" sz="2200" b="1" dirty="0" smtClean="0"/>
              <a:t>-</a:t>
            </a:r>
            <a:r>
              <a:rPr lang="en-US" sz="2200" dirty="0" smtClean="0"/>
              <a:t> but when it is followed by an a, o, or u, it becomes </a:t>
            </a:r>
            <a:r>
              <a:rPr lang="en-US" sz="2200" b="1" dirty="0" smtClean="0">
                <a:solidFill>
                  <a:srgbClr val="66FF66"/>
                </a:solidFill>
              </a:rPr>
              <a:t>e</a:t>
            </a:r>
            <a:r>
              <a:rPr lang="en-US" sz="2200" dirty="0" smtClean="0"/>
              <a:t>-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The Future tense forms </a:t>
            </a:r>
            <a:r>
              <a:rPr lang="en-US" sz="2200" dirty="0" smtClean="0"/>
              <a:t>like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or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conjugation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The P</a:t>
            </a:r>
            <a:r>
              <a:rPr lang="en-US" sz="2200" dirty="0" smtClean="0"/>
              <a:t>erfect </a:t>
            </a:r>
            <a:r>
              <a:rPr lang="en-US" sz="2200" dirty="0" smtClean="0"/>
              <a:t>stem </a:t>
            </a:r>
            <a:r>
              <a:rPr lang="en-US" sz="2200" dirty="0"/>
              <a:t>=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rgbClr val="66FF66"/>
                </a:solidFill>
              </a:rPr>
              <a:t>i</a:t>
            </a:r>
            <a:r>
              <a:rPr lang="en-US" sz="2200" b="1" dirty="0" smtClean="0">
                <a:solidFill>
                  <a:srgbClr val="66FF66"/>
                </a:solidFill>
              </a:rPr>
              <a:t>-</a:t>
            </a:r>
            <a:r>
              <a:rPr lang="en-US" sz="2200" dirty="0" smtClean="0"/>
              <a:t>, </a:t>
            </a:r>
            <a:r>
              <a:rPr lang="en-US" sz="2200" dirty="0" smtClean="0"/>
              <a:t>which combines with e</a:t>
            </a:r>
            <a:r>
              <a:rPr lang="en-US" sz="2200" dirty="0" smtClean="0"/>
              <a:t>ndings </a:t>
            </a:r>
            <a:r>
              <a:rPr lang="en-US" sz="2200" dirty="0" smtClean="0"/>
              <a:t>that begin </a:t>
            </a:r>
            <a:r>
              <a:rPr lang="en-US" sz="2200" dirty="0" smtClean="0"/>
              <a:t>-</a:t>
            </a:r>
            <a:r>
              <a:rPr lang="en-US" sz="2200" b="1" dirty="0" err="1" smtClean="0">
                <a:solidFill>
                  <a:srgbClr val="66FF66"/>
                </a:solidFill>
              </a:rPr>
              <a:t>i</a:t>
            </a:r>
            <a:r>
              <a:rPr lang="en-US" sz="2200" dirty="0" smtClean="0"/>
              <a:t>- </a:t>
            </a:r>
            <a:r>
              <a:rPr lang="en-US" sz="2200" dirty="0" smtClean="0"/>
              <a:t>= </a:t>
            </a:r>
            <a:r>
              <a:rPr lang="en-US" sz="2200" b="1" dirty="0" smtClean="0">
                <a:solidFill>
                  <a:srgbClr val="66FF66"/>
                </a:solidFill>
              </a:rPr>
              <a:t>ii</a:t>
            </a:r>
            <a:r>
              <a:rPr lang="en-US" sz="2200" dirty="0" smtClean="0"/>
              <a:t>-, which contracts to </a:t>
            </a:r>
            <a:r>
              <a:rPr lang="en-US" sz="2200" b="1" dirty="0" smtClean="0">
                <a:solidFill>
                  <a:srgbClr val="66FF66"/>
                </a:solidFill>
              </a:rPr>
              <a:t>ī</a:t>
            </a:r>
            <a:r>
              <a:rPr lang="en-US" sz="2200" dirty="0" smtClean="0"/>
              <a:t>- before 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Passive forms </a:t>
            </a:r>
            <a:r>
              <a:rPr lang="en-US" sz="2200" dirty="0" smtClean="0"/>
              <a:t>are EXTREMELY </a:t>
            </a:r>
            <a:r>
              <a:rPr lang="en-US" sz="2200" dirty="0" smtClean="0"/>
              <a:t>rare (except with transitive </a:t>
            </a:r>
            <a:r>
              <a:rPr lang="en-US" sz="2200" dirty="0" smtClean="0"/>
              <a:t>compounds of </a:t>
            </a:r>
            <a:r>
              <a:rPr lang="en-US" sz="2200" b="1" dirty="0" err="1" smtClean="0">
                <a:solidFill>
                  <a:srgbClr val="66FF66"/>
                </a:solidFill>
              </a:rPr>
              <a:t>eō</a:t>
            </a:r>
            <a:r>
              <a:rPr lang="en-US" sz="2200" b="1" dirty="0" smtClean="0">
                <a:solidFill>
                  <a:srgbClr val="66FF66"/>
                </a:solidFill>
              </a:rPr>
              <a:t> </a:t>
            </a:r>
            <a:r>
              <a:rPr lang="en-US" sz="2200" dirty="0" smtClean="0"/>
              <a:t>or when used as an impersonal passive as we have already seen in Caesar). </a:t>
            </a: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253536"/>
            <a:ext cx="8153400" cy="1041864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Practice (all the forms)</a:t>
            </a:r>
            <a:r>
              <a:rPr lang="en-US" sz="3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/>
                <a:ea typeface="+mj-ea"/>
              </a:rPr>
              <a:t>: </a:t>
            </a:r>
            <a:r>
              <a:rPr lang="en-US" sz="3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eo</a:t>
            </a:r>
            <a:r>
              <a:rPr lang="en-US" sz="3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, </a:t>
            </a:r>
            <a:r>
              <a:rPr lang="en-US" sz="3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</a:rPr>
              <a:t>īre</a:t>
            </a:r>
            <a:r>
              <a:rPr lang="en-US" sz="3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</a:rPr>
              <a:t>, </a:t>
            </a:r>
            <a:r>
              <a:rPr lang="en-US" sz="3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</a:rPr>
              <a:t>iī</a:t>
            </a:r>
            <a:r>
              <a:rPr lang="en-US" sz="3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</a:rPr>
              <a:t>, </a:t>
            </a:r>
            <a:r>
              <a:rPr lang="en-US" sz="3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</a:rPr>
              <a:t>itum</a:t>
            </a:r>
            <a:endParaRPr lang="en-US" sz="38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1698625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Eō</a:t>
            </a:r>
          </a:p>
          <a:p>
            <a:r>
              <a:rPr lang="en-US" sz="2600">
                <a:latin typeface="Calibri" pitchFamily="34" charset="0"/>
              </a:rPr>
              <a:t>Īs</a:t>
            </a:r>
          </a:p>
          <a:p>
            <a:r>
              <a:rPr lang="en-US" sz="2600">
                <a:latin typeface="Calibri" pitchFamily="34" charset="0"/>
              </a:rPr>
              <a:t>It</a:t>
            </a:r>
          </a:p>
          <a:p>
            <a:r>
              <a:rPr lang="en-US" sz="2600">
                <a:latin typeface="Calibri" pitchFamily="34" charset="0"/>
              </a:rPr>
              <a:t>Īmus</a:t>
            </a:r>
          </a:p>
          <a:p>
            <a:r>
              <a:rPr lang="en-US" sz="2600">
                <a:latin typeface="Calibri" pitchFamily="34" charset="0"/>
              </a:rPr>
              <a:t>Ītis</a:t>
            </a:r>
          </a:p>
          <a:p>
            <a:r>
              <a:rPr lang="en-US" sz="2600">
                <a:latin typeface="Calibri" pitchFamily="34" charset="0"/>
              </a:rPr>
              <a:t>Eunt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1698625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Ībam</a:t>
            </a:r>
          </a:p>
          <a:p>
            <a:r>
              <a:rPr lang="en-US" sz="2600">
                <a:latin typeface="Calibri" pitchFamily="34" charset="0"/>
              </a:rPr>
              <a:t>Ībās</a:t>
            </a:r>
          </a:p>
          <a:p>
            <a:r>
              <a:rPr lang="en-US" sz="2600">
                <a:latin typeface="Calibri" pitchFamily="34" charset="0"/>
              </a:rPr>
              <a:t>Ībat</a:t>
            </a:r>
          </a:p>
          <a:p>
            <a:r>
              <a:rPr lang="en-US" sz="2600">
                <a:latin typeface="Calibri" pitchFamily="34" charset="0"/>
              </a:rPr>
              <a:t>Ībāmus</a:t>
            </a:r>
          </a:p>
          <a:p>
            <a:r>
              <a:rPr lang="en-US" sz="2600">
                <a:latin typeface="Calibri" pitchFamily="34" charset="0"/>
              </a:rPr>
              <a:t>Ībātis</a:t>
            </a:r>
          </a:p>
          <a:p>
            <a:r>
              <a:rPr lang="en-US" sz="2600">
                <a:latin typeface="Calibri" pitchFamily="34" charset="0"/>
              </a:rPr>
              <a:t>Ībant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1698625"/>
            <a:ext cx="1295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Ībō</a:t>
            </a:r>
          </a:p>
          <a:p>
            <a:r>
              <a:rPr lang="en-US" sz="2600">
                <a:latin typeface="Calibri" pitchFamily="34" charset="0"/>
              </a:rPr>
              <a:t>Ībis</a:t>
            </a:r>
          </a:p>
          <a:p>
            <a:r>
              <a:rPr lang="en-US" sz="2600">
                <a:latin typeface="Calibri" pitchFamily="34" charset="0"/>
              </a:rPr>
              <a:t>Ībit</a:t>
            </a:r>
          </a:p>
          <a:p>
            <a:r>
              <a:rPr lang="en-US" sz="2600">
                <a:latin typeface="Calibri" pitchFamily="34" charset="0"/>
              </a:rPr>
              <a:t>Ībimus</a:t>
            </a:r>
          </a:p>
          <a:p>
            <a:r>
              <a:rPr lang="en-US" sz="2600">
                <a:latin typeface="Calibri" pitchFamily="34" charset="0"/>
              </a:rPr>
              <a:t>Ībitis</a:t>
            </a:r>
          </a:p>
          <a:p>
            <a:r>
              <a:rPr lang="en-US" sz="2600">
                <a:latin typeface="Calibri" pitchFamily="34" charset="0"/>
              </a:rPr>
              <a:t>ībunt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1698625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iī</a:t>
            </a:r>
          </a:p>
          <a:p>
            <a:r>
              <a:rPr lang="en-US" sz="2600">
                <a:latin typeface="Calibri" pitchFamily="34" charset="0"/>
              </a:rPr>
              <a:t>īstī</a:t>
            </a:r>
          </a:p>
          <a:p>
            <a:r>
              <a:rPr lang="en-US" sz="2600">
                <a:latin typeface="Calibri" pitchFamily="34" charset="0"/>
              </a:rPr>
              <a:t>iit</a:t>
            </a:r>
          </a:p>
          <a:p>
            <a:r>
              <a:rPr lang="en-US" sz="2600">
                <a:latin typeface="Calibri" pitchFamily="34" charset="0"/>
              </a:rPr>
              <a:t>iimus</a:t>
            </a:r>
          </a:p>
          <a:p>
            <a:r>
              <a:rPr lang="en-US" sz="2600">
                <a:latin typeface="Calibri" pitchFamily="34" charset="0"/>
              </a:rPr>
              <a:t>īstis</a:t>
            </a:r>
          </a:p>
          <a:p>
            <a:r>
              <a:rPr lang="en-US" sz="2600">
                <a:latin typeface="Calibri" pitchFamily="34" charset="0"/>
              </a:rPr>
              <a:t>iērunt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48400" y="1698625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ieram</a:t>
            </a:r>
          </a:p>
          <a:p>
            <a:r>
              <a:rPr lang="en-US" sz="2600">
                <a:latin typeface="Calibri" pitchFamily="34" charset="0"/>
              </a:rPr>
              <a:t>ierās</a:t>
            </a:r>
          </a:p>
          <a:p>
            <a:r>
              <a:rPr lang="en-US" sz="2600">
                <a:latin typeface="Calibri" pitchFamily="34" charset="0"/>
              </a:rPr>
              <a:t>ierat</a:t>
            </a:r>
          </a:p>
          <a:p>
            <a:r>
              <a:rPr lang="en-US" sz="2600">
                <a:latin typeface="Calibri" pitchFamily="34" charset="0"/>
              </a:rPr>
              <a:t>ierāmus</a:t>
            </a:r>
          </a:p>
          <a:p>
            <a:r>
              <a:rPr lang="en-US" sz="2600">
                <a:latin typeface="Calibri" pitchFamily="34" charset="0"/>
              </a:rPr>
              <a:t>ierātis</a:t>
            </a:r>
          </a:p>
          <a:p>
            <a:r>
              <a:rPr lang="en-US" sz="2600">
                <a:latin typeface="Calibri" pitchFamily="34" charset="0"/>
              </a:rPr>
              <a:t>ierant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0" y="1698625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ierō</a:t>
            </a:r>
          </a:p>
          <a:p>
            <a:r>
              <a:rPr lang="en-US" sz="2600">
                <a:latin typeface="Calibri" pitchFamily="34" charset="0"/>
              </a:rPr>
              <a:t>ieris</a:t>
            </a:r>
          </a:p>
          <a:p>
            <a:r>
              <a:rPr lang="en-US" sz="2600">
                <a:latin typeface="Calibri" pitchFamily="34" charset="0"/>
              </a:rPr>
              <a:t>ierit</a:t>
            </a:r>
          </a:p>
          <a:p>
            <a:r>
              <a:rPr lang="en-US" sz="2600">
                <a:latin typeface="Calibri" pitchFamily="34" charset="0"/>
              </a:rPr>
              <a:t>ierimus</a:t>
            </a:r>
          </a:p>
          <a:p>
            <a:r>
              <a:rPr lang="en-US" sz="2600">
                <a:latin typeface="Calibri" pitchFamily="34" charset="0"/>
              </a:rPr>
              <a:t>ieritis</a:t>
            </a:r>
          </a:p>
          <a:p>
            <a:r>
              <a:rPr lang="en-US" sz="2600">
                <a:latin typeface="Calibri" pitchFamily="34" charset="0"/>
              </a:rPr>
              <a:t>ierint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4354513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eam</a:t>
            </a:r>
          </a:p>
          <a:p>
            <a:r>
              <a:rPr lang="en-US" sz="2600">
                <a:latin typeface="Calibri" pitchFamily="34" charset="0"/>
              </a:rPr>
              <a:t>eās</a:t>
            </a:r>
          </a:p>
          <a:p>
            <a:r>
              <a:rPr lang="en-US" sz="2600">
                <a:latin typeface="Calibri" pitchFamily="34" charset="0"/>
              </a:rPr>
              <a:t>eat</a:t>
            </a:r>
          </a:p>
          <a:p>
            <a:r>
              <a:rPr lang="en-US" sz="2600">
                <a:latin typeface="Calibri" pitchFamily="34" charset="0"/>
              </a:rPr>
              <a:t>eāmus</a:t>
            </a:r>
          </a:p>
          <a:p>
            <a:r>
              <a:rPr lang="en-US" sz="2600">
                <a:latin typeface="Calibri" pitchFamily="34" charset="0"/>
              </a:rPr>
              <a:t>eātis</a:t>
            </a:r>
          </a:p>
          <a:p>
            <a:r>
              <a:rPr lang="en-US" sz="2600">
                <a:latin typeface="Calibri" pitchFamily="34" charset="0"/>
              </a:rPr>
              <a:t>eant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4113213"/>
            <a:ext cx="91440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95600" y="4365625"/>
            <a:ext cx="1447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īrem</a:t>
            </a:r>
          </a:p>
          <a:p>
            <a:r>
              <a:rPr lang="en-US" sz="2600">
                <a:latin typeface="Calibri" pitchFamily="34" charset="0"/>
              </a:rPr>
              <a:t>īrēs</a:t>
            </a:r>
          </a:p>
          <a:p>
            <a:r>
              <a:rPr lang="en-US" sz="2600">
                <a:latin typeface="Calibri" pitchFamily="34" charset="0"/>
              </a:rPr>
              <a:t>īret</a:t>
            </a:r>
          </a:p>
          <a:p>
            <a:r>
              <a:rPr lang="en-US" sz="2600">
                <a:latin typeface="Calibri" pitchFamily="34" charset="0"/>
              </a:rPr>
              <a:t>īrēmus</a:t>
            </a:r>
          </a:p>
          <a:p>
            <a:r>
              <a:rPr lang="en-US" sz="2600">
                <a:latin typeface="Calibri" pitchFamily="34" charset="0"/>
              </a:rPr>
              <a:t>īrētis</a:t>
            </a:r>
          </a:p>
          <a:p>
            <a:r>
              <a:rPr lang="en-US" sz="2600">
                <a:latin typeface="Calibri" pitchFamily="34" charset="0"/>
              </a:rPr>
              <a:t>īrent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1200" y="4343400"/>
            <a:ext cx="1371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ierim</a:t>
            </a:r>
          </a:p>
          <a:p>
            <a:r>
              <a:rPr lang="en-US" sz="2600">
                <a:latin typeface="Calibri" pitchFamily="34" charset="0"/>
              </a:rPr>
              <a:t>ierīs</a:t>
            </a:r>
          </a:p>
          <a:p>
            <a:r>
              <a:rPr lang="en-US" sz="2600">
                <a:latin typeface="Calibri" pitchFamily="34" charset="0"/>
              </a:rPr>
              <a:t>ierit</a:t>
            </a:r>
          </a:p>
          <a:p>
            <a:r>
              <a:rPr lang="en-US" sz="2600">
                <a:latin typeface="Calibri" pitchFamily="34" charset="0"/>
              </a:rPr>
              <a:t>ierīmus</a:t>
            </a:r>
          </a:p>
          <a:p>
            <a:r>
              <a:rPr lang="en-US" sz="2600">
                <a:latin typeface="Calibri" pitchFamily="34" charset="0"/>
              </a:rPr>
              <a:t>ierītis</a:t>
            </a:r>
          </a:p>
          <a:p>
            <a:r>
              <a:rPr lang="en-US" sz="2600">
                <a:latin typeface="Calibri" pitchFamily="34" charset="0"/>
              </a:rPr>
              <a:t>ierint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62800" y="4343400"/>
            <a:ext cx="152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alibri" pitchFamily="34" charset="0"/>
              </a:rPr>
              <a:t>īssem</a:t>
            </a:r>
          </a:p>
          <a:p>
            <a:r>
              <a:rPr lang="en-US" sz="2600">
                <a:latin typeface="Calibri" pitchFamily="34" charset="0"/>
              </a:rPr>
              <a:t>īssēs</a:t>
            </a:r>
          </a:p>
          <a:p>
            <a:r>
              <a:rPr lang="en-US" sz="2600">
                <a:latin typeface="Calibri" pitchFamily="34" charset="0"/>
              </a:rPr>
              <a:t>īsset</a:t>
            </a:r>
          </a:p>
          <a:p>
            <a:r>
              <a:rPr lang="en-US" sz="2600">
                <a:latin typeface="Calibri" pitchFamily="34" charset="0"/>
              </a:rPr>
              <a:t>īssēmus</a:t>
            </a:r>
          </a:p>
          <a:p>
            <a:r>
              <a:rPr lang="en-US" sz="2600">
                <a:latin typeface="Calibri" pitchFamily="34" charset="0"/>
              </a:rPr>
              <a:t>īssētis</a:t>
            </a:r>
          </a:p>
          <a:p>
            <a:r>
              <a:rPr lang="en-US" sz="2600">
                <a:latin typeface="Calibri" pitchFamily="34" charset="0"/>
              </a:rPr>
              <a:t>īssent</a:t>
            </a:r>
          </a:p>
        </p:txBody>
      </p:sp>
      <p:sp>
        <p:nvSpPr>
          <p:cNvPr id="17422" name="TextBox 17"/>
          <p:cNvSpPr txBox="1">
            <a:spLocks noChangeArrowheads="1"/>
          </p:cNvSpPr>
          <p:nvPr/>
        </p:nvSpPr>
        <p:spPr bwMode="auto">
          <a:xfrm>
            <a:off x="533400" y="1447800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Pres. Ind.	            Impf. Ind.	  Fut. Ind.*          Pf. Ind.	    Plupf. Ind.     Fut.Pf. Ind</a:t>
            </a:r>
          </a:p>
        </p:txBody>
      </p:sp>
      <p:sp>
        <p:nvSpPr>
          <p:cNvPr id="17423" name="TextBox 18"/>
          <p:cNvSpPr txBox="1">
            <a:spLocks noChangeArrowheads="1"/>
          </p:cNvSpPr>
          <p:nvPr/>
        </p:nvSpPr>
        <p:spPr bwMode="auto">
          <a:xfrm>
            <a:off x="914400" y="4038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</a:t>
            </a:r>
            <a:r>
              <a:rPr lang="en-US" sz="1600"/>
              <a:t>Pres. Subj.        Impf. Subj.</a:t>
            </a:r>
          </a:p>
        </p:txBody>
      </p:sp>
      <p:sp>
        <p:nvSpPr>
          <p:cNvPr id="17424" name="TextBox 19"/>
          <p:cNvSpPr txBox="1">
            <a:spLocks noChangeArrowheads="1"/>
          </p:cNvSpPr>
          <p:nvPr/>
        </p:nvSpPr>
        <p:spPr bwMode="auto">
          <a:xfrm>
            <a:off x="5181600" y="4038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</a:t>
            </a:r>
            <a:r>
              <a:rPr lang="en-US" sz="1600"/>
              <a:t>Pf. Subj.        Plupf. Subj.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5800" y="1752600"/>
            <a:ext cx="1905000" cy="4953000"/>
            <a:chOff x="685800" y="1752600"/>
            <a:chExt cx="1905000" cy="4953000"/>
          </a:xfrm>
        </p:grpSpPr>
        <p:sp>
          <p:nvSpPr>
            <p:cNvPr id="18" name="Rectangle 17"/>
            <p:cNvSpPr/>
            <p:nvPr/>
          </p:nvSpPr>
          <p:spPr>
            <a:xfrm>
              <a:off x="685800" y="1752600"/>
              <a:ext cx="609600" cy="381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2000" y="3733800"/>
              <a:ext cx="838200" cy="381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00200" y="4419600"/>
              <a:ext cx="990600" cy="2286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800600" y="2133600"/>
            <a:ext cx="3581400" cy="4572000"/>
            <a:chOff x="4800600" y="2133600"/>
            <a:chExt cx="3581400" cy="4572000"/>
          </a:xfrm>
        </p:grpSpPr>
        <p:sp>
          <p:nvSpPr>
            <p:cNvPr id="20" name="Rectangle 19"/>
            <p:cNvSpPr/>
            <p:nvPr/>
          </p:nvSpPr>
          <p:spPr>
            <a:xfrm>
              <a:off x="4800600" y="2133600"/>
              <a:ext cx="609600" cy="381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00600" y="3352800"/>
              <a:ext cx="685800" cy="381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62800" y="4419600"/>
              <a:ext cx="1219200" cy="2286000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505200" y="1752600"/>
            <a:ext cx="1066800" cy="2362200"/>
          </a:xfrm>
          <a:prstGeom prst="rect">
            <a:avLst/>
          </a:prstGeom>
          <a:solidFill>
            <a:schemeClr val="tx1">
              <a:alpha val="0"/>
            </a:scheme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76600" y="4646474"/>
            <a:ext cx="3048000" cy="1754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508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Take special note of the forms outlined in the red boxes; these are the ones where the stem has changed due to the rules given on the previous page.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 uiExpand="1" build="allAtOnce"/>
      <p:bldP spid="7" grpId="0" build="allAtOnce"/>
      <p:bldP spid="8" grpId="0" build="allAtOnce"/>
      <p:bldP spid="10" grpId="0" build="allAtOnce"/>
      <p:bldP spid="11" grpId="0" build="allAtOnce"/>
      <p:bldP spid="12" grpId="0" build="allAtOnce"/>
      <p:bldP spid="15" grpId="0" build="allAtOnce"/>
      <p:bldP spid="16" grpId="0" build="allAtOnce"/>
      <p:bldP spid="17" grpId="0" build="allAtOnce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Other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Imperatives: </a:t>
            </a:r>
            <a:r>
              <a:rPr lang="en-US" b="1" dirty="0" smtClean="0">
                <a:solidFill>
                  <a:srgbClr val="66FF66"/>
                </a:solidFill>
              </a:rPr>
              <a:t>ī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66FF66"/>
                </a:solidFill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</a:rPr>
              <a:t>īte</a:t>
            </a:r>
            <a:endParaRPr lang="en-US" b="1" dirty="0" smtClean="0">
              <a:solidFill>
                <a:srgbClr val="66FF66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Participles: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Pres Act: </a:t>
            </a:r>
            <a:r>
              <a:rPr lang="en-US" sz="2800" b="1" dirty="0" err="1" smtClean="0">
                <a:solidFill>
                  <a:srgbClr val="66FF66"/>
                </a:solidFill>
              </a:rPr>
              <a:t>iēns</a:t>
            </a:r>
            <a:r>
              <a:rPr lang="en-US" sz="2800" b="1" dirty="0" smtClean="0">
                <a:solidFill>
                  <a:srgbClr val="66FF66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rgbClr val="66FF66"/>
                </a:solidFill>
              </a:rPr>
              <a:t>euntis</a:t>
            </a:r>
            <a:r>
              <a:rPr lang="en-US" sz="2800" b="1" dirty="0" smtClean="0">
                <a:solidFill>
                  <a:srgbClr val="66FF66"/>
                </a:solidFill>
              </a:rPr>
              <a:t>, </a:t>
            </a:r>
            <a:r>
              <a:rPr lang="en-US" sz="2800" b="1" dirty="0" err="1" smtClean="0">
                <a:solidFill>
                  <a:srgbClr val="66FF66"/>
                </a:solidFill>
              </a:rPr>
              <a:t>euntī</a:t>
            </a:r>
            <a:r>
              <a:rPr lang="en-US" sz="2800" b="1" dirty="0" smtClean="0">
                <a:solidFill>
                  <a:srgbClr val="66FF66"/>
                </a:solidFill>
              </a:rPr>
              <a:t>, </a:t>
            </a:r>
            <a:r>
              <a:rPr lang="en-US" sz="2800" b="1" dirty="0" err="1" smtClean="0">
                <a:solidFill>
                  <a:srgbClr val="66FF66"/>
                </a:solidFill>
              </a:rPr>
              <a:t>euntem</a:t>
            </a:r>
            <a:r>
              <a:rPr lang="en-US" sz="2800" dirty="0" smtClean="0">
                <a:solidFill>
                  <a:srgbClr val="66FF66"/>
                </a:solidFill>
              </a:rPr>
              <a:t>,</a:t>
            </a:r>
            <a:r>
              <a:rPr lang="en-US" sz="2800" dirty="0" smtClean="0"/>
              <a:t> etc.)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Fut</a:t>
            </a:r>
            <a:r>
              <a:rPr lang="en-US" sz="2800" dirty="0" smtClean="0"/>
              <a:t> Act: </a:t>
            </a:r>
            <a:r>
              <a:rPr lang="en-US" sz="2800" b="1" dirty="0" err="1" smtClean="0">
                <a:solidFill>
                  <a:srgbClr val="66FF66"/>
                </a:solidFill>
              </a:rPr>
              <a:t>itūrus</a:t>
            </a:r>
            <a:r>
              <a:rPr lang="en-US" sz="2800" b="1" dirty="0" smtClean="0">
                <a:solidFill>
                  <a:srgbClr val="66FF66"/>
                </a:solidFill>
              </a:rPr>
              <a:t>/a/um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Gerund: </a:t>
            </a:r>
            <a:r>
              <a:rPr lang="en-US" b="1" dirty="0" err="1" smtClean="0">
                <a:solidFill>
                  <a:srgbClr val="66FF66"/>
                </a:solidFill>
              </a:rPr>
              <a:t>eundī</a:t>
            </a:r>
            <a:r>
              <a:rPr lang="en-US" b="1" dirty="0" smtClean="0">
                <a:solidFill>
                  <a:srgbClr val="66FF66"/>
                </a:solidFill>
              </a:rPr>
              <a:t>, </a:t>
            </a:r>
            <a:r>
              <a:rPr lang="en-US" dirty="0" smtClean="0"/>
              <a:t>etc.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Infinitives: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Pres. Act.: </a:t>
            </a:r>
            <a:r>
              <a:rPr lang="en-US" b="1" dirty="0" err="1" smtClean="0">
                <a:solidFill>
                  <a:srgbClr val="66FF66"/>
                </a:solidFill>
              </a:rPr>
              <a:t>īre</a:t>
            </a:r>
            <a:endParaRPr lang="en-US" b="1" dirty="0" smtClean="0">
              <a:solidFill>
                <a:srgbClr val="66FF66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Fut. Act.: </a:t>
            </a:r>
            <a:r>
              <a:rPr lang="en-US" b="1" dirty="0" err="1" smtClean="0">
                <a:solidFill>
                  <a:srgbClr val="66FF66"/>
                </a:solidFill>
              </a:rPr>
              <a:t>itūrum</a:t>
            </a:r>
            <a:r>
              <a:rPr lang="en-US" b="1" dirty="0" smtClean="0">
                <a:solidFill>
                  <a:srgbClr val="66FF66"/>
                </a:solidFill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</a:rPr>
              <a:t>esse</a:t>
            </a:r>
            <a:endParaRPr lang="en-US" b="1" dirty="0" smtClean="0">
              <a:solidFill>
                <a:srgbClr val="66FF66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Perf</a:t>
            </a:r>
            <a:r>
              <a:rPr lang="en-US" dirty="0" smtClean="0"/>
              <a:t>. Act.: </a:t>
            </a:r>
            <a:r>
              <a:rPr lang="en-US" b="1" dirty="0" err="1" smtClean="0">
                <a:solidFill>
                  <a:srgbClr val="66FF66"/>
                </a:solidFill>
              </a:rPr>
              <a:t>īsse</a:t>
            </a:r>
            <a:endParaRPr lang="en-US" b="1" dirty="0" smtClean="0">
              <a:solidFill>
                <a:srgbClr val="66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4664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fero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en-US" sz="3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ferre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en-US" sz="3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tuli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en-US" sz="3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latum</a:t>
            </a:r>
            <a:endParaRPr lang="en-US" sz="34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Fero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is a very common verb meaning </a:t>
            </a:r>
            <a:r>
              <a:rPr lang="en-US" i="1" dirty="0" smtClean="0"/>
              <a:t>to bear, bring, carry, endure, allow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It is irregular in the </a:t>
            </a:r>
            <a:r>
              <a:rPr lang="en-US" b="1" dirty="0" smtClean="0">
                <a:solidFill>
                  <a:srgbClr val="C00000"/>
                </a:solidFill>
              </a:rPr>
              <a:t>PRESENT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system ONLY.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The perfect system forms completely as expected (i.e., it is built upon the perfect base </a:t>
            </a:r>
            <a:r>
              <a:rPr lang="en-US" b="1" i="1" dirty="0" err="1" smtClean="0">
                <a:solidFill>
                  <a:srgbClr val="FFFF00"/>
                </a:solidFill>
              </a:rPr>
              <a:t>tul</a:t>
            </a:r>
            <a:r>
              <a:rPr lang="en-US" b="1" i="1" dirty="0" smtClean="0">
                <a:solidFill>
                  <a:srgbClr val="FFFF00"/>
                </a:solidFill>
              </a:rPr>
              <a:t>-</a:t>
            </a:r>
            <a:r>
              <a:rPr lang="en-US" i="1" dirty="0" smtClean="0"/>
              <a:t> </a:t>
            </a:r>
            <a:r>
              <a:rPr lang="en-US" dirty="0" smtClean="0"/>
              <a:t>according to the usual perfect system rules)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The “irregularities” of </a:t>
            </a:r>
            <a:r>
              <a:rPr lang="en-US" b="1" i="1" dirty="0" err="1" smtClean="0">
                <a:solidFill>
                  <a:srgbClr val="FFFF00"/>
                </a:solidFill>
              </a:rPr>
              <a:t>fero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come from the fact that it is </a:t>
            </a:r>
            <a:r>
              <a:rPr lang="en-US" b="1" i="1" dirty="0" smtClean="0">
                <a:solidFill>
                  <a:srgbClr val="660033"/>
                </a:solidFill>
              </a:rPr>
              <a:t>athematic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smtClean="0"/>
              <a:t>in the present system—meaning that the thematic vowel that usually comes at the end of the stem </a:t>
            </a:r>
            <a:r>
              <a:rPr lang="en-US" dirty="0" smtClean="0"/>
              <a:t>does not occur. 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Be sure to review the present system forms on the following slide (though </a:t>
            </a:r>
            <a:r>
              <a:rPr lang="en-US" dirty="0" smtClean="0"/>
              <a:t>you will </a:t>
            </a:r>
            <a:r>
              <a:rPr lang="en-US" dirty="0" smtClean="0"/>
              <a:t>still need to know the perfect system forms, just know that they form regularly)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 rtlCol="0"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600" dirty="0" err="1" smtClean="0">
                <a:solidFill>
                  <a:schemeClr val="tx1"/>
                </a:solidFill>
              </a:rPr>
              <a:t>Fero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ferre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tuli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latum</a:t>
            </a:r>
            <a:r>
              <a:rPr lang="en-US" sz="2600" dirty="0" smtClean="0">
                <a:solidFill>
                  <a:schemeClr val="tx1"/>
                </a:solidFill>
              </a:rPr>
              <a:t>—the present </a:t>
            </a:r>
            <a:r>
              <a:rPr lang="en-US" sz="2600" b="1" i="1" dirty="0" smtClean="0">
                <a:solidFill>
                  <a:schemeClr val="tx1"/>
                </a:solidFill>
              </a:rPr>
              <a:t>active</a:t>
            </a:r>
            <a:r>
              <a:rPr lang="en-US" sz="2600" dirty="0" smtClean="0">
                <a:solidFill>
                  <a:schemeClr val="tx1"/>
                </a:solidFill>
              </a:rPr>
              <a:t> system</a:t>
            </a:r>
            <a:r>
              <a:rPr lang="en-US" sz="2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to bear, carry, bring, allow, endure</a:t>
            </a:r>
            <a:endParaRPr lang="en-US" sz="2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700338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Ferō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Ferimus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Ferunt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2700278"/>
            <a:ext cx="1905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Ferēbam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Ferēbās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Ferēbat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Ferēbāmus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Ferēbātis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Ferēbant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700338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Feram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Feret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Ferētis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Ferent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62600" y="2700338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Feram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Ferās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Ferat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Ferāmus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Ferātis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Ferant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2700338"/>
            <a:ext cx="16764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 err="1" smtClean="0">
                <a:latin typeface="Calibri" pitchFamily="34" charset="0"/>
              </a:rPr>
              <a:t>Ferrem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Ferrēs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smtClean="0">
                <a:latin typeface="Calibri" pitchFamily="34" charset="0"/>
              </a:rPr>
              <a:t>Ferret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Ferrēmus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Ferrētis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 smtClean="0">
                <a:latin typeface="Calibri" pitchFamily="34" charset="0"/>
              </a:rPr>
              <a:t>Ferrent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0800" y="5638800"/>
            <a:ext cx="388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 err="1" smtClean="0">
                <a:latin typeface="Calibri" pitchFamily="34" charset="0"/>
              </a:rPr>
              <a:t>Fer</a:t>
            </a:r>
            <a:r>
              <a:rPr lang="en-US" sz="3000" dirty="0">
                <a:latin typeface="Calibri" pitchFamily="34" charset="0"/>
              </a:rPr>
              <a:t>		</a:t>
            </a:r>
            <a:r>
              <a:rPr lang="en-US" sz="3000" dirty="0" err="1" smtClean="0">
                <a:latin typeface="Calibri" pitchFamily="34" charset="0"/>
              </a:rPr>
              <a:t>Ferte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04800" y="2373312"/>
            <a:ext cx="891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 Pr</a:t>
            </a:r>
            <a:r>
              <a:rPr lang="en-US" b="1" dirty="0">
                <a:solidFill>
                  <a:srgbClr val="FFFF00"/>
                </a:solidFill>
              </a:rPr>
              <a:t>. Ind.		Impf. Ind.	Fut. Ind.	</a:t>
            </a:r>
            <a:r>
              <a:rPr lang="en-US" b="1" dirty="0" smtClean="0">
                <a:solidFill>
                  <a:srgbClr val="FFFF00"/>
                </a:solidFill>
              </a:rPr>
              <a:t>         Pres</a:t>
            </a:r>
            <a:r>
              <a:rPr lang="en-US" b="1" dirty="0">
                <a:solidFill>
                  <a:srgbClr val="FFFF00"/>
                </a:solidFill>
              </a:rPr>
              <a:t>. Subj.	 </a:t>
            </a:r>
            <a:r>
              <a:rPr lang="en-US" b="1" dirty="0" smtClean="0">
                <a:solidFill>
                  <a:srgbClr val="FFFF00"/>
                </a:solidFill>
              </a:rPr>
              <a:t>      Impf</a:t>
            </a:r>
            <a:r>
              <a:rPr lang="en-US" b="1" dirty="0">
                <a:solidFill>
                  <a:srgbClr val="FFFF00"/>
                </a:solidFill>
              </a:rPr>
              <a:t>. Subj.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1524000" y="57150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Imperatives: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3641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Carefully review the present active system forms of </a:t>
            </a:r>
            <a:r>
              <a:rPr lang="en-US" sz="2200" i="1" dirty="0" err="1" smtClean="0"/>
              <a:t>fero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Be sure to look over the passive forms as well (Bennett #129).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Fio, fieri, factus sum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 smtClean="0">
                <a:solidFill>
                  <a:srgbClr val="002060"/>
                </a:solidFill>
              </a:rPr>
              <a:t>Fio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is a common irregular verb meaning </a:t>
            </a:r>
            <a:r>
              <a:rPr lang="en-US" i="1" dirty="0" smtClean="0"/>
              <a:t>to be done, to occur, to happen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It is used as the </a:t>
            </a:r>
            <a:r>
              <a:rPr lang="en-US" b="1" dirty="0" smtClean="0">
                <a:solidFill>
                  <a:srgbClr val="92D050"/>
                </a:solidFill>
              </a:rPr>
              <a:t>passive</a:t>
            </a:r>
            <a:r>
              <a:rPr lang="en-US" dirty="0" smtClean="0"/>
              <a:t> form for </a:t>
            </a:r>
            <a:r>
              <a:rPr lang="en-US" b="1" dirty="0" err="1" smtClean="0">
                <a:solidFill>
                  <a:srgbClr val="002060"/>
                </a:solidFill>
              </a:rPr>
              <a:t>facio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rgbClr val="C00000"/>
                </a:solidFill>
              </a:rPr>
              <a:t>PRESENT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system ONLY.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The perfect forms are identical with the perfect passive forms of </a:t>
            </a:r>
            <a:r>
              <a:rPr lang="en-US" b="1" dirty="0" err="1" smtClean="0">
                <a:solidFill>
                  <a:srgbClr val="002060"/>
                </a:solidFill>
              </a:rPr>
              <a:t>facio</a:t>
            </a:r>
            <a:r>
              <a:rPr lang="en-US" dirty="0" smtClean="0"/>
              <a:t> – so you don’t really need to learn them.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Essentially, it acts something like a </a:t>
            </a:r>
            <a:r>
              <a:rPr lang="en-US" b="1" i="1" dirty="0" smtClean="0">
                <a:solidFill>
                  <a:srgbClr val="C00000"/>
                </a:solidFill>
              </a:rPr>
              <a:t>reverse</a:t>
            </a:r>
            <a:r>
              <a:rPr lang="en-US" dirty="0" smtClean="0"/>
              <a:t>-deponent: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active endings </a:t>
            </a:r>
            <a:r>
              <a:rPr lang="en-US" dirty="0" smtClean="0"/>
              <a:t>/ </a:t>
            </a:r>
            <a:r>
              <a:rPr lang="en-US" b="1" dirty="0" smtClean="0">
                <a:solidFill>
                  <a:srgbClr val="92D050"/>
                </a:solidFill>
              </a:rPr>
              <a:t>passive meanings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 rtlCol="0"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600" dirty="0" err="1" smtClean="0">
                <a:solidFill>
                  <a:schemeClr val="tx1"/>
                </a:solidFill>
              </a:rPr>
              <a:t>Fio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fieri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factus</a:t>
            </a:r>
            <a:r>
              <a:rPr lang="en-US" sz="2600" dirty="0" smtClean="0">
                <a:solidFill>
                  <a:schemeClr val="tx1"/>
                </a:solidFill>
              </a:rPr>
              <a:t> sum—the present system</a:t>
            </a:r>
            <a:r>
              <a:rPr lang="en-US" sz="2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to occur, happen, become, be done, be made</a:t>
            </a:r>
            <a:endParaRPr lang="en-US" sz="2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514600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latin typeface="Calibri" pitchFamily="34" charset="0"/>
              </a:rPr>
              <a:t>Fīō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>
                <a:latin typeface="Calibri" pitchFamily="34" charset="0"/>
              </a:rPr>
              <a:t>Fit</a:t>
            </a:r>
          </a:p>
          <a:p>
            <a:r>
              <a:rPr lang="en-US" sz="3000" dirty="0" err="1">
                <a:latin typeface="Calibri" pitchFamily="34" charset="0"/>
              </a:rPr>
              <a:t>Fīmus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Fīunt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2514600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latin typeface="Calibri" pitchFamily="34" charset="0"/>
              </a:rPr>
              <a:t>Fīēbam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Fīēbās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Fīēbat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Fīēbāmus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Fīēbātis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Fīēbant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547938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latin typeface="Calibri" pitchFamily="34" charset="0"/>
              </a:rPr>
              <a:t>Fīam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Fīet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Fīētis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Fīent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62600" y="2547938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latin typeface="Calibri" pitchFamily="34" charset="0"/>
              </a:rPr>
              <a:t>Fīam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Fīās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Fīat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Fīāmus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Fīātis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Fīant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2547938"/>
            <a:ext cx="16764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 err="1">
                <a:latin typeface="Calibri" pitchFamily="34" charset="0"/>
              </a:rPr>
              <a:t>Fierem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Fierēs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Fieret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Fierēmus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Fierētis</a:t>
            </a:r>
            <a:endParaRPr lang="en-US" sz="3000" dirty="0">
              <a:latin typeface="Calibri" pitchFamily="34" charset="0"/>
            </a:endParaRPr>
          </a:p>
          <a:p>
            <a:r>
              <a:rPr lang="en-US" sz="3000" dirty="0" err="1">
                <a:latin typeface="Calibri" pitchFamily="34" charset="0"/>
              </a:rPr>
              <a:t>Fierent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0800" y="5638800"/>
            <a:ext cx="388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Calibri" pitchFamily="34" charset="0"/>
              </a:rPr>
              <a:t>Fī		Fīte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228600" y="1981200"/>
            <a:ext cx="891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 Pr</a:t>
            </a:r>
            <a:r>
              <a:rPr lang="en-US" b="1" dirty="0">
                <a:solidFill>
                  <a:srgbClr val="FFFF00"/>
                </a:solidFill>
              </a:rPr>
              <a:t>. Ind.		Impf. Ind.	Fut. Ind.	</a:t>
            </a:r>
            <a:r>
              <a:rPr lang="en-US" b="1" dirty="0" smtClean="0">
                <a:solidFill>
                  <a:srgbClr val="FFFF00"/>
                </a:solidFill>
              </a:rPr>
              <a:t>         Pres</a:t>
            </a:r>
            <a:r>
              <a:rPr lang="en-US" b="1" dirty="0">
                <a:solidFill>
                  <a:srgbClr val="FFFF00"/>
                </a:solidFill>
              </a:rPr>
              <a:t>. Subj.	 </a:t>
            </a:r>
            <a:r>
              <a:rPr lang="en-US" b="1" dirty="0" smtClean="0">
                <a:solidFill>
                  <a:srgbClr val="FFFF00"/>
                </a:solidFill>
              </a:rPr>
              <a:t>      Impf</a:t>
            </a:r>
            <a:r>
              <a:rPr lang="en-US" b="1" dirty="0">
                <a:solidFill>
                  <a:srgbClr val="FFFF00"/>
                </a:solidFill>
              </a:rPr>
              <a:t>. Subj.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1524000" y="57150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Imperatives: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Translating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fieri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factus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sum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05936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Translate </a:t>
            </a:r>
            <a:r>
              <a:rPr lang="en-US" sz="2500" b="1" dirty="0" err="1" smtClean="0">
                <a:solidFill>
                  <a:srgbClr val="FFFF00"/>
                </a:solidFill>
              </a:rPr>
              <a:t>Fio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dirty="0" smtClean="0"/>
              <a:t>as a </a:t>
            </a:r>
            <a:r>
              <a:rPr lang="en-US" sz="2500" b="1" dirty="0" smtClean="0">
                <a:solidFill>
                  <a:srgbClr val="92D050"/>
                </a:solidFill>
              </a:rPr>
              <a:t>passive</a:t>
            </a:r>
            <a:r>
              <a:rPr lang="en-US" sz="2500" dirty="0" smtClean="0"/>
              <a:t> of </a:t>
            </a:r>
            <a:r>
              <a:rPr lang="en-US" sz="2500" b="1" dirty="0" err="1" smtClean="0">
                <a:solidFill>
                  <a:srgbClr val="0000FF"/>
                </a:solidFill>
              </a:rPr>
              <a:t>facio</a:t>
            </a:r>
            <a:endParaRPr lang="en-US" sz="2500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</a:t>
            </a:r>
            <a:r>
              <a:rPr lang="en-US" sz="2500" i="1" dirty="0" smtClean="0"/>
              <a:t>to be made, be done, become, happen, occur</a:t>
            </a:r>
            <a:endParaRPr lang="en-US" sz="25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5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err="1" smtClean="0"/>
              <a:t>cf</a:t>
            </a:r>
            <a:r>
              <a:rPr lang="en-US" sz="2500" dirty="0" smtClean="0"/>
              <a:t>:	Hoc </a:t>
            </a:r>
            <a:r>
              <a:rPr lang="en-US" sz="2500" b="1" dirty="0" err="1" smtClean="0">
                <a:solidFill>
                  <a:srgbClr val="0000FF"/>
                </a:solidFill>
              </a:rPr>
              <a:t>facit</a:t>
            </a:r>
            <a:r>
              <a:rPr lang="en-US" sz="2500" dirty="0" smtClean="0"/>
              <a:t> (</a:t>
            </a:r>
            <a:r>
              <a:rPr lang="en-US" sz="2500" b="1" dirty="0" err="1" smtClean="0">
                <a:solidFill>
                  <a:srgbClr val="0000FF"/>
                </a:solidFill>
              </a:rPr>
              <a:t>facio</a:t>
            </a:r>
            <a:r>
              <a:rPr lang="en-US" sz="2500" dirty="0" smtClean="0"/>
              <a:t>): He does this.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	Hoc </a:t>
            </a:r>
            <a:r>
              <a:rPr lang="en-US" sz="2500" b="1" dirty="0" smtClean="0">
                <a:solidFill>
                  <a:srgbClr val="FFFF00"/>
                </a:solidFill>
              </a:rPr>
              <a:t>fit</a:t>
            </a:r>
            <a:r>
              <a:rPr lang="en-US" sz="2500" dirty="0" smtClean="0"/>
              <a:t> (</a:t>
            </a:r>
            <a:r>
              <a:rPr lang="en-US" sz="2500" b="1" dirty="0" err="1" smtClean="0">
                <a:solidFill>
                  <a:srgbClr val="FFFF00"/>
                </a:solidFill>
              </a:rPr>
              <a:t>fio</a:t>
            </a:r>
            <a:r>
              <a:rPr lang="en-US" sz="2500" dirty="0" smtClean="0"/>
              <a:t>): This is done.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More from </a:t>
            </a:r>
            <a:r>
              <a:rPr lang="en-US" sz="2500" b="1" dirty="0" err="1" smtClean="0">
                <a:solidFill>
                  <a:srgbClr val="FFFF00"/>
                </a:solidFill>
              </a:rPr>
              <a:t>fio</a:t>
            </a:r>
            <a:r>
              <a:rPr lang="en-US" sz="2500" dirty="0" smtClean="0"/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Hoc </a:t>
            </a:r>
            <a:r>
              <a:rPr lang="en-US" sz="2500" b="1" dirty="0" smtClean="0">
                <a:solidFill>
                  <a:srgbClr val="FFFF00"/>
                </a:solidFill>
              </a:rPr>
              <a:t>fiat</a:t>
            </a:r>
            <a:r>
              <a:rPr lang="en-US" sz="2500" dirty="0" smtClean="0"/>
              <a:t>: Let this be done.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</a:t>
            </a:r>
            <a:r>
              <a:rPr lang="en-US" sz="2500" dirty="0" err="1" smtClean="0"/>
              <a:t>Dicunt</a:t>
            </a:r>
            <a:r>
              <a:rPr lang="en-US" sz="2500" dirty="0" smtClean="0"/>
              <a:t> hoc </a:t>
            </a:r>
            <a:r>
              <a:rPr lang="en-US" sz="2500" b="1" dirty="0" err="1" smtClean="0">
                <a:solidFill>
                  <a:srgbClr val="FFFF00"/>
                </a:solidFill>
              </a:rPr>
              <a:t>fieri</a:t>
            </a:r>
            <a:r>
              <a:rPr lang="en-US" sz="2500" dirty="0" smtClean="0"/>
              <a:t>: They say that this is done.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</a:t>
            </a:r>
            <a:r>
              <a:rPr lang="en-US" sz="2500" dirty="0" err="1" smtClean="0"/>
              <a:t>Periculum</a:t>
            </a:r>
            <a:r>
              <a:rPr lang="en-US" sz="2500" dirty="0" smtClean="0"/>
              <a:t> </a:t>
            </a:r>
            <a:r>
              <a:rPr lang="en-US" sz="2500" b="1" dirty="0" smtClean="0">
                <a:solidFill>
                  <a:srgbClr val="FFFF00"/>
                </a:solidFill>
              </a:rPr>
              <a:t>fit</a:t>
            </a:r>
            <a:r>
              <a:rPr lang="en-US" sz="2500" dirty="0" smtClean="0"/>
              <a:t> </a:t>
            </a:r>
            <a:r>
              <a:rPr lang="en-US" sz="2500" dirty="0" err="1" smtClean="0"/>
              <a:t>gravius</a:t>
            </a:r>
            <a:r>
              <a:rPr lang="en-US" sz="2500" dirty="0" smtClean="0"/>
              <a:t>: The danger becomes graver.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</a:t>
            </a:r>
            <a:r>
              <a:rPr lang="en-US" sz="2500" b="1" dirty="0" smtClean="0">
                <a:solidFill>
                  <a:srgbClr val="FFFF00"/>
                </a:solidFill>
              </a:rPr>
              <a:t>Fiat </a:t>
            </a:r>
            <a:r>
              <a:rPr lang="en-US" sz="2500" dirty="0" err="1" smtClean="0"/>
              <a:t>lux</a:t>
            </a:r>
            <a:r>
              <a:rPr lang="en-US" sz="2500" dirty="0" smtClean="0"/>
              <a:t> et </a:t>
            </a:r>
            <a:r>
              <a:rPr lang="en-US" sz="2500" dirty="0" err="1" smtClean="0"/>
              <a:t>lux</a:t>
            </a:r>
            <a:r>
              <a:rPr lang="en-US" sz="2500" dirty="0" smtClean="0"/>
              <a:t> </a:t>
            </a:r>
            <a:r>
              <a:rPr lang="en-US" sz="2500" dirty="0" err="1" smtClean="0"/>
              <a:t>erat</a:t>
            </a:r>
            <a:r>
              <a:rPr lang="en-US" sz="2500" dirty="0" smtClean="0"/>
              <a:t>: ???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dirty="0" smtClean="0"/>
              <a:t>	Think of the Beatles:  </a:t>
            </a:r>
            <a:r>
              <a:rPr lang="en-US" sz="2500" b="1" dirty="0" smtClean="0">
                <a:solidFill>
                  <a:srgbClr val="FFFF00"/>
                </a:solidFill>
              </a:rPr>
              <a:t>fiat…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500" b="1" dirty="0" smtClean="0">
                <a:solidFill>
                  <a:srgbClr val="FFFF00"/>
                </a:solidFill>
              </a:rPr>
              <a:t>	</a:t>
            </a:r>
            <a:r>
              <a:rPr lang="en-US" sz="2500" dirty="0" smtClean="0"/>
              <a:t>Think of Forrest Gump:  </a:t>
            </a:r>
            <a:r>
              <a:rPr lang="en-US" sz="2500" dirty="0" err="1" smtClean="0"/>
              <a:t>Stercus</a:t>
            </a:r>
            <a:r>
              <a:rPr lang="en-US" sz="2500" dirty="0" smtClean="0"/>
              <a:t> </a:t>
            </a:r>
            <a:r>
              <a:rPr lang="en-US" sz="2500" b="1" dirty="0" smtClean="0">
                <a:solidFill>
                  <a:srgbClr val="FFFF00"/>
                </a:solidFill>
              </a:rPr>
              <a:t>fit.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rgbClr val="660033"/>
                </a:solidFill>
              </a:rPr>
              <a:t>Deponent Verbs </a:t>
            </a:r>
            <a:r>
              <a:rPr lang="en-US" sz="2000" dirty="0" smtClean="0"/>
              <a:t>are a class of verbs in Latin that exist in the space between the Active and Passive voices.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 Latin, these </a:t>
            </a:r>
            <a:r>
              <a:rPr lang="en-US" sz="2000" b="1" dirty="0" smtClean="0">
                <a:solidFill>
                  <a:srgbClr val="660033"/>
                </a:solidFill>
              </a:rPr>
              <a:t>deponent verbs </a:t>
            </a:r>
            <a:r>
              <a:rPr lang="en-US" sz="2000" dirty="0" smtClean="0"/>
              <a:t>will have </a:t>
            </a:r>
            <a:r>
              <a:rPr lang="en-US" sz="2000" b="1" dirty="0" smtClean="0">
                <a:solidFill>
                  <a:srgbClr val="0000FF"/>
                </a:solidFill>
              </a:rPr>
              <a:t>PASSIVE forms</a:t>
            </a:r>
            <a:r>
              <a:rPr lang="en-US" sz="2000" dirty="0" smtClean="0"/>
              <a:t>, but </a:t>
            </a:r>
            <a:r>
              <a:rPr lang="en-US" sz="2000" b="1" dirty="0" smtClean="0">
                <a:solidFill>
                  <a:srgbClr val="C00000"/>
                </a:solidFill>
              </a:rPr>
              <a:t>ACTIVE meanings </a:t>
            </a:r>
            <a:r>
              <a:rPr lang="en-US" sz="2000" dirty="0" smtClean="0"/>
              <a:t>and functions.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THE MAIN POINT ABOUT </a:t>
            </a:r>
            <a:r>
              <a:rPr lang="en-US" sz="2000" b="1" dirty="0" smtClean="0">
                <a:solidFill>
                  <a:srgbClr val="660033"/>
                </a:solidFill>
              </a:rPr>
              <a:t>DEPONENTS</a:t>
            </a:r>
            <a:r>
              <a:rPr lang="en-US" sz="2000" dirty="0" smtClean="0"/>
              <a:t> IS……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000" b="1" i="1" dirty="0" smtClean="0">
                <a:solidFill>
                  <a:srgbClr val="0000FF"/>
                </a:solidFill>
              </a:rPr>
              <a:t>They look passive,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i="1" dirty="0" smtClean="0">
                <a:solidFill>
                  <a:srgbClr val="0070C0"/>
                </a:solidFill>
              </a:rPr>
              <a:t>		</a:t>
            </a:r>
            <a:r>
              <a:rPr lang="en-US" sz="2000" b="1" i="1" dirty="0" smtClean="0">
                <a:solidFill>
                  <a:srgbClr val="C00000"/>
                </a:solidFill>
              </a:rPr>
              <a:t>but translate active.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(i.e.- They have passive forms, but Active Meanings and Functions)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NB: When </a:t>
            </a:r>
            <a:r>
              <a:rPr lang="en-US" sz="2000" i="1" dirty="0" smtClean="0"/>
              <a:t>identifying </a:t>
            </a:r>
            <a:r>
              <a:rPr lang="en-US" sz="2000" dirty="0" smtClean="0"/>
              <a:t>deponent verbs for syntax IDs, please identify the </a:t>
            </a:r>
            <a:r>
              <a:rPr lang="en-US" sz="2000" b="1" dirty="0" smtClean="0">
                <a:solidFill>
                  <a:srgbClr val="FFC000"/>
                </a:solidFill>
              </a:rPr>
              <a:t>VOICE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as </a:t>
            </a:r>
            <a:r>
              <a:rPr lang="en-US" sz="2000" b="1" dirty="0" smtClean="0">
                <a:solidFill>
                  <a:srgbClr val="660033"/>
                </a:solidFill>
              </a:rPr>
              <a:t>DEPONENT</a:t>
            </a:r>
            <a:r>
              <a:rPr lang="en-US" sz="2000" dirty="0" smtClean="0">
                <a:solidFill>
                  <a:srgbClr val="660033"/>
                </a:solidFill>
              </a:rPr>
              <a:t> </a:t>
            </a:r>
            <a:r>
              <a:rPr lang="en-US" sz="2000" dirty="0" smtClean="0"/>
              <a:t>(not active or passive). 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>
              <a:buFont typeface="Arial" pitchFamily="34" charset="0"/>
              <a:buNone/>
            </a:pPr>
            <a:endParaRPr lang="en-US" sz="20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000" b="1" dirty="0" smtClean="0"/>
              <a:t>Deponent Verbs</a:t>
            </a:r>
            <a:endParaRPr b="1" dirty="0" smtClean="0"/>
          </a:p>
        </p:txBody>
      </p:sp>
      <p:grpSp>
        <p:nvGrpSpPr>
          <p:cNvPr id="6148" name="Group 10"/>
          <p:cNvGrpSpPr>
            <a:grpSpLocks/>
          </p:cNvGrpSpPr>
          <p:nvPr/>
        </p:nvGrpSpPr>
        <p:grpSpPr bwMode="auto">
          <a:xfrm>
            <a:off x="685800" y="2057400"/>
            <a:ext cx="7772400" cy="914400"/>
            <a:chOff x="762000" y="3048000"/>
            <a:chExt cx="7772400" cy="914400"/>
          </a:xfrm>
        </p:grpSpPr>
        <p:sp>
          <p:nvSpPr>
            <p:cNvPr id="4" name="Left-Right Arrow 3"/>
            <p:cNvSpPr/>
            <p:nvPr/>
          </p:nvSpPr>
          <p:spPr>
            <a:xfrm>
              <a:off x="762000" y="3352800"/>
              <a:ext cx="7772400" cy="6096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914400" y="3505200"/>
              <a:ext cx="5334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696200" y="3505200"/>
              <a:ext cx="5334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191000" y="3505200"/>
              <a:ext cx="533400" cy="304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153" name="TextBox 7"/>
            <p:cNvSpPr txBox="1">
              <a:spLocks noChangeArrowheads="1"/>
            </p:cNvSpPr>
            <p:nvPr/>
          </p:nvSpPr>
          <p:spPr bwMode="auto">
            <a:xfrm>
              <a:off x="3810000" y="3048000"/>
              <a:ext cx="1295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Deponent</a:t>
              </a:r>
            </a:p>
          </p:txBody>
        </p:sp>
        <p:sp>
          <p:nvSpPr>
            <p:cNvPr id="6154" name="TextBox 8"/>
            <p:cNvSpPr txBox="1">
              <a:spLocks noChangeArrowheads="1"/>
            </p:cNvSpPr>
            <p:nvPr/>
          </p:nvSpPr>
          <p:spPr bwMode="auto">
            <a:xfrm>
              <a:off x="7391400" y="3048000"/>
              <a:ext cx="838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Active</a:t>
              </a:r>
            </a:p>
          </p:txBody>
        </p:sp>
        <p:sp>
          <p:nvSpPr>
            <p:cNvPr id="6155" name="TextBox 9"/>
            <p:cNvSpPr txBox="1">
              <a:spLocks noChangeArrowheads="1"/>
            </p:cNvSpPr>
            <p:nvPr/>
          </p:nvSpPr>
          <p:spPr bwMode="auto">
            <a:xfrm>
              <a:off x="1066800" y="3048000"/>
              <a:ext cx="1219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Passive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dirty="0" err="1" smtClean="0"/>
              <a:t>Volo</a:t>
            </a:r>
            <a:r>
              <a:rPr dirty="0" smtClean="0"/>
              <a:t>/</a:t>
            </a:r>
            <a:r>
              <a:rPr dirty="0" err="1" smtClean="0"/>
              <a:t>Nolo</a:t>
            </a:r>
            <a:r>
              <a:rPr dirty="0" smtClean="0"/>
              <a:t>/</a:t>
            </a:r>
            <a:r>
              <a:rPr dirty="0" err="1" smtClean="0"/>
              <a:t>Malo</a:t>
            </a:r>
            <a:endParaRPr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None/>
            </a:pPr>
            <a:r>
              <a:rPr lang="en-US" sz="2200" dirty="0" smtClean="0"/>
              <a:t>Three irregular verbs (</a:t>
            </a:r>
            <a:r>
              <a:rPr lang="en-US" sz="2200" b="1" dirty="0" err="1" smtClean="0"/>
              <a:t>volō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nōlō</a:t>
            </a:r>
            <a:r>
              <a:rPr lang="en-US" sz="2200" b="1" dirty="0" smtClean="0"/>
              <a:t>, </a:t>
            </a:r>
            <a:r>
              <a:rPr lang="en-US" sz="2200" dirty="0" smtClean="0"/>
              <a:t>and </a:t>
            </a:r>
            <a:r>
              <a:rPr lang="en-US" sz="2200" b="1" dirty="0" err="1" smtClean="0"/>
              <a:t>mālō</a:t>
            </a:r>
            <a:r>
              <a:rPr lang="en-US" sz="2200" dirty="0" smtClean="0"/>
              <a:t>) are common enough that you will need to know and be able to recognize the “irregular” forms</a:t>
            </a:r>
          </a:p>
          <a:p>
            <a:pPr marL="1009650" lvl="1" indent="-609600" eaLnBrk="1" hangingPunct="1">
              <a:buFont typeface="Arial" pitchFamily="34" charset="0"/>
              <a:buNone/>
            </a:pPr>
            <a:r>
              <a:rPr lang="en-US" sz="2100" b="1" dirty="0" err="1" smtClean="0"/>
              <a:t>volō</a:t>
            </a:r>
            <a:r>
              <a:rPr lang="en-US" sz="2100" b="1" dirty="0" smtClean="0"/>
              <a:t> = </a:t>
            </a:r>
            <a:r>
              <a:rPr lang="en-US" sz="2100" b="1" i="1" dirty="0" smtClean="0">
                <a:solidFill>
                  <a:srgbClr val="0000FF"/>
                </a:solidFill>
              </a:rPr>
              <a:t>to be willing, to want</a:t>
            </a:r>
          </a:p>
          <a:p>
            <a:pPr marL="1009650" lvl="1" indent="-609600" eaLnBrk="1" hangingPunct="1">
              <a:buFont typeface="Arial" pitchFamily="34" charset="0"/>
              <a:buNone/>
            </a:pPr>
            <a:r>
              <a:rPr lang="en-US" sz="2100" b="1" dirty="0" err="1" smtClean="0"/>
              <a:t>nōlō</a:t>
            </a:r>
            <a:r>
              <a:rPr lang="en-US" sz="2100" b="1" dirty="0" smtClean="0"/>
              <a:t> = </a:t>
            </a:r>
            <a:r>
              <a:rPr lang="en-US" sz="2100" b="1" i="1" dirty="0" smtClean="0">
                <a:solidFill>
                  <a:srgbClr val="C00000"/>
                </a:solidFill>
              </a:rPr>
              <a:t>to be unwilling, to not want  </a:t>
            </a:r>
            <a:r>
              <a:rPr lang="en-US" sz="2100" b="1" dirty="0" smtClean="0">
                <a:solidFill>
                  <a:srgbClr val="C00000"/>
                </a:solidFill>
              </a:rPr>
              <a:t>=  (ne/non + </a:t>
            </a:r>
            <a:r>
              <a:rPr lang="en-US" sz="2100" b="1" dirty="0" err="1" smtClean="0">
                <a:solidFill>
                  <a:srgbClr val="C00000"/>
                </a:solidFill>
              </a:rPr>
              <a:t>volo</a:t>
            </a:r>
            <a:r>
              <a:rPr lang="en-US" sz="2100" b="1" dirty="0" smtClean="0">
                <a:solidFill>
                  <a:srgbClr val="C00000"/>
                </a:solidFill>
              </a:rPr>
              <a:t>)</a:t>
            </a:r>
          </a:p>
          <a:p>
            <a:pPr marL="1009650" lvl="1" indent="-609600" eaLnBrk="1" hangingPunct="1">
              <a:buFont typeface="Arial" pitchFamily="34" charset="0"/>
              <a:buNone/>
            </a:pPr>
            <a:r>
              <a:rPr lang="en-US" sz="2100" b="1" dirty="0" err="1" smtClean="0"/>
              <a:t>mālō</a:t>
            </a:r>
            <a:r>
              <a:rPr lang="en-US" sz="2100" b="1" dirty="0" smtClean="0"/>
              <a:t> = </a:t>
            </a:r>
            <a:r>
              <a:rPr lang="en-US" sz="2100" b="1" i="1" dirty="0" smtClean="0">
                <a:solidFill>
                  <a:srgbClr val="660033"/>
                </a:solidFill>
              </a:rPr>
              <a:t>to prefer   </a:t>
            </a:r>
            <a:r>
              <a:rPr lang="en-US" sz="2100" b="1" dirty="0" smtClean="0">
                <a:solidFill>
                  <a:srgbClr val="660033"/>
                </a:solidFill>
              </a:rPr>
              <a:t>=   (</a:t>
            </a:r>
            <a:r>
              <a:rPr lang="en-US" sz="2100" b="1" dirty="0" err="1" smtClean="0">
                <a:solidFill>
                  <a:srgbClr val="660033"/>
                </a:solidFill>
              </a:rPr>
              <a:t>magis</a:t>
            </a:r>
            <a:r>
              <a:rPr lang="en-US" sz="2100" b="1" dirty="0" smtClean="0">
                <a:solidFill>
                  <a:srgbClr val="660033"/>
                </a:solidFill>
              </a:rPr>
              <a:t> + </a:t>
            </a:r>
            <a:r>
              <a:rPr lang="en-US" sz="2100" b="1" dirty="0" err="1" smtClean="0">
                <a:solidFill>
                  <a:srgbClr val="660033"/>
                </a:solidFill>
              </a:rPr>
              <a:t>volo</a:t>
            </a:r>
            <a:r>
              <a:rPr lang="en-US" sz="2100" b="1" dirty="0" smtClean="0">
                <a:solidFill>
                  <a:srgbClr val="660033"/>
                </a:solidFill>
              </a:rPr>
              <a:t>)</a:t>
            </a:r>
          </a:p>
          <a:p>
            <a:pPr marL="1009650" lvl="1" indent="-609600" eaLnBrk="1" hangingPunct="1">
              <a:buFontTx/>
              <a:buChar char="-"/>
            </a:pPr>
            <a:r>
              <a:rPr lang="en-US" sz="2200" dirty="0" smtClean="0"/>
              <a:t>All three verbs have only active forms</a:t>
            </a:r>
          </a:p>
          <a:p>
            <a:pPr marL="1009650" lvl="1" indent="-609600" eaLnBrk="1" hangingPunct="1">
              <a:buFontTx/>
              <a:buChar char="-"/>
            </a:pPr>
            <a:r>
              <a:rPr lang="en-US" sz="2200" dirty="0" smtClean="0"/>
              <a:t>They are only irregular in the present system </a:t>
            </a:r>
          </a:p>
          <a:p>
            <a:pPr marL="1409700" lvl="2" indent="-609600" eaLnBrk="1" hangingPunct="1">
              <a:buFontTx/>
              <a:buChar char="-"/>
            </a:pPr>
            <a:r>
              <a:rPr lang="en-US" sz="2200" dirty="0" smtClean="0"/>
              <a:t>(the perfect system forms regularly)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000" dirty="0" smtClean="0"/>
              <a:t>Indicative: </a:t>
            </a:r>
            <a:r>
              <a:rPr sz="3000" dirty="0" err="1" smtClean="0"/>
              <a:t>vol</a:t>
            </a:r>
            <a:r>
              <a:rPr sz="3000" dirty="0" err="1" smtClean="0">
                <a:cs typeface="Arial" charset="0"/>
              </a:rPr>
              <a:t>ō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velle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voluī</a:t>
            </a:r>
            <a:r>
              <a:rPr sz="3000" dirty="0" smtClean="0">
                <a:cs typeface="Arial" charset="0"/>
              </a:rPr>
              <a:t>, _____</a:t>
            </a:r>
            <a:endParaRPr sz="3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447800"/>
          <a:ext cx="81534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Indicative</a:t>
                      </a:r>
                      <a:endParaRPr lang="en-US" sz="2400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Future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38400" y="2362200"/>
            <a:ext cx="19812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volō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latin typeface="+mn-lt"/>
              </a:rPr>
              <a:t>vīs</a:t>
            </a:r>
            <a:endParaRPr lang="en-US" sz="2400" b="1" u="sng" dirty="0" smtClean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latin typeface="+mn-lt"/>
              </a:rPr>
              <a:t>vult</a:t>
            </a:r>
            <a:endParaRPr lang="en-US" sz="2400" b="1" u="sng" dirty="0" smtClean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latin typeface="+mn-lt"/>
              </a:rPr>
              <a:t>volumus</a:t>
            </a:r>
            <a:endParaRPr lang="en-US" sz="2400" b="1" u="sng" dirty="0" smtClean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latin typeface="+mn-lt"/>
              </a:rPr>
              <a:t>vultis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 fontAlgn="t">
              <a:lnSpc>
                <a:spcPct val="140000"/>
              </a:lnSpc>
            </a:pPr>
            <a:r>
              <a:rPr lang="en-US" sz="2400" b="1" u="sng" dirty="0" err="1" smtClean="0">
                <a:solidFill>
                  <a:schemeClr val="bg1"/>
                </a:solidFill>
                <a:latin typeface="+mn-lt"/>
              </a:rPr>
              <a:t>volunt</a:t>
            </a:r>
            <a:endParaRPr lang="en-US" sz="2400" b="1" u="sng" dirty="0" smtClean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140000"/>
              </a:lnSpc>
            </a:pP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362200"/>
            <a:ext cx="20574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volēbam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volēbās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volēbat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volēbāmus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volēbātis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volēbant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324350"/>
            <a:ext cx="19812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volam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volet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volēmus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volētis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volent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sz="3000" dirty="0" smtClean="0"/>
              <a:t>Subjunctive: </a:t>
            </a:r>
            <a:r>
              <a:rPr sz="3000" dirty="0" err="1" smtClean="0"/>
              <a:t>vol</a:t>
            </a:r>
            <a:r>
              <a:rPr sz="3000" dirty="0" err="1" smtClean="0">
                <a:cs typeface="Arial" charset="0"/>
              </a:rPr>
              <a:t>ō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velle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voluī</a:t>
            </a:r>
            <a:r>
              <a:rPr sz="3000" dirty="0" smtClean="0">
                <a:cs typeface="Arial" charset="0"/>
              </a:rPr>
              <a:t>, _____</a:t>
            </a:r>
            <a:endParaRPr sz="3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Subjunctive</a:t>
                      </a:r>
                      <a:endParaRPr lang="en-US" sz="2400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2536615"/>
            <a:ext cx="19812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velim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velimus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velitis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velint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2536615"/>
            <a:ext cx="19812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vellem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vellemus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velletis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fontAlgn="t">
              <a:lnSpc>
                <a:spcPct val="14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vellent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000" dirty="0" err="1" smtClean="0"/>
              <a:t>vol</a:t>
            </a:r>
            <a:r>
              <a:rPr sz="3000" dirty="0" err="1" smtClean="0">
                <a:cs typeface="Arial" charset="0"/>
              </a:rPr>
              <a:t>ō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velle</a:t>
            </a:r>
            <a:r>
              <a:rPr sz="3000" dirty="0" smtClean="0">
                <a:cs typeface="Arial" charset="0"/>
              </a:rPr>
              <a:t>, </a:t>
            </a:r>
            <a:r>
              <a:rPr sz="3000" dirty="0" err="1" smtClean="0">
                <a:cs typeface="Arial" charset="0"/>
              </a:rPr>
              <a:t>voluī</a:t>
            </a:r>
            <a:r>
              <a:rPr sz="3000" dirty="0" smtClean="0">
                <a:cs typeface="Arial" charset="0"/>
              </a:rPr>
              <a:t>, _____</a:t>
            </a:r>
            <a:endParaRPr sz="3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700" b="1" smtClean="0"/>
              <a:t>Vol</a:t>
            </a:r>
            <a:r>
              <a:rPr lang="en-US" sz="2700" b="1" smtClean="0">
                <a:cs typeface="Arial" pitchFamily="34" charset="0"/>
              </a:rPr>
              <a:t>ō, velle</a:t>
            </a:r>
            <a:r>
              <a:rPr lang="en-US" sz="2700" smtClean="0">
                <a:cs typeface="Arial" pitchFamily="34" charset="0"/>
              </a:rPr>
              <a:t> has only two infinitives and one participle.</a:t>
            </a:r>
            <a:endParaRPr lang="en-US" sz="2700" b="1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Infinitives: (pres. act.) </a:t>
            </a:r>
            <a:r>
              <a:rPr lang="en-US" b="1" smtClean="0"/>
              <a:t>velle ; </a:t>
            </a:r>
            <a:r>
              <a:rPr lang="en-US" smtClean="0"/>
              <a:t>(pf. act.) </a:t>
            </a:r>
            <a:r>
              <a:rPr lang="en-US" b="1" smtClean="0"/>
              <a:t>voluisse</a:t>
            </a:r>
            <a:endParaRPr lang="en-US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Participle: (pres. act.) </a:t>
            </a:r>
            <a:r>
              <a:rPr lang="en-US" b="1" smtClean="0"/>
              <a:t>volēns, volentis</a:t>
            </a: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lvl="1" indent="-6096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smtClean="0"/>
              <a:t>Vol</a:t>
            </a:r>
            <a:r>
              <a:rPr lang="en-US" b="1" smtClean="0">
                <a:cs typeface="Arial" pitchFamily="34" charset="0"/>
              </a:rPr>
              <a:t>ō, velle</a:t>
            </a:r>
            <a:r>
              <a:rPr lang="en-US" smtClean="0">
                <a:cs typeface="Arial" pitchFamily="34" charset="0"/>
              </a:rPr>
              <a:t> does </a:t>
            </a:r>
            <a:r>
              <a:rPr lang="en-US" b="1" i="1" smtClean="0">
                <a:solidFill>
                  <a:srgbClr val="FF0000"/>
                </a:solidFill>
                <a:cs typeface="Arial" pitchFamily="34" charset="0"/>
              </a:rPr>
              <a:t>not</a:t>
            </a:r>
            <a:r>
              <a:rPr lang="en-US" i="1" smtClean="0">
                <a:cs typeface="Arial" pitchFamily="34" charset="0"/>
              </a:rPr>
              <a:t> </a:t>
            </a:r>
            <a:r>
              <a:rPr lang="en-US" smtClean="0">
                <a:cs typeface="Arial" pitchFamily="34" charset="0"/>
              </a:rPr>
              <a:t>have an imperative.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>
                <a:cs typeface="Arial" charset="0"/>
              </a:rPr>
              <a:t>mā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05000"/>
          <a:ext cx="81534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Future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mālō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mālēbam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mālam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māvīs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mālēbās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māvult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mālēbat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mālet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err="1" smtClean="0"/>
                        <a:t>mālumus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mālēbāmus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mālēmus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māvultis</a:t>
                      </a:r>
                      <a:r>
                        <a:rPr lang="en-US" sz="2400" u="sng" dirty="0" smtClean="0"/>
                        <a:t> 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mālēbātis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mālētis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mālunt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mālēbant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mālent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2192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Just review the forms of </a:t>
            </a:r>
            <a:r>
              <a:rPr lang="en-US" sz="2200" i="1" dirty="0" err="1" smtClean="0"/>
              <a:t>malo</a:t>
            </a:r>
            <a:r>
              <a:rPr lang="en-US" sz="2200" dirty="0"/>
              <a:t> </a:t>
            </a:r>
            <a:r>
              <a:rPr lang="en-US" sz="2200" dirty="0" smtClean="0"/>
              <a:t>to </a:t>
            </a:r>
            <a:r>
              <a:rPr lang="en-US" sz="2200" dirty="0" err="1" smtClean="0"/>
              <a:t>refamiliarize</a:t>
            </a:r>
            <a:r>
              <a:rPr lang="en-US" sz="2200" dirty="0" smtClean="0"/>
              <a:t> yourself with them.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>
                <a:cs typeface="Arial" charset="0"/>
              </a:rPr>
              <a:t>mā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05000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Subjunctive</a:t>
                      </a:r>
                      <a:endParaRPr lang="en-US" sz="2400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err="1" smtClean="0"/>
                        <a:t>mālim</a:t>
                      </a:r>
                      <a:endParaRPr lang="en-US" sz="2400" b="1" u="none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llem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mālis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mālit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mālimus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llemus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mālitis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lletis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mālint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mā</a:t>
                      </a:r>
                      <a:r>
                        <a:rPr lang="en-US" sz="2400" dirty="0" err="1" smtClean="0"/>
                        <a:t>llent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2192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Just review the forms of </a:t>
            </a:r>
            <a:r>
              <a:rPr lang="en-US" sz="2200" i="1" dirty="0" err="1" smtClean="0"/>
              <a:t>malo</a:t>
            </a:r>
            <a:r>
              <a:rPr lang="en-US" sz="2200" dirty="0"/>
              <a:t> </a:t>
            </a:r>
            <a:r>
              <a:rPr lang="en-US" sz="2200" dirty="0" smtClean="0"/>
              <a:t>to </a:t>
            </a:r>
            <a:r>
              <a:rPr lang="en-US" sz="2200" dirty="0" err="1" smtClean="0"/>
              <a:t>refamiliarize</a:t>
            </a:r>
            <a:r>
              <a:rPr lang="en-US" sz="2200" dirty="0" smtClean="0"/>
              <a:t> yourself with them.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>
                <a:cs typeface="Arial" charset="0"/>
              </a:rPr>
              <a:t>mā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māluī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b="1" dirty="0" err="1" smtClean="0"/>
              <a:t>Māl</a:t>
            </a:r>
            <a:r>
              <a:rPr lang="en-US" sz="2800" b="1" dirty="0" err="1" smtClean="0">
                <a:cs typeface="Arial" pitchFamily="34" charset="0"/>
              </a:rPr>
              <a:t>ō</a:t>
            </a:r>
            <a:r>
              <a:rPr lang="en-US" sz="2800" b="1" dirty="0" smtClean="0">
                <a:cs typeface="Arial" pitchFamily="34" charset="0"/>
              </a:rPr>
              <a:t>, </a:t>
            </a:r>
            <a:r>
              <a:rPr lang="en-US" sz="2800" b="1" dirty="0" err="1" smtClean="0">
                <a:cs typeface="Arial" pitchFamily="34" charset="0"/>
              </a:rPr>
              <a:t>mālle</a:t>
            </a:r>
            <a:r>
              <a:rPr lang="en-US" sz="2800" dirty="0" smtClean="0">
                <a:cs typeface="Arial" pitchFamily="34" charset="0"/>
              </a:rPr>
              <a:t> has only two infinitives</a:t>
            </a:r>
            <a:endParaRPr lang="en-US" sz="2800" b="1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Infinitive: </a:t>
            </a:r>
            <a:r>
              <a:rPr lang="en-US" b="1" dirty="0" err="1" smtClean="0">
                <a:cs typeface="Arial" pitchFamily="34" charset="0"/>
              </a:rPr>
              <a:t>mālle</a:t>
            </a:r>
            <a:r>
              <a:rPr lang="en-US" b="1" dirty="0" smtClean="0">
                <a:cs typeface="Arial" pitchFamily="34" charset="0"/>
              </a:rPr>
              <a:t>; </a:t>
            </a:r>
            <a:r>
              <a:rPr lang="en-US" b="1" dirty="0" err="1" smtClean="0">
                <a:cs typeface="Arial" pitchFamily="34" charset="0"/>
              </a:rPr>
              <a:t>māluisse</a:t>
            </a:r>
            <a:r>
              <a:rPr lang="en-US" dirty="0" smtClean="0"/>
              <a:t>	</a:t>
            </a:r>
            <a:endParaRPr lang="en-US" b="1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dirty="0" err="1" smtClean="0"/>
              <a:t>Māl</a:t>
            </a:r>
            <a:r>
              <a:rPr lang="en-US" sz="2800" b="1" dirty="0" err="1" smtClean="0">
                <a:cs typeface="Arial" pitchFamily="34" charset="0"/>
              </a:rPr>
              <a:t>ō</a:t>
            </a:r>
            <a:r>
              <a:rPr lang="en-US" sz="2800" b="1" dirty="0" smtClean="0">
                <a:cs typeface="Arial" pitchFamily="34" charset="0"/>
              </a:rPr>
              <a:t>, </a:t>
            </a:r>
            <a:r>
              <a:rPr lang="en-US" sz="2800" b="1" dirty="0" err="1" smtClean="0">
                <a:cs typeface="Arial" pitchFamily="34" charset="0"/>
              </a:rPr>
              <a:t>mālle</a:t>
            </a:r>
            <a:r>
              <a:rPr lang="en-US" sz="2800" dirty="0" smtClean="0">
                <a:cs typeface="Arial" pitchFamily="34" charset="0"/>
              </a:rPr>
              <a:t> has </a:t>
            </a:r>
            <a:r>
              <a:rPr lang="en-US" sz="2800" b="1" i="1" dirty="0" smtClean="0">
                <a:solidFill>
                  <a:srgbClr val="FF0000"/>
                </a:solidFill>
                <a:cs typeface="Arial" pitchFamily="34" charset="0"/>
              </a:rPr>
              <a:t>no</a:t>
            </a:r>
            <a:r>
              <a:rPr lang="en-US" sz="2800" dirty="0" smtClean="0">
                <a:cs typeface="Arial" pitchFamily="34" charset="0"/>
              </a:rPr>
              <a:t> imperatives or participles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/>
              <a:t>n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05000"/>
          <a:ext cx="81534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Future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nōlō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nōlēbam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nōlam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nōn</a:t>
                      </a:r>
                      <a:r>
                        <a:rPr lang="en-US" sz="2400" u="sng" baseline="0" dirty="0" smtClean="0"/>
                        <a:t> </a:t>
                      </a:r>
                      <a:r>
                        <a:rPr lang="en-US" sz="2400" u="sng" dirty="0" err="1" smtClean="0"/>
                        <a:t>vīs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nōlēbās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nōn</a:t>
                      </a:r>
                      <a:r>
                        <a:rPr lang="en-US" sz="2400" u="sng" dirty="0" smtClean="0"/>
                        <a:t> </a:t>
                      </a:r>
                      <a:r>
                        <a:rPr lang="en-US" sz="2400" u="sng" dirty="0" err="1" smtClean="0"/>
                        <a:t>vult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nōlēbat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nōlet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err="1" smtClean="0"/>
                        <a:t>nōlumus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nōlēbāmus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nōlēmus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nōn</a:t>
                      </a:r>
                      <a:r>
                        <a:rPr lang="en-US" sz="2400" u="sng" dirty="0" smtClean="0"/>
                        <a:t> </a:t>
                      </a:r>
                      <a:r>
                        <a:rPr lang="en-US" sz="2400" u="sng" dirty="0" err="1" smtClean="0"/>
                        <a:t>vultis</a:t>
                      </a:r>
                      <a:r>
                        <a:rPr lang="en-US" sz="2400" u="sng" dirty="0" smtClean="0"/>
                        <a:t> 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nōlēbātis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nōlētis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nōlunt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nōlēbant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nōlent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2192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Just review the forms of </a:t>
            </a:r>
            <a:r>
              <a:rPr lang="en-US" sz="2200" i="1" dirty="0" err="1" smtClean="0"/>
              <a:t>nolo</a:t>
            </a:r>
            <a:r>
              <a:rPr lang="en-US" sz="2200" dirty="0" smtClean="0"/>
              <a:t> to </a:t>
            </a:r>
            <a:r>
              <a:rPr lang="en-US" sz="2200" dirty="0" err="1" smtClean="0"/>
              <a:t>refamiliarize</a:t>
            </a:r>
            <a:r>
              <a:rPr lang="en-US" sz="2200" dirty="0" smtClean="0"/>
              <a:t> yourself with them.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/>
              <a:t>n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05000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Subjunctive</a:t>
                      </a:r>
                      <a:endParaRPr lang="en-US" sz="2400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Imperfect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err="1" smtClean="0"/>
                        <a:t>nōlim</a:t>
                      </a:r>
                      <a:endParaRPr lang="en-US" sz="2400" b="1" u="none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llem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nōlis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nōlit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nōlimus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llemus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nōlitis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lletis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nōlint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 smtClean="0"/>
                        <a:t>nō</a:t>
                      </a:r>
                      <a:r>
                        <a:rPr lang="en-US" sz="2400" dirty="0" err="1" smtClean="0"/>
                        <a:t>llent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2192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Just review the forms of </a:t>
            </a:r>
            <a:r>
              <a:rPr lang="en-US" sz="2200" i="1" dirty="0" err="1" smtClean="0"/>
              <a:t>nolo</a:t>
            </a:r>
            <a:r>
              <a:rPr lang="en-US" sz="2200" dirty="0" smtClean="0"/>
              <a:t> to </a:t>
            </a:r>
            <a:r>
              <a:rPr lang="en-US" sz="2200" dirty="0" err="1" smtClean="0"/>
              <a:t>refamiliarize</a:t>
            </a:r>
            <a:r>
              <a:rPr lang="en-US" sz="2200" dirty="0" smtClean="0"/>
              <a:t> yourself with them.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763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/>
              <a:t>n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err="1" smtClean="0"/>
              <a:t>l</a:t>
            </a:r>
            <a:r>
              <a:rPr sz="3200" dirty="0" err="1" smtClean="0">
                <a:cs typeface="Arial" charset="0"/>
              </a:rPr>
              <a:t>ō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nōlle</a:t>
            </a:r>
            <a:r>
              <a:rPr sz="3200" dirty="0" smtClean="0">
                <a:cs typeface="Arial" charset="0"/>
              </a:rPr>
              <a:t>, </a:t>
            </a:r>
            <a:r>
              <a:rPr sz="3200" dirty="0" err="1" smtClean="0">
                <a:cs typeface="Arial" charset="0"/>
              </a:rPr>
              <a:t>nōluī</a:t>
            </a:r>
            <a:r>
              <a:rPr sz="3200" dirty="0" smtClean="0">
                <a:cs typeface="Arial" charset="0"/>
              </a:rPr>
              <a:t>, _____</a:t>
            </a:r>
            <a:endParaRPr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700" b="1" dirty="0" err="1" smtClean="0"/>
              <a:t>N</a:t>
            </a:r>
            <a:r>
              <a:rPr lang="en-US" sz="2700" b="1" dirty="0" err="1" smtClean="0">
                <a:cs typeface="Arial" pitchFamily="34" charset="0"/>
              </a:rPr>
              <a:t>ō</a:t>
            </a:r>
            <a:r>
              <a:rPr lang="en-US" sz="2700" b="1" dirty="0" err="1" smtClean="0"/>
              <a:t>l</a:t>
            </a:r>
            <a:r>
              <a:rPr lang="en-US" sz="2700" b="1" dirty="0" err="1" smtClean="0">
                <a:cs typeface="Arial" pitchFamily="34" charset="0"/>
              </a:rPr>
              <a:t>ō</a:t>
            </a:r>
            <a:r>
              <a:rPr lang="en-US" sz="2700" b="1" dirty="0" smtClean="0">
                <a:cs typeface="Arial" pitchFamily="34" charset="0"/>
              </a:rPr>
              <a:t>, </a:t>
            </a:r>
            <a:r>
              <a:rPr lang="en-US" sz="2700" b="1" dirty="0" err="1" smtClean="0">
                <a:cs typeface="Arial" pitchFamily="34" charset="0"/>
              </a:rPr>
              <a:t>nōlle</a:t>
            </a:r>
            <a:r>
              <a:rPr lang="en-US" sz="2700" dirty="0" smtClean="0">
                <a:cs typeface="Arial" pitchFamily="34" charset="0"/>
              </a:rPr>
              <a:t> has only two infinitives and one participle.</a:t>
            </a:r>
            <a:endParaRPr lang="en-US" sz="2700" b="1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Infinitive: (pres. act.) </a:t>
            </a:r>
            <a:r>
              <a:rPr lang="en-US" b="1" dirty="0" err="1" smtClean="0"/>
              <a:t>n</a:t>
            </a:r>
            <a:r>
              <a:rPr lang="en-US" b="1" dirty="0" err="1" smtClean="0">
                <a:cs typeface="Arial" pitchFamily="34" charset="0"/>
              </a:rPr>
              <a:t>ō</a:t>
            </a:r>
            <a:r>
              <a:rPr lang="en-US" b="1" dirty="0" err="1" smtClean="0"/>
              <a:t>lle</a:t>
            </a:r>
            <a:r>
              <a:rPr lang="en-US" b="1" dirty="0" smtClean="0"/>
              <a:t>; </a:t>
            </a:r>
            <a:r>
              <a:rPr lang="en-US" dirty="0" smtClean="0"/>
              <a:t>(pf. act.)</a:t>
            </a:r>
            <a:r>
              <a:rPr lang="en-US" b="1" dirty="0" smtClean="0"/>
              <a:t> </a:t>
            </a:r>
            <a:r>
              <a:rPr lang="en-US" b="1" dirty="0" err="1" smtClean="0"/>
              <a:t>nōluisse</a:t>
            </a:r>
            <a:r>
              <a:rPr lang="en-US" b="1" dirty="0" smtClean="0"/>
              <a:t> </a:t>
            </a:r>
            <a:endParaRPr lang="en-US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Participle: (pres. act.) </a:t>
            </a:r>
            <a:r>
              <a:rPr lang="en-US" b="1" dirty="0" err="1" smtClean="0"/>
              <a:t>n</a:t>
            </a:r>
            <a:r>
              <a:rPr lang="en-US" b="1" dirty="0" err="1" smtClean="0">
                <a:cs typeface="Arial" pitchFamily="34" charset="0"/>
              </a:rPr>
              <a:t>ō</a:t>
            </a:r>
            <a:r>
              <a:rPr lang="en-US" b="1" dirty="0" err="1" smtClean="0"/>
              <a:t>lēns</a:t>
            </a:r>
            <a:r>
              <a:rPr lang="en-US" b="1" dirty="0" smtClean="0"/>
              <a:t>, </a:t>
            </a:r>
            <a:r>
              <a:rPr lang="en-US" b="1" dirty="0" err="1" smtClean="0"/>
              <a:t>n</a:t>
            </a:r>
            <a:r>
              <a:rPr lang="en-US" b="1" dirty="0" err="1" smtClean="0">
                <a:cs typeface="Arial" pitchFamily="34" charset="0"/>
              </a:rPr>
              <a:t>ō</a:t>
            </a:r>
            <a:r>
              <a:rPr lang="en-US" b="1" dirty="0" err="1" smtClean="0"/>
              <a:t>lentis</a:t>
            </a:r>
            <a:endParaRPr lang="en-US" b="1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lvl="1" indent="-6096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Nol</a:t>
            </a:r>
            <a:r>
              <a:rPr lang="en-US" b="1" dirty="0" err="1" smtClean="0">
                <a:solidFill>
                  <a:schemeClr val="tx1"/>
                </a:solidFill>
                <a:cs typeface="Arial" pitchFamily="34" charset="0"/>
              </a:rPr>
              <a:t>ō</a:t>
            </a:r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cs typeface="Arial" pitchFamily="34" charset="0"/>
              </a:rPr>
              <a:t>nolle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cs typeface="Arial" pitchFamily="34" charset="0"/>
              </a:rPr>
              <a:t>does have imperatives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sz="1200" dirty="0" smtClean="0">
              <a:cs typeface="Arial" pitchFamily="34" charset="0"/>
            </a:endParaRP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pitchFamily="34" charset="0"/>
              </a:rPr>
              <a:t>	Singular: </a:t>
            </a:r>
            <a:r>
              <a:rPr lang="en-US" b="1" dirty="0" err="1" smtClean="0">
                <a:cs typeface="Arial" pitchFamily="34" charset="0"/>
              </a:rPr>
              <a:t>nōlī</a:t>
            </a:r>
            <a:endParaRPr lang="en-US" b="1" dirty="0" smtClean="0">
              <a:cs typeface="Arial" pitchFamily="34" charset="0"/>
            </a:endParaRP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cs typeface="Arial" pitchFamily="34" charset="0"/>
              </a:rPr>
              <a:t>	</a:t>
            </a:r>
            <a:r>
              <a:rPr lang="en-US" dirty="0" smtClean="0">
                <a:cs typeface="Arial" pitchFamily="34" charset="0"/>
              </a:rPr>
              <a:t>Plural: </a:t>
            </a:r>
            <a:r>
              <a:rPr lang="en-US" b="1" dirty="0" err="1" smtClean="0">
                <a:cs typeface="Arial" pitchFamily="34" charset="0"/>
              </a:rPr>
              <a:t>nōlīte</a:t>
            </a:r>
            <a:endParaRPr lang="en-US" b="1" dirty="0" smtClean="0">
              <a:cs typeface="Arial" pitchFamily="34" charset="0"/>
            </a:endParaRP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572000"/>
          </a:xfrm>
        </p:spPr>
        <p:txBody>
          <a:bodyPr/>
          <a:lstStyle/>
          <a:p>
            <a:pPr eaLnBrk="1" hangingPunct="1"/>
            <a:r>
              <a:rPr lang="en-US" sz="2200" b="1" dirty="0" smtClean="0">
                <a:solidFill>
                  <a:srgbClr val="660033"/>
                </a:solidFill>
              </a:rPr>
              <a:t>Deponents </a:t>
            </a:r>
            <a:r>
              <a:rPr lang="en-US" sz="2200" i="1" dirty="0" smtClean="0"/>
              <a:t>look</a:t>
            </a:r>
            <a:r>
              <a:rPr lang="en-US" sz="2200" b="1" dirty="0" smtClean="0">
                <a:solidFill>
                  <a:srgbClr val="0000FF"/>
                </a:solidFill>
              </a:rPr>
              <a:t> passive </a:t>
            </a:r>
            <a:r>
              <a:rPr lang="en-US" sz="2200" dirty="0" smtClean="0"/>
              <a:t>and their principal parts reflect this (i.e., the principal parts have only passive forms)</a:t>
            </a:r>
          </a:p>
          <a:p>
            <a:pPr eaLnBrk="1" hangingPunct="1"/>
            <a:r>
              <a:rPr lang="en-US" sz="2200" dirty="0" smtClean="0"/>
              <a:t>NB: They have only 3 principal parts!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conj.:	</a:t>
            </a:r>
            <a:r>
              <a:rPr lang="en-US" sz="2200" b="1" dirty="0" err="1" smtClean="0"/>
              <a:t>con</a:t>
            </a:r>
            <a:r>
              <a:rPr lang="en-US" sz="2200" b="1" dirty="0" err="1" smtClean="0">
                <a:solidFill>
                  <a:srgbClr val="C00000"/>
                </a:solidFill>
              </a:rPr>
              <a:t>or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con</a:t>
            </a:r>
            <a:r>
              <a:rPr lang="en-US" sz="2200" b="1" dirty="0" err="1" smtClean="0">
                <a:solidFill>
                  <a:srgbClr val="C00000"/>
                </a:solidFill>
              </a:rPr>
              <a:t>ārī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conātus</a:t>
            </a:r>
            <a:r>
              <a:rPr lang="en-US" sz="2200" b="1" dirty="0" smtClean="0"/>
              <a:t> sum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conj.: </a:t>
            </a:r>
            <a:r>
              <a:rPr lang="en-US" sz="2200" b="1" dirty="0" err="1" smtClean="0"/>
              <a:t>fate</a:t>
            </a:r>
            <a:r>
              <a:rPr lang="en-US" sz="2200" b="1" dirty="0" err="1" smtClean="0">
                <a:solidFill>
                  <a:srgbClr val="0000FF"/>
                </a:solidFill>
              </a:rPr>
              <a:t>or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fat</a:t>
            </a:r>
            <a:r>
              <a:rPr lang="en-US" sz="2200" b="1" dirty="0" err="1" smtClean="0">
                <a:solidFill>
                  <a:srgbClr val="0000FF"/>
                </a:solidFill>
              </a:rPr>
              <a:t>ērī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fassus</a:t>
            </a:r>
            <a:r>
              <a:rPr lang="en-US" sz="2200" b="1" dirty="0" smtClean="0"/>
              <a:t> sum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/>
              <a:t>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 conj.: </a:t>
            </a:r>
            <a:r>
              <a:rPr lang="en-US" sz="2200" b="1" dirty="0" err="1" smtClean="0"/>
              <a:t>sequ</a:t>
            </a:r>
            <a:r>
              <a:rPr lang="en-US" sz="2200" b="1" dirty="0" err="1" smtClean="0">
                <a:solidFill>
                  <a:srgbClr val="003300"/>
                </a:solidFill>
              </a:rPr>
              <a:t>or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sequ</a:t>
            </a:r>
            <a:r>
              <a:rPr lang="en-US" sz="2200" b="1" dirty="0" err="1" smtClean="0">
                <a:solidFill>
                  <a:srgbClr val="003300"/>
                </a:solidFill>
              </a:rPr>
              <a:t>ī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secūtus</a:t>
            </a:r>
            <a:r>
              <a:rPr lang="en-US" sz="2200" b="1" dirty="0" smtClean="0"/>
              <a:t> sum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/>
              <a:t>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-io conj.: </a:t>
            </a:r>
            <a:r>
              <a:rPr lang="en-US" sz="2200" b="1" dirty="0" err="1" smtClean="0"/>
              <a:t>pat</a:t>
            </a:r>
            <a:r>
              <a:rPr lang="en-US" sz="2200" b="1" dirty="0" err="1" smtClean="0">
                <a:solidFill>
                  <a:srgbClr val="003300"/>
                </a:solidFill>
              </a:rPr>
              <a:t>ior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pat</a:t>
            </a:r>
            <a:r>
              <a:rPr lang="en-US" sz="2200" b="1" dirty="0" err="1" smtClean="0">
                <a:solidFill>
                  <a:srgbClr val="003300"/>
                </a:solidFill>
              </a:rPr>
              <a:t>ī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passus</a:t>
            </a:r>
            <a:r>
              <a:rPr lang="en-US" sz="2200" b="1" dirty="0" smtClean="0"/>
              <a:t> sum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/>
              <a:t>4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conj.: </a:t>
            </a:r>
            <a:r>
              <a:rPr lang="en-US" sz="2200" b="1" dirty="0" err="1" smtClean="0"/>
              <a:t>mōl</a:t>
            </a:r>
            <a:r>
              <a:rPr lang="en-US" sz="2200" b="1" dirty="0" err="1" smtClean="0">
                <a:solidFill>
                  <a:srgbClr val="660033"/>
                </a:solidFill>
              </a:rPr>
              <a:t>ior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mōl</a:t>
            </a:r>
            <a:r>
              <a:rPr lang="en-US" sz="2200" b="1" dirty="0" err="1" smtClean="0">
                <a:solidFill>
                  <a:srgbClr val="660033"/>
                </a:solidFill>
              </a:rPr>
              <a:t>īrī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mōlītus</a:t>
            </a:r>
            <a:r>
              <a:rPr lang="en-US" sz="2200" b="1" dirty="0" smtClean="0"/>
              <a:t> sum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000" b="1" smtClean="0"/>
              <a:t>Recognizing Deponent Verbs</a:t>
            </a:r>
            <a:endParaRPr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5344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3200" dirty="0" err="1" smtClean="0"/>
              <a:t>Noli</a:t>
            </a:r>
            <a:r>
              <a:rPr sz="3200" dirty="0" smtClean="0"/>
              <a:t>, </a:t>
            </a:r>
            <a:r>
              <a:rPr sz="3200" dirty="0" err="1" smtClean="0"/>
              <a:t>Nolite</a:t>
            </a:r>
            <a:r>
              <a:rPr sz="3200" dirty="0" smtClean="0"/>
              <a:t>: Another Use</a:t>
            </a:r>
            <a:endParaRPr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The words </a:t>
            </a:r>
            <a:r>
              <a:rPr lang="en-US" sz="2800" b="1" dirty="0" err="1" smtClean="0">
                <a:solidFill>
                  <a:srgbClr val="7030A0"/>
                </a:solidFill>
              </a:rPr>
              <a:t>n</a:t>
            </a:r>
            <a:r>
              <a:rPr lang="en-US" sz="2800" b="1" dirty="0" err="1" smtClean="0">
                <a:solidFill>
                  <a:srgbClr val="7030A0"/>
                </a:solidFill>
                <a:cs typeface="Arial" pitchFamily="34" charset="0"/>
              </a:rPr>
              <a:t>ōlī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and </a:t>
            </a:r>
            <a:r>
              <a:rPr lang="en-US" sz="2800" b="1" dirty="0" err="1" smtClean="0">
                <a:solidFill>
                  <a:srgbClr val="7030A0"/>
                </a:solidFill>
              </a:rPr>
              <a:t>n</a:t>
            </a:r>
            <a:r>
              <a:rPr lang="en-US" sz="2800" b="1" dirty="0" err="1" smtClean="0">
                <a:solidFill>
                  <a:srgbClr val="7030A0"/>
                </a:solidFill>
                <a:cs typeface="Arial" pitchFamily="34" charset="0"/>
              </a:rPr>
              <a:t>ōlīte</a:t>
            </a:r>
            <a:r>
              <a:rPr lang="en-US" sz="2800" dirty="0" smtClean="0">
                <a:cs typeface="Arial" pitchFamily="34" charset="0"/>
              </a:rPr>
              <a:t> are used not only as imperatives of </a:t>
            </a:r>
            <a:r>
              <a:rPr lang="en-US" sz="2800" b="1" dirty="0" err="1" smtClean="0"/>
              <a:t>n</a:t>
            </a:r>
            <a:r>
              <a:rPr lang="en-US" sz="2800" b="1" dirty="0" err="1" smtClean="0">
                <a:cs typeface="Arial" pitchFamily="34" charset="0"/>
              </a:rPr>
              <a:t>ōlō</a:t>
            </a:r>
            <a:r>
              <a:rPr lang="en-US" sz="2800" dirty="0" smtClean="0">
                <a:cs typeface="Arial" pitchFamily="34" charset="0"/>
              </a:rPr>
              <a:t> but also as </a:t>
            </a:r>
            <a:r>
              <a:rPr lang="en-US" sz="2800" u="sng" dirty="0" smtClean="0">
                <a:cs typeface="Arial" pitchFamily="34" charset="0"/>
              </a:rPr>
              <a:t>negative commands</a:t>
            </a:r>
            <a:r>
              <a:rPr lang="en-US" sz="2800" dirty="0" smtClean="0">
                <a:cs typeface="Arial" pitchFamily="34" charset="0"/>
              </a:rPr>
              <a:t> of </a:t>
            </a: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all verbs</a:t>
            </a:r>
            <a:r>
              <a:rPr lang="en-US" sz="2800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When </a:t>
            </a:r>
            <a:r>
              <a:rPr lang="en-US" sz="2800" b="1" dirty="0" err="1" smtClean="0">
                <a:solidFill>
                  <a:srgbClr val="7030A0"/>
                </a:solidFill>
              </a:rPr>
              <a:t>n</a:t>
            </a:r>
            <a:r>
              <a:rPr lang="en-US" sz="2800" b="1" dirty="0" err="1" smtClean="0">
                <a:solidFill>
                  <a:srgbClr val="7030A0"/>
                </a:solidFill>
                <a:cs typeface="Arial" pitchFamily="34" charset="0"/>
              </a:rPr>
              <a:t>ōlī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and </a:t>
            </a:r>
            <a:r>
              <a:rPr lang="en-US" sz="2800" b="1" dirty="0" err="1" smtClean="0">
                <a:solidFill>
                  <a:srgbClr val="7030A0"/>
                </a:solidFill>
              </a:rPr>
              <a:t>n</a:t>
            </a:r>
            <a:r>
              <a:rPr lang="en-US" sz="2800" b="1" dirty="0" err="1" smtClean="0">
                <a:solidFill>
                  <a:srgbClr val="7030A0"/>
                </a:solidFill>
                <a:cs typeface="Arial" pitchFamily="34" charset="0"/>
              </a:rPr>
              <a:t>ōlīte</a:t>
            </a:r>
            <a:r>
              <a:rPr lang="en-US" sz="2800" dirty="0" smtClean="0">
                <a:cs typeface="Arial" pitchFamily="34" charset="0"/>
              </a:rPr>
              <a:t> are used </a:t>
            </a: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with present infinitives</a:t>
            </a:r>
            <a:r>
              <a:rPr lang="en-US" sz="2800" dirty="0" smtClean="0">
                <a:cs typeface="Arial" pitchFamily="34" charset="0"/>
              </a:rPr>
              <a:t>, they express negative commands. </a:t>
            </a:r>
            <a:endParaRPr lang="en-US" sz="2800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N</a:t>
            </a:r>
            <a:r>
              <a:rPr lang="en-US" b="1" dirty="0" err="1" smtClean="0">
                <a:solidFill>
                  <a:srgbClr val="7030A0"/>
                </a:solidFill>
                <a:cs typeface="Arial" pitchFamily="34" charset="0"/>
              </a:rPr>
              <a:t>ōlīte</a:t>
            </a: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ex </a:t>
            </a:r>
            <a:r>
              <a:rPr lang="en-US" b="1" dirty="0" err="1" smtClean="0">
                <a:cs typeface="Arial" pitchFamily="34" charset="0"/>
              </a:rPr>
              <a:t>prōvinciā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cs typeface="Arial" pitchFamily="34" charset="0"/>
              </a:rPr>
              <a:t>discēdere</a:t>
            </a: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!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en-US" b="1" i="1" dirty="0" smtClean="0">
                <a:solidFill>
                  <a:srgbClr val="7030A0"/>
                </a:solidFill>
              </a:rPr>
              <a:t>Don’t </a:t>
            </a:r>
            <a:r>
              <a:rPr lang="en-US" b="1" i="1" dirty="0" smtClean="0">
                <a:solidFill>
                  <a:srgbClr val="C00000"/>
                </a:solidFill>
              </a:rPr>
              <a:t>leave </a:t>
            </a:r>
            <a:r>
              <a:rPr lang="en-US" b="1" i="1" dirty="0" smtClean="0"/>
              <a:t>the province!</a:t>
            </a: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N</a:t>
            </a:r>
            <a:r>
              <a:rPr lang="en-US" b="1" dirty="0" err="1" smtClean="0">
                <a:solidFill>
                  <a:srgbClr val="7030A0"/>
                </a:solidFill>
                <a:cs typeface="Arial" pitchFamily="34" charset="0"/>
              </a:rPr>
              <a:t>ōlī</a:t>
            </a: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mihi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cs typeface="Arial" pitchFamily="34" charset="0"/>
              </a:rPr>
              <a:t>dicere</a:t>
            </a: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!</a:t>
            </a:r>
          </a:p>
          <a:p>
            <a:pPr marL="609600" lvl="1" indent="-60960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en-US" b="1" i="1" dirty="0" smtClean="0">
                <a:solidFill>
                  <a:srgbClr val="7030A0"/>
                </a:solidFill>
              </a:rPr>
              <a:t>Don’t</a:t>
            </a:r>
            <a:r>
              <a:rPr lang="en-US" b="1" i="1" dirty="0" smtClean="0">
                <a:solidFill>
                  <a:srgbClr val="C00000"/>
                </a:solidFill>
              </a:rPr>
              <a:t> speak </a:t>
            </a:r>
            <a:r>
              <a:rPr lang="en-US" b="1" i="1" dirty="0" smtClean="0"/>
              <a:t>to 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3800" dirty="0" smtClean="0"/>
              <a:t>Comparison: present indicative forms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914400" y="2251075"/>
            <a:ext cx="1828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latin typeface="Calibri" pitchFamily="34" charset="0"/>
              </a:rPr>
              <a:t>Volō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Vīs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Vult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Volumus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Vultis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Volunt</a:t>
            </a:r>
            <a:endParaRPr lang="en-US" sz="3200" b="1" dirty="0">
              <a:latin typeface="Calibri" pitchFamily="34" charset="0"/>
            </a:endParaRPr>
          </a:p>
          <a:p>
            <a:endParaRPr lang="en-US" sz="32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5200" y="2251075"/>
            <a:ext cx="1981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latin typeface="Calibri" pitchFamily="34" charset="0"/>
              </a:rPr>
              <a:t>Nōlō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Nōn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vīs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Nōn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vult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Nōlumus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Nōn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Vultis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 err="1">
                <a:latin typeface="Calibri" pitchFamily="34" charset="0"/>
              </a:rPr>
              <a:t>Nōlunt</a:t>
            </a:r>
            <a:endParaRPr lang="en-US" sz="3200" b="1" dirty="0">
              <a:latin typeface="Calibri" pitchFamily="34" charset="0"/>
            </a:endParaRPr>
          </a:p>
          <a:p>
            <a:endParaRPr lang="en-US" sz="32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00800" y="2251075"/>
            <a:ext cx="1828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Mālō</a:t>
            </a:r>
          </a:p>
          <a:p>
            <a:r>
              <a:rPr lang="en-US" sz="3200" b="1">
                <a:latin typeface="Calibri" pitchFamily="34" charset="0"/>
              </a:rPr>
              <a:t>Māvīs</a:t>
            </a:r>
          </a:p>
          <a:p>
            <a:r>
              <a:rPr lang="en-US" sz="3200" b="1">
                <a:latin typeface="Calibri" pitchFamily="34" charset="0"/>
              </a:rPr>
              <a:t>Māvult</a:t>
            </a:r>
          </a:p>
          <a:p>
            <a:r>
              <a:rPr lang="en-US" sz="3200" b="1">
                <a:latin typeface="Calibri" pitchFamily="34" charset="0"/>
              </a:rPr>
              <a:t>Mālumus</a:t>
            </a:r>
          </a:p>
          <a:p>
            <a:r>
              <a:rPr lang="en-US" sz="3200" b="1">
                <a:latin typeface="Calibri" pitchFamily="34" charset="0"/>
              </a:rPr>
              <a:t>Māvultis</a:t>
            </a:r>
          </a:p>
          <a:p>
            <a:r>
              <a:rPr lang="en-US" sz="3200" b="1">
                <a:latin typeface="Calibri" pitchFamily="34" charset="0"/>
              </a:rPr>
              <a:t>Mālunt</a:t>
            </a:r>
          </a:p>
          <a:p>
            <a:endParaRPr lang="en-US" sz="3200" b="1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879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Comparing the present indicative active forms of </a:t>
            </a:r>
            <a:r>
              <a:rPr lang="en-US" sz="2200" i="1" dirty="0" err="1" smtClean="0"/>
              <a:t>volo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nolo</a:t>
            </a:r>
            <a:r>
              <a:rPr lang="en-US" sz="2200" dirty="0" smtClean="0"/>
              <a:t>, and </a:t>
            </a:r>
            <a:r>
              <a:rPr lang="en-US" sz="2200" i="1" dirty="0" err="1" smtClean="0"/>
              <a:t>malo</a:t>
            </a:r>
            <a:r>
              <a:rPr lang="en-US" sz="2200" dirty="0" smtClean="0"/>
              <a:t> can help you realize just how related these three verbs are.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>Conjugating Deponents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1828800"/>
            <a:ext cx="3352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Hortor, </a:t>
            </a:r>
            <a:r>
              <a:rPr lang="en-US" sz="2400" b="1">
                <a:solidFill>
                  <a:srgbClr val="660033"/>
                </a:solidFill>
              </a:rPr>
              <a:t>hortari</a:t>
            </a:r>
            <a:r>
              <a:rPr lang="en-US" sz="2400" b="1"/>
              <a:t>, </a:t>
            </a:r>
          </a:p>
          <a:p>
            <a:r>
              <a:rPr lang="en-US" sz="2400" b="1"/>
              <a:t>         hortatus sum</a:t>
            </a:r>
          </a:p>
          <a:p>
            <a:r>
              <a:rPr lang="en-US" sz="2100" b="1">
                <a:solidFill>
                  <a:srgbClr val="0000FF"/>
                </a:solidFill>
              </a:rPr>
              <a:t>(Pres. Dep. Ind.)</a:t>
            </a:r>
          </a:p>
          <a:p>
            <a:r>
              <a:rPr lang="en-US" sz="2800"/>
              <a:t>Hortor</a:t>
            </a:r>
          </a:p>
          <a:p>
            <a:r>
              <a:rPr lang="en-US" sz="2800"/>
              <a:t>Hortāris (-re)</a:t>
            </a:r>
          </a:p>
          <a:p>
            <a:r>
              <a:rPr lang="en-US" sz="2800"/>
              <a:t>Hortātur</a:t>
            </a:r>
          </a:p>
          <a:p>
            <a:endParaRPr lang="en-US" sz="1200"/>
          </a:p>
          <a:p>
            <a:r>
              <a:rPr lang="en-US" sz="2800"/>
              <a:t>Hortāmur</a:t>
            </a:r>
          </a:p>
          <a:p>
            <a:r>
              <a:rPr lang="en-US" sz="2800"/>
              <a:t>Hortāminī</a:t>
            </a:r>
          </a:p>
          <a:p>
            <a:r>
              <a:rPr lang="en-US" sz="2800"/>
              <a:t>Hortantur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24400" y="1847850"/>
            <a:ext cx="4419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Sequor, </a:t>
            </a:r>
            <a:r>
              <a:rPr lang="en-US" sz="2400" b="1">
                <a:solidFill>
                  <a:srgbClr val="660033"/>
                </a:solidFill>
              </a:rPr>
              <a:t>sequi</a:t>
            </a:r>
            <a:r>
              <a:rPr lang="en-US" sz="2400" b="1"/>
              <a:t>, </a:t>
            </a:r>
          </a:p>
          <a:p>
            <a:r>
              <a:rPr lang="en-US" sz="2400" b="1"/>
              <a:t>             secutus sum</a:t>
            </a:r>
          </a:p>
          <a:p>
            <a:r>
              <a:rPr lang="en-US" sz="2100" b="1">
                <a:solidFill>
                  <a:srgbClr val="0000FF"/>
                </a:solidFill>
              </a:rPr>
              <a:t>(Pres. Dep. Ind.)</a:t>
            </a:r>
          </a:p>
          <a:p>
            <a:r>
              <a:rPr lang="en-US" sz="2800"/>
              <a:t>Sequor</a:t>
            </a:r>
          </a:p>
          <a:p>
            <a:r>
              <a:rPr lang="en-US" sz="2800"/>
              <a:t>Sequeris (-re)</a:t>
            </a:r>
          </a:p>
          <a:p>
            <a:r>
              <a:rPr lang="en-US" sz="2800"/>
              <a:t>Sequitur</a:t>
            </a:r>
          </a:p>
          <a:p>
            <a:endParaRPr lang="en-US" sz="1200"/>
          </a:p>
          <a:p>
            <a:r>
              <a:rPr lang="en-US" sz="2800"/>
              <a:t>Sequimur</a:t>
            </a:r>
          </a:p>
          <a:p>
            <a:r>
              <a:rPr lang="en-US" sz="2800"/>
              <a:t>Sequiminī</a:t>
            </a:r>
          </a:p>
          <a:p>
            <a:r>
              <a:rPr lang="en-US" sz="2800"/>
              <a:t>Sequuntur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609600" y="2895600"/>
            <a:ext cx="1447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1</a:t>
            </a:r>
            <a:r>
              <a:rPr lang="en-US" sz="2800" baseline="30000">
                <a:solidFill>
                  <a:srgbClr val="0000FF"/>
                </a:solidFill>
              </a:rPr>
              <a:t>st</a:t>
            </a:r>
            <a:r>
              <a:rPr lang="en-US" sz="2800">
                <a:solidFill>
                  <a:srgbClr val="0000FF"/>
                </a:solidFill>
              </a:rPr>
              <a:t> sg.</a:t>
            </a:r>
          </a:p>
          <a:p>
            <a:r>
              <a:rPr lang="en-US" sz="2800">
                <a:solidFill>
                  <a:srgbClr val="0000FF"/>
                </a:solidFill>
              </a:rPr>
              <a:t>2</a:t>
            </a:r>
            <a:r>
              <a:rPr lang="en-US" sz="2800" baseline="30000">
                <a:solidFill>
                  <a:srgbClr val="0000FF"/>
                </a:solidFill>
              </a:rPr>
              <a:t>nd</a:t>
            </a:r>
            <a:r>
              <a:rPr lang="en-US" sz="2800">
                <a:solidFill>
                  <a:srgbClr val="0000FF"/>
                </a:solidFill>
              </a:rPr>
              <a:t> sg.</a:t>
            </a:r>
          </a:p>
          <a:p>
            <a:r>
              <a:rPr lang="en-US" sz="2800">
                <a:solidFill>
                  <a:srgbClr val="0000FF"/>
                </a:solidFill>
              </a:rPr>
              <a:t>3</a:t>
            </a:r>
            <a:r>
              <a:rPr lang="en-US" sz="2800" baseline="30000">
                <a:solidFill>
                  <a:srgbClr val="0000FF"/>
                </a:solidFill>
              </a:rPr>
              <a:t>rd</a:t>
            </a:r>
            <a:r>
              <a:rPr lang="en-US" sz="2800">
                <a:solidFill>
                  <a:srgbClr val="0000FF"/>
                </a:solidFill>
              </a:rPr>
              <a:t> sg.</a:t>
            </a:r>
          </a:p>
          <a:p>
            <a:endParaRPr lang="en-US" sz="1200">
              <a:solidFill>
                <a:srgbClr val="0000FF"/>
              </a:solidFill>
            </a:endParaRPr>
          </a:p>
          <a:p>
            <a:r>
              <a:rPr lang="en-US" sz="2800">
                <a:solidFill>
                  <a:srgbClr val="0000FF"/>
                </a:solidFill>
              </a:rPr>
              <a:t>1</a:t>
            </a:r>
            <a:r>
              <a:rPr lang="en-US" sz="2800" baseline="30000">
                <a:solidFill>
                  <a:srgbClr val="0000FF"/>
                </a:solidFill>
              </a:rPr>
              <a:t>st</a:t>
            </a:r>
            <a:r>
              <a:rPr lang="en-US" sz="2800">
                <a:solidFill>
                  <a:srgbClr val="0000FF"/>
                </a:solidFill>
              </a:rPr>
              <a:t> pl.</a:t>
            </a:r>
          </a:p>
          <a:p>
            <a:r>
              <a:rPr lang="en-US" sz="2800">
                <a:solidFill>
                  <a:srgbClr val="0000FF"/>
                </a:solidFill>
              </a:rPr>
              <a:t>2</a:t>
            </a:r>
            <a:r>
              <a:rPr lang="en-US" sz="2800" baseline="30000">
                <a:solidFill>
                  <a:srgbClr val="0000FF"/>
                </a:solidFill>
              </a:rPr>
              <a:t>nd</a:t>
            </a:r>
            <a:r>
              <a:rPr lang="en-US" sz="2800">
                <a:solidFill>
                  <a:srgbClr val="0000FF"/>
                </a:solidFill>
              </a:rPr>
              <a:t> pl.</a:t>
            </a:r>
          </a:p>
          <a:p>
            <a:r>
              <a:rPr lang="en-US" sz="2800">
                <a:solidFill>
                  <a:srgbClr val="0000FF"/>
                </a:solidFill>
              </a:rPr>
              <a:t>3</a:t>
            </a:r>
            <a:r>
              <a:rPr lang="en-US" sz="2800" baseline="30000">
                <a:solidFill>
                  <a:srgbClr val="0000FF"/>
                </a:solidFill>
              </a:rPr>
              <a:t>rd</a:t>
            </a:r>
            <a:r>
              <a:rPr lang="en-US" sz="2800">
                <a:solidFill>
                  <a:srgbClr val="0000FF"/>
                </a:solidFill>
              </a:rPr>
              <a:t> pl.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04800" y="91440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660033"/>
                </a:solidFill>
              </a:rPr>
              <a:t>Deponent Verbs </a:t>
            </a:r>
            <a:r>
              <a:rPr lang="en-US" sz="2000"/>
              <a:t>conjugate just like the </a:t>
            </a:r>
            <a:r>
              <a:rPr lang="en-US" sz="2000" b="1">
                <a:solidFill>
                  <a:srgbClr val="800000"/>
                </a:solidFill>
              </a:rPr>
              <a:t>passive forms </a:t>
            </a:r>
            <a:r>
              <a:rPr lang="en-US" sz="2000"/>
              <a:t>of regular verbs. So, if you know how to conjugate the </a:t>
            </a:r>
            <a:r>
              <a:rPr lang="en-US" sz="2000" b="1">
                <a:solidFill>
                  <a:srgbClr val="800000"/>
                </a:solidFill>
              </a:rPr>
              <a:t>passive voice forms </a:t>
            </a:r>
            <a:r>
              <a:rPr lang="en-US" sz="2000"/>
              <a:t>for each conjugation, you already know how to form </a:t>
            </a:r>
            <a:r>
              <a:rPr lang="en-US" sz="2000" b="1">
                <a:solidFill>
                  <a:srgbClr val="660033"/>
                </a:solidFill>
              </a:rPr>
              <a:t>deponents</a:t>
            </a:r>
            <a:r>
              <a:rPr lang="en-US" sz="2000"/>
              <a:t>. 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304800" y="563880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Note: </a:t>
            </a:r>
            <a:r>
              <a:rPr lang="en-US" sz="2000"/>
              <a:t>since</a:t>
            </a:r>
            <a:r>
              <a:rPr lang="en-US" sz="2000" b="1"/>
              <a:t> </a:t>
            </a:r>
            <a:r>
              <a:rPr lang="en-US" sz="2000" b="1">
                <a:solidFill>
                  <a:srgbClr val="660033"/>
                </a:solidFill>
              </a:rPr>
              <a:t>deponent Verbs </a:t>
            </a:r>
            <a:r>
              <a:rPr lang="en-US" sz="2000"/>
              <a:t>conjugate like </a:t>
            </a:r>
            <a:r>
              <a:rPr lang="en-US" sz="2000" b="1">
                <a:solidFill>
                  <a:srgbClr val="800000"/>
                </a:solidFill>
              </a:rPr>
              <a:t>passive forms </a:t>
            </a:r>
            <a:r>
              <a:rPr lang="en-US" sz="2000"/>
              <a:t>of regular verbs and therefore you know how to conjugate them, just review the passive forms you feel weak on after your previous reviews.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b="1" smtClean="0"/>
              <a:t>Synopsis of </a:t>
            </a:r>
            <a:r>
              <a:rPr sz="3200" b="1" err="1" smtClean="0"/>
              <a:t>fatēor</a:t>
            </a:r>
            <a:r>
              <a:rPr sz="3200" b="1" smtClean="0"/>
              <a:t>, </a:t>
            </a:r>
            <a:r>
              <a:rPr sz="3200" b="1" err="1" smtClean="0"/>
              <a:t>fatērī</a:t>
            </a:r>
            <a:r>
              <a:rPr sz="3200" b="1" smtClean="0"/>
              <a:t>, </a:t>
            </a:r>
            <a:r>
              <a:rPr sz="3200" b="1" err="1" smtClean="0"/>
              <a:t>fassus</a:t>
            </a:r>
            <a:r>
              <a:rPr sz="3200" b="1" smtClean="0"/>
              <a:t> sum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17082"/>
              </p:ext>
            </p:extLst>
          </p:nvPr>
        </p:nvGraphicFramePr>
        <p:xfrm>
          <a:off x="533400" y="1066800"/>
          <a:ext cx="8001000" cy="5572128"/>
        </p:xfrm>
        <a:graphic>
          <a:graphicData uri="http://schemas.openxmlformats.org/drawingml/2006/table">
            <a:tbl>
              <a:tblPr/>
              <a:tblGrid>
                <a:gridCol w="2667000"/>
                <a:gridCol w="1828800"/>
                <a:gridCol w="35052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rd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singular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Passive (Deponent)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Present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Fatētur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Fatēbātur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Future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Fatēbitur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fassus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a, um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est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Pluperfect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fassus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a, um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erat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Future Perf.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fassus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a, um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erit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Pres.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Fateātur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pitchFamily="34" charset="0"/>
                        </a:rPr>
                        <a:t>Fatērē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tur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fassus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a, um sit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Pluperf. Subj.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fassus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a, um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esset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573250"/>
            <a:ext cx="6172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Note: this synopsis is for the 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 pers. </a:t>
            </a:r>
            <a:r>
              <a:rPr lang="en-US" sz="2200" b="1" dirty="0"/>
              <a:t>s</a:t>
            </a:r>
            <a:r>
              <a:rPr lang="en-US" sz="2200" b="1" dirty="0" smtClean="0"/>
              <a:t>ing. </a:t>
            </a:r>
          </a:p>
          <a:p>
            <a:r>
              <a:rPr lang="en-US" sz="2200" b="1" dirty="0" smtClean="0"/>
              <a:t>Review </a:t>
            </a:r>
            <a:r>
              <a:rPr lang="en-US" sz="2200" dirty="0" smtClean="0"/>
              <a:t>the various forms in this synopsis to remind yourself of the various passive forms of verbs. 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881187"/>
            <a:ext cx="6172200" cy="24622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Now, we’ll use a </a:t>
            </a:r>
            <a:r>
              <a:rPr lang="en-US" sz="2200" b="1" dirty="0" smtClean="0"/>
              <a:t>SYNOPSIS</a:t>
            </a:r>
            <a:r>
              <a:rPr lang="en-US" sz="2200" dirty="0" smtClean="0"/>
              <a:t> to review the various other forms of Deponents.  A </a:t>
            </a:r>
            <a:r>
              <a:rPr lang="en-US" sz="2200" b="1" dirty="0" smtClean="0"/>
              <a:t>Synopsis </a:t>
            </a:r>
            <a:r>
              <a:rPr lang="en-US" sz="2200" dirty="0" smtClean="0"/>
              <a:t>is a chart that shows </a:t>
            </a:r>
            <a:r>
              <a:rPr lang="en-US" sz="2200" b="1" i="1" dirty="0" smtClean="0"/>
              <a:t>all </a:t>
            </a:r>
            <a:r>
              <a:rPr lang="en-US" sz="2200" dirty="0" smtClean="0"/>
              <a:t>the forms of a verb conjugated in a given person and number. Note that for </a:t>
            </a:r>
            <a:r>
              <a:rPr lang="en-US" sz="2200" b="1" dirty="0" smtClean="0"/>
              <a:t>DEPONENT </a:t>
            </a:r>
            <a:r>
              <a:rPr lang="en-US" sz="2200" dirty="0" smtClean="0"/>
              <a:t> verbs, you will only fill in the </a:t>
            </a:r>
            <a:r>
              <a:rPr lang="en-US" sz="2200" b="1" dirty="0" smtClean="0"/>
              <a:t>PASSIVE </a:t>
            </a:r>
            <a:r>
              <a:rPr lang="en-US" sz="2200" dirty="0" smtClean="0"/>
              <a:t>forms of a synopsis (with a normal verb you would fill in both columns).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Participles form as expected with deponents.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participle box for: </a:t>
            </a:r>
            <a:r>
              <a:rPr lang="en-US" sz="3000" dirty="0" err="1" smtClean="0"/>
              <a:t>rūsticor</a:t>
            </a:r>
            <a:r>
              <a:rPr lang="en-US" sz="3000" dirty="0" smtClean="0"/>
              <a:t>, </a:t>
            </a:r>
            <a:r>
              <a:rPr lang="en-US" sz="3000" dirty="0" err="1" smtClean="0"/>
              <a:t>rūsticārī</a:t>
            </a:r>
            <a:r>
              <a:rPr lang="en-US" sz="3000" dirty="0" smtClean="0"/>
              <a:t>, </a:t>
            </a:r>
            <a:r>
              <a:rPr lang="en-US" sz="3000" dirty="0" err="1" smtClean="0"/>
              <a:t>rūsticātus</a:t>
            </a:r>
            <a:r>
              <a:rPr lang="en-US" sz="3000" dirty="0" smtClean="0"/>
              <a:t> sum, “to live in the country”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>Participles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42729"/>
              </p:ext>
            </p:extLst>
          </p:nvPr>
        </p:nvGraphicFramePr>
        <p:xfrm>
          <a:off x="838200" y="2819400"/>
          <a:ext cx="7467600" cy="381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045"/>
                <a:gridCol w="3025248"/>
                <a:gridCol w="3077307"/>
              </a:tblGrid>
              <a:tr h="622042">
                <a:tc>
                  <a:txBody>
                    <a:bodyPr/>
                    <a:lstStyle/>
                    <a:p>
                      <a:pPr algn="ctr"/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Verdana" pitchFamily="34" charset="0"/>
                        </a:rPr>
                        <a:t>Active</a:t>
                      </a:r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Verdana" pitchFamily="34" charset="0"/>
                        </a:rPr>
                        <a:t>Passive</a:t>
                      </a:r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106265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Verdana" pitchFamily="34" charset="0"/>
                        </a:rPr>
                        <a:t>Present</a:t>
                      </a:r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rūsticāns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xxxxx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106265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Verdana" pitchFamily="34" charset="0"/>
                        </a:rPr>
                        <a:t>Past (</a:t>
                      </a:r>
                      <a:r>
                        <a:rPr lang="en-US" sz="2400" baseline="0" dirty="0" err="1" smtClean="0">
                          <a:latin typeface="Verdana" pitchFamily="34" charset="0"/>
                        </a:rPr>
                        <a:t>Perf</a:t>
                      </a:r>
                      <a:r>
                        <a:rPr lang="en-US" sz="2400" baseline="0" dirty="0" smtClean="0">
                          <a:latin typeface="Verdana" pitchFamily="34" charset="0"/>
                        </a:rPr>
                        <a:t>.)</a:t>
                      </a:r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xxxxx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rūsticātus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106265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Verdana" pitchFamily="34" charset="0"/>
                        </a:rPr>
                        <a:t>Future</a:t>
                      </a:r>
                      <a:endParaRPr lang="en-US" sz="2400" baseline="0" dirty="0"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rūsticāturus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rūsticāndus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1447800"/>
            <a:ext cx="3124200" cy="4572000"/>
            <a:chOff x="685800" y="1295400"/>
            <a:chExt cx="3124200" cy="4572000"/>
          </a:xfrm>
        </p:grpSpPr>
        <p:sp>
          <p:nvSpPr>
            <p:cNvPr id="11297" name="TextBox 5"/>
            <p:cNvSpPr txBox="1">
              <a:spLocks noChangeArrowheads="1"/>
            </p:cNvSpPr>
            <p:nvPr/>
          </p:nvSpPr>
          <p:spPr bwMode="auto">
            <a:xfrm>
              <a:off x="685800" y="1295400"/>
              <a:ext cx="3124200" cy="89255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 dirty="0"/>
                <a:t>NB: Active Forms, Active Meanings!</a:t>
              </a:r>
            </a:p>
          </p:txBody>
        </p:sp>
        <p:cxnSp>
          <p:nvCxnSpPr>
            <p:cNvPr id="8" name="Straight Arrow Connector 7"/>
            <p:cNvCxnSpPr>
              <a:stCxn id="11297" idx="2"/>
            </p:cNvCxnSpPr>
            <p:nvPr/>
          </p:nvCxnSpPr>
          <p:spPr>
            <a:xfrm>
              <a:off x="2247900" y="2187575"/>
              <a:ext cx="1104900" cy="1698625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1297" idx="2"/>
            </p:cNvCxnSpPr>
            <p:nvPr/>
          </p:nvCxnSpPr>
          <p:spPr>
            <a:xfrm rot="16200000" flipH="1">
              <a:off x="960437" y="3475038"/>
              <a:ext cx="3679825" cy="110490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6000" y="1219200"/>
            <a:ext cx="2895600" cy="4800600"/>
            <a:chOff x="685800" y="1295400"/>
            <a:chExt cx="2895600" cy="4800602"/>
          </a:xfrm>
        </p:grpSpPr>
        <p:sp>
          <p:nvSpPr>
            <p:cNvPr id="13343" name="TextBox 14"/>
            <p:cNvSpPr txBox="1">
              <a:spLocks noChangeArrowheads="1"/>
            </p:cNvSpPr>
            <p:nvPr/>
          </p:nvSpPr>
          <p:spPr bwMode="auto">
            <a:xfrm>
              <a:off x="685800" y="1295400"/>
              <a:ext cx="2895600" cy="8302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dirty="0">
                  <a:latin typeface="Arial" charset="0"/>
                  <a:cs typeface="Arial" charset="0"/>
                </a:rPr>
                <a:t>NB: Passive Form, Passive Meaning!</a:t>
              </a:r>
            </a:p>
          </p:txBody>
        </p:sp>
        <p:cxnSp>
          <p:nvCxnSpPr>
            <p:cNvPr id="17" name="Straight Arrow Connector 16"/>
            <p:cNvCxnSpPr>
              <a:stCxn id="13343" idx="2"/>
            </p:cNvCxnSpPr>
            <p:nvPr/>
          </p:nvCxnSpPr>
          <p:spPr>
            <a:xfrm flipH="1">
              <a:off x="2057400" y="2125663"/>
              <a:ext cx="76200" cy="3970339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200400" y="990600"/>
            <a:ext cx="2895600" cy="3962400"/>
            <a:chOff x="685800" y="1295400"/>
            <a:chExt cx="2895600" cy="3962396"/>
          </a:xfrm>
        </p:grpSpPr>
        <p:sp>
          <p:nvSpPr>
            <p:cNvPr id="11293" name="TextBox 14"/>
            <p:cNvSpPr txBox="1">
              <a:spLocks noChangeArrowheads="1"/>
            </p:cNvSpPr>
            <p:nvPr/>
          </p:nvSpPr>
          <p:spPr bwMode="auto">
            <a:xfrm>
              <a:off x="685800" y="1295400"/>
              <a:ext cx="2895600" cy="1477328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/>
                <a:t>NB: Passive Form, Active Meaning!</a:t>
              </a:r>
            </a:p>
            <a:p>
              <a:r>
                <a:rPr lang="en-US" sz="2100" b="1" dirty="0"/>
                <a:t>Trans: “having lived in the country”</a:t>
              </a:r>
            </a:p>
          </p:txBody>
        </p:sp>
        <p:cxnSp>
          <p:nvCxnSpPr>
            <p:cNvPr id="18" name="Straight Arrow Connector 17"/>
            <p:cNvCxnSpPr>
              <a:stCxn id="11293" idx="2"/>
            </p:cNvCxnSpPr>
            <p:nvPr/>
          </p:nvCxnSpPr>
          <p:spPr>
            <a:xfrm rot="16200000" flipH="1">
              <a:off x="1577182" y="3329779"/>
              <a:ext cx="2484434" cy="137160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For the infinitives of </a:t>
            </a:r>
            <a:r>
              <a:rPr lang="en-US" sz="2200" b="1" dirty="0" smtClean="0">
                <a:solidFill>
                  <a:srgbClr val="660033"/>
                </a:solidFill>
              </a:rPr>
              <a:t>Deponents</a:t>
            </a:r>
            <a:r>
              <a:rPr lang="en-US" sz="2200" dirty="0" smtClean="0"/>
              <a:t>, there are only 3 types, one for each tense.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In the present and perfect, the forms that </a:t>
            </a:r>
            <a:r>
              <a:rPr lang="en-US" sz="2200" dirty="0" smtClean="0"/>
              <a:t>we would </a:t>
            </a:r>
            <a:r>
              <a:rPr lang="en-US" sz="2200" dirty="0" smtClean="0"/>
              <a:t>normally classify as </a:t>
            </a:r>
            <a:r>
              <a:rPr lang="en-US" sz="2200" b="1" dirty="0" smtClean="0">
                <a:solidFill>
                  <a:srgbClr val="0000FF"/>
                </a:solidFill>
              </a:rPr>
              <a:t>passive</a:t>
            </a:r>
            <a:r>
              <a:rPr lang="en-US" sz="2200" dirty="0" smtClean="0"/>
              <a:t> function as </a:t>
            </a:r>
            <a:r>
              <a:rPr lang="en-US" sz="2200" b="1" dirty="0" smtClean="0">
                <a:solidFill>
                  <a:srgbClr val="C00000"/>
                </a:solidFill>
              </a:rPr>
              <a:t>active</a:t>
            </a:r>
            <a:r>
              <a:rPr lang="en-US" sz="2200" dirty="0" smtClean="0"/>
              <a:t>, because they are </a:t>
            </a:r>
            <a:r>
              <a:rPr lang="en-US" sz="2200" b="1" dirty="0" smtClean="0">
                <a:solidFill>
                  <a:srgbClr val="660033"/>
                </a:solidFill>
              </a:rPr>
              <a:t>deponent</a:t>
            </a:r>
            <a:r>
              <a:rPr lang="en-US" sz="2200" dirty="0" smtClean="0"/>
              <a:t>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dirty="0" smtClean="0"/>
              <a:t>In the future, the equivalent </a:t>
            </a:r>
            <a:r>
              <a:rPr lang="en-US" sz="2200" b="1" dirty="0" smtClean="0">
                <a:solidFill>
                  <a:srgbClr val="C00000"/>
                </a:solidFill>
              </a:rPr>
              <a:t>active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form is used to avoid potential confusion with the passive periphrastic. </a:t>
            </a: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For:</a:t>
            </a:r>
            <a:r>
              <a:rPr lang="en-US" sz="2200" dirty="0" smtClean="0"/>
              <a:t> </a:t>
            </a:r>
            <a:r>
              <a:rPr lang="en-US" sz="2200" dirty="0" err="1" smtClean="0"/>
              <a:t>rūsticor</a:t>
            </a:r>
            <a:r>
              <a:rPr lang="en-US" sz="2200" dirty="0" smtClean="0"/>
              <a:t>, </a:t>
            </a:r>
            <a:r>
              <a:rPr lang="en-US" sz="2200" dirty="0" err="1" smtClean="0"/>
              <a:t>rūsticārī</a:t>
            </a:r>
            <a:r>
              <a:rPr lang="en-US" sz="2200" dirty="0" smtClean="0"/>
              <a:t>, </a:t>
            </a:r>
            <a:r>
              <a:rPr lang="en-US" sz="2200" dirty="0" err="1" smtClean="0"/>
              <a:t>rūsticātus</a:t>
            </a:r>
            <a:r>
              <a:rPr lang="en-US" sz="2200" dirty="0" smtClean="0"/>
              <a:t> sum:</a:t>
            </a:r>
          </a:p>
          <a:p>
            <a:pPr eaLnBrk="1" hangingPunct="1">
              <a:buFont typeface="Arial" pitchFamily="34" charset="0"/>
              <a:buNone/>
            </a:pP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PRESENT:</a:t>
            </a:r>
            <a:r>
              <a:rPr lang="en-US" sz="2200" dirty="0" smtClean="0"/>
              <a:t>  </a:t>
            </a:r>
            <a:r>
              <a:rPr lang="en-US" sz="2200" dirty="0" err="1" smtClean="0"/>
              <a:t>rūsticārī</a:t>
            </a:r>
            <a:r>
              <a:rPr lang="en-US" sz="2200" dirty="0" smtClean="0"/>
              <a:t>  		[no pres. act. inf.]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PERFECT:</a:t>
            </a:r>
            <a:r>
              <a:rPr lang="en-US" sz="2200" dirty="0" smtClean="0"/>
              <a:t>  </a:t>
            </a:r>
            <a:r>
              <a:rPr lang="en-US" sz="2200" dirty="0" err="1" smtClean="0"/>
              <a:t>rūsticātus</a:t>
            </a:r>
            <a:r>
              <a:rPr lang="en-US" sz="2200" dirty="0" smtClean="0"/>
              <a:t> </a:t>
            </a:r>
            <a:r>
              <a:rPr lang="en-US" sz="2200" dirty="0" err="1" smtClean="0"/>
              <a:t>esse</a:t>
            </a:r>
            <a:r>
              <a:rPr lang="en-US" sz="2200" dirty="0" smtClean="0"/>
              <a:t>	 [no pf. act. inf.]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FUTURE:</a:t>
            </a:r>
            <a:r>
              <a:rPr lang="en-US" sz="2200" dirty="0" smtClean="0"/>
              <a:t>    </a:t>
            </a:r>
            <a:r>
              <a:rPr lang="en-US" sz="2200" dirty="0" err="1" smtClean="0"/>
              <a:t>rūsticāturus</a:t>
            </a:r>
            <a:r>
              <a:rPr lang="en-US" sz="2200" dirty="0" smtClean="0"/>
              <a:t> </a:t>
            </a:r>
            <a:r>
              <a:rPr lang="en-US" sz="2200" dirty="0" err="1" smtClean="0"/>
              <a:t>esse</a:t>
            </a:r>
            <a:r>
              <a:rPr lang="en-US" sz="2200" dirty="0" smtClean="0"/>
              <a:t> </a:t>
            </a:r>
            <a:r>
              <a:rPr lang="en-US" sz="2200" dirty="0" smtClean="0"/>
              <a:t>	[</a:t>
            </a:r>
            <a:r>
              <a:rPr lang="en-US" sz="2200" dirty="0" smtClean="0"/>
              <a:t>no fut. pass. inf.]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Infinitives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660033"/>
                </a:solidFill>
              </a:rPr>
              <a:t>Deponent</a:t>
            </a:r>
            <a:r>
              <a:rPr lang="en-US" sz="2400" dirty="0" smtClean="0"/>
              <a:t> verbs use the regular present </a:t>
            </a:r>
            <a:r>
              <a:rPr lang="en-US" sz="2400" b="1" dirty="0" smtClean="0">
                <a:solidFill>
                  <a:srgbClr val="0000FF"/>
                </a:solidFill>
              </a:rPr>
              <a:t>passive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imperative</a:t>
            </a:r>
            <a:r>
              <a:rPr lang="en-US" sz="2400" dirty="0" smtClean="0"/>
              <a:t> forms (translate them as </a:t>
            </a:r>
            <a:r>
              <a:rPr lang="en-US" sz="2400" b="1" dirty="0" smtClean="0">
                <a:solidFill>
                  <a:srgbClr val="C00000"/>
                </a:solidFill>
              </a:rPr>
              <a:t>active</a:t>
            </a:r>
            <a:r>
              <a:rPr lang="en-US" sz="2400" dirty="0" smtClean="0"/>
              <a:t>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But wait!! There are no present </a:t>
            </a:r>
            <a:r>
              <a:rPr lang="en-US" sz="2400" b="1" dirty="0" smtClean="0">
                <a:solidFill>
                  <a:srgbClr val="0000FF"/>
                </a:solidFill>
              </a:rPr>
              <a:t>passive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imperatives</a:t>
            </a:r>
            <a:r>
              <a:rPr lang="en-US" sz="2400" dirty="0" smtClean="0"/>
              <a:t>, are there? Yes, but they only exist for the </a:t>
            </a:r>
            <a:r>
              <a:rPr lang="en-US" sz="2400" b="1" dirty="0" smtClean="0">
                <a:solidFill>
                  <a:srgbClr val="660033"/>
                </a:solidFill>
              </a:rPr>
              <a:t>deponent </a:t>
            </a:r>
            <a:r>
              <a:rPr lang="en-US" sz="2400" dirty="0" smtClean="0"/>
              <a:t>verbs so </a:t>
            </a:r>
            <a:r>
              <a:rPr lang="en-US" sz="2400" dirty="0" smtClean="0"/>
              <a:t>you might not have seen them </a:t>
            </a:r>
            <a:r>
              <a:rPr lang="en-US" sz="2400" dirty="0" smtClean="0"/>
              <a:t>yet…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imperatives</a:t>
            </a:r>
            <a:r>
              <a:rPr lang="en-US" sz="2400" dirty="0" smtClean="0"/>
              <a:t> of </a:t>
            </a:r>
            <a:r>
              <a:rPr lang="en-US" sz="2400" b="1" dirty="0" smtClean="0">
                <a:solidFill>
                  <a:srgbClr val="660033"/>
                </a:solidFill>
              </a:rPr>
              <a:t>deponents </a:t>
            </a:r>
            <a:r>
              <a:rPr lang="en-US" sz="2400" dirty="0" smtClean="0"/>
              <a:t>use the form of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err="1" smtClean="0"/>
              <a:t>sg</a:t>
            </a:r>
            <a:r>
              <a:rPr lang="en-US" sz="2400" dirty="0" smtClean="0"/>
              <a:t>./pl. present </a:t>
            </a:r>
            <a:r>
              <a:rPr lang="en-US" sz="2400" b="1" dirty="0" smtClean="0">
                <a:solidFill>
                  <a:srgbClr val="C00000"/>
                </a:solidFill>
              </a:rPr>
              <a:t>passive</a:t>
            </a:r>
            <a:r>
              <a:rPr lang="en-US" sz="2400" dirty="0" smtClean="0"/>
              <a:t> Indicative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(but only the alternate (</a:t>
            </a:r>
            <a:r>
              <a:rPr lang="en-US" sz="2400" b="1" dirty="0" smtClean="0"/>
              <a:t>-re</a:t>
            </a:r>
            <a:r>
              <a:rPr lang="en-US" sz="2400" dirty="0" smtClean="0"/>
              <a:t>) form in the singular)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Imperatives: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 smtClean="0"/>
              <a:t>		</a:t>
            </a:r>
            <a:r>
              <a:rPr lang="en-US" sz="2200" b="1" dirty="0" err="1" smtClean="0">
                <a:solidFill>
                  <a:srgbClr val="C00000"/>
                </a:solidFill>
              </a:rPr>
              <a:t>Hortor</a:t>
            </a:r>
            <a:r>
              <a:rPr lang="en-US" sz="2200" dirty="0" smtClean="0"/>
              <a:t>	</a:t>
            </a:r>
            <a:r>
              <a:rPr lang="en-US" sz="2200" b="1" dirty="0" err="1" smtClean="0">
                <a:solidFill>
                  <a:srgbClr val="0000FF"/>
                </a:solidFill>
              </a:rPr>
              <a:t>Fateor</a:t>
            </a:r>
            <a:r>
              <a:rPr lang="en-US" sz="2200" dirty="0" smtClean="0"/>
              <a:t>	</a:t>
            </a:r>
            <a:r>
              <a:rPr lang="en-US" sz="2200" b="1" dirty="0" err="1" smtClean="0">
                <a:solidFill>
                  <a:srgbClr val="003300"/>
                </a:solidFill>
              </a:rPr>
              <a:t>Sequor</a:t>
            </a:r>
            <a:r>
              <a:rPr lang="en-US" sz="2200" dirty="0" smtClean="0"/>
              <a:t>	   </a:t>
            </a:r>
            <a:r>
              <a:rPr lang="en-US" sz="2200" b="1" dirty="0" err="1" smtClean="0">
                <a:solidFill>
                  <a:srgbClr val="660033"/>
                </a:solidFill>
              </a:rPr>
              <a:t>Molior</a:t>
            </a:r>
            <a:endParaRPr lang="en-US" sz="2200" b="1" dirty="0" smtClean="0">
              <a:solidFill>
                <a:srgbClr val="660033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sg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.:</a:t>
            </a:r>
            <a:r>
              <a:rPr lang="en-US" sz="2200" dirty="0" smtClean="0"/>
              <a:t>  </a:t>
            </a:r>
            <a:r>
              <a:rPr lang="en-US" sz="2200" b="1" dirty="0" err="1" smtClean="0">
                <a:solidFill>
                  <a:srgbClr val="C00000"/>
                </a:solidFill>
              </a:rPr>
              <a:t>Hortare</a:t>
            </a:r>
            <a:r>
              <a:rPr lang="en-US" sz="2200" dirty="0" smtClean="0"/>
              <a:t>!	</a:t>
            </a:r>
            <a:r>
              <a:rPr lang="en-US" sz="2200" b="1" dirty="0" err="1" smtClean="0">
                <a:solidFill>
                  <a:srgbClr val="0000FF"/>
                </a:solidFill>
              </a:rPr>
              <a:t>Fatēre</a:t>
            </a:r>
            <a:r>
              <a:rPr lang="en-US" sz="2200" dirty="0" smtClean="0"/>
              <a:t>!	</a:t>
            </a:r>
            <a:r>
              <a:rPr lang="en-US" sz="2200" b="1" dirty="0" err="1" smtClean="0">
                <a:solidFill>
                  <a:srgbClr val="003300"/>
                </a:solidFill>
              </a:rPr>
              <a:t>Sequere</a:t>
            </a:r>
            <a:r>
              <a:rPr lang="en-US" sz="2200" dirty="0" smtClean="0"/>
              <a:t>!	   </a:t>
            </a:r>
            <a:r>
              <a:rPr lang="en-US" sz="2200" b="1" dirty="0" err="1" smtClean="0">
                <a:solidFill>
                  <a:srgbClr val="660033"/>
                </a:solidFill>
              </a:rPr>
              <a:t>Molire</a:t>
            </a:r>
            <a:r>
              <a:rPr lang="en-US" sz="2200" dirty="0" smtClean="0"/>
              <a:t>!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pl.: </a:t>
            </a:r>
            <a:r>
              <a:rPr lang="en-US" sz="2200" b="1" dirty="0" err="1" smtClean="0">
                <a:solidFill>
                  <a:srgbClr val="C00000"/>
                </a:solidFill>
              </a:rPr>
              <a:t>Hortamini</a:t>
            </a:r>
            <a:r>
              <a:rPr lang="en-US" sz="2200" dirty="0" smtClean="0"/>
              <a:t>!    </a:t>
            </a:r>
            <a:r>
              <a:rPr lang="en-US" sz="2200" b="1" dirty="0" err="1" smtClean="0">
                <a:solidFill>
                  <a:srgbClr val="0000FF"/>
                </a:solidFill>
              </a:rPr>
              <a:t>Fatēmini</a:t>
            </a:r>
            <a:r>
              <a:rPr lang="en-US" sz="2200" dirty="0" smtClean="0"/>
              <a:t>!   </a:t>
            </a:r>
            <a:r>
              <a:rPr lang="en-US" sz="2200" b="1" dirty="0" err="1" smtClean="0">
                <a:solidFill>
                  <a:srgbClr val="003300"/>
                </a:solidFill>
              </a:rPr>
              <a:t>Sequemini</a:t>
            </a:r>
            <a:r>
              <a:rPr lang="en-US" sz="2200" dirty="0" smtClean="0"/>
              <a:t>!   </a:t>
            </a:r>
            <a:r>
              <a:rPr lang="en-US" sz="2200" b="1" dirty="0" err="1" smtClean="0">
                <a:solidFill>
                  <a:srgbClr val="660033"/>
                </a:solidFill>
              </a:rPr>
              <a:t>Molimini</a:t>
            </a:r>
            <a:r>
              <a:rPr lang="en-US" sz="2200" dirty="0" smtClean="0"/>
              <a:t>!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/>
              <a:t>Note how the singular imperatives look like present active infinitives—there should not be confusion, however, because deponents do not have </a:t>
            </a:r>
            <a:r>
              <a:rPr lang="en-US" sz="2000" dirty="0" smtClean="0"/>
              <a:t>present active infinitives.</a:t>
            </a: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>Imperatives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Semi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660033"/>
                </a:solidFill>
              </a:rPr>
              <a:t>deponent</a:t>
            </a:r>
            <a:r>
              <a:rPr lang="en-US" dirty="0" smtClean="0"/>
              <a:t> verbs use </a:t>
            </a:r>
            <a:r>
              <a:rPr lang="en-US" b="1" dirty="0" smtClean="0">
                <a:solidFill>
                  <a:srgbClr val="C00000"/>
                </a:solidFill>
              </a:rPr>
              <a:t>normal active endings</a:t>
            </a:r>
            <a:r>
              <a:rPr lang="en-US" b="1" dirty="0" smtClean="0"/>
              <a:t>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rgbClr val="003300"/>
                </a:solidFill>
              </a:rPr>
              <a:t>present system</a:t>
            </a:r>
            <a:r>
              <a:rPr lang="en-US" dirty="0" smtClean="0"/>
              <a:t>, but </a:t>
            </a:r>
            <a:r>
              <a:rPr lang="en-US" b="1" dirty="0" smtClean="0">
                <a:solidFill>
                  <a:srgbClr val="0000FF"/>
                </a:solidFill>
              </a:rPr>
              <a:t>deponent (passive) endings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perfect system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Remember that, like “full” </a:t>
            </a:r>
            <a:r>
              <a:rPr lang="en-US" b="1" dirty="0" smtClean="0">
                <a:solidFill>
                  <a:srgbClr val="660033"/>
                </a:solidFill>
              </a:rPr>
              <a:t>deponents</a:t>
            </a:r>
            <a:r>
              <a:rPr lang="en-US" dirty="0" smtClean="0"/>
              <a:t>, </a:t>
            </a:r>
            <a:r>
              <a:rPr lang="en-US" i="1" dirty="0" smtClean="0"/>
              <a:t>semi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660033"/>
                </a:solidFill>
              </a:rPr>
              <a:t>deponent</a:t>
            </a:r>
            <a:r>
              <a:rPr lang="en-US" dirty="0" smtClean="0"/>
              <a:t> verbs always have </a:t>
            </a:r>
            <a:r>
              <a:rPr lang="en-US" b="1" i="1" dirty="0" smtClean="0">
                <a:solidFill>
                  <a:srgbClr val="C00000"/>
                </a:solidFill>
              </a:rPr>
              <a:t>active</a:t>
            </a:r>
            <a:r>
              <a:rPr lang="en-US" b="1" dirty="0" smtClean="0">
                <a:solidFill>
                  <a:srgbClr val="C00000"/>
                </a:solidFill>
              </a:rPr>
              <a:t> translations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500" b="1" dirty="0" smtClean="0">
                <a:solidFill>
                  <a:schemeClr val="bg1"/>
                </a:solidFill>
                <a:latin typeface="+mj-lt"/>
              </a:rPr>
              <a:t>What are the principal parts of “</a:t>
            </a:r>
            <a:r>
              <a:rPr lang="en-US" sz="2500" b="1" dirty="0" err="1" smtClean="0">
                <a:solidFill>
                  <a:schemeClr val="bg1"/>
                </a:solidFill>
                <a:latin typeface="+mj-lt"/>
              </a:rPr>
              <a:t>audeō</a:t>
            </a:r>
            <a:r>
              <a:rPr lang="en-US" sz="2500" b="1" dirty="0" smtClean="0">
                <a:solidFill>
                  <a:schemeClr val="bg1"/>
                </a:solidFill>
                <a:latin typeface="+mj-lt"/>
              </a:rPr>
              <a:t>”?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+mj-lt"/>
              </a:rPr>
              <a:t>aude</a:t>
            </a:r>
            <a:r>
              <a:rPr lang="en-US" dirty="0" err="1" smtClean="0"/>
              <a:t>ō</a:t>
            </a:r>
            <a:r>
              <a:rPr lang="en-US" dirty="0" smtClean="0"/>
              <a:t>, </a:t>
            </a:r>
            <a:r>
              <a:rPr lang="en-US" dirty="0" err="1" smtClean="0"/>
              <a:t>audēre</a:t>
            </a:r>
            <a:r>
              <a:rPr lang="en-US" dirty="0" smtClean="0"/>
              <a:t>, </a:t>
            </a:r>
            <a:r>
              <a:rPr lang="en-US" b="1" u="sng" dirty="0" err="1" smtClean="0">
                <a:solidFill>
                  <a:srgbClr val="7030A0"/>
                </a:solidFill>
              </a:rPr>
              <a:t>ausus</a:t>
            </a:r>
            <a:r>
              <a:rPr lang="en-US" b="1" u="sng" dirty="0" smtClean="0">
                <a:solidFill>
                  <a:srgbClr val="7030A0"/>
                </a:solidFill>
              </a:rPr>
              <a:t> sum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to dare</a:t>
            </a:r>
            <a:r>
              <a:rPr lang="en-US" dirty="0" smtClean="0"/>
              <a:t> </a:t>
            </a:r>
            <a:endParaRPr lang="en-US" dirty="0" smtClean="0">
              <a:latin typeface="+mj-lt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smtClean="0"/>
              <a:t>Semi-deponent Verbs</a:t>
            </a:r>
            <a:endParaRPr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870</TotalTime>
  <Words>2005</Words>
  <Application>Microsoft Office PowerPoint</Application>
  <PresentationFormat>On-screen Show (4:3)</PresentationFormat>
  <Paragraphs>605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MS PGothic</vt:lpstr>
      <vt:lpstr>Arial</vt:lpstr>
      <vt:lpstr>Calibri</vt:lpstr>
      <vt:lpstr>Verdana</vt:lpstr>
      <vt:lpstr>Wingdings</vt:lpstr>
      <vt:lpstr>Wingdings 2</vt:lpstr>
      <vt:lpstr>Paper</vt:lpstr>
      <vt:lpstr>Week 9 Review:  Deponent and Irregular Verbs </vt:lpstr>
      <vt:lpstr>Deponent Verbs</vt:lpstr>
      <vt:lpstr>Recognizing Deponent Verbs</vt:lpstr>
      <vt:lpstr>Conjugating Deponents</vt:lpstr>
      <vt:lpstr>Synopsis of fatēor, fatērī, fassus sum</vt:lpstr>
      <vt:lpstr>Participles</vt:lpstr>
      <vt:lpstr>Infinitives</vt:lpstr>
      <vt:lpstr>Imperatives</vt:lpstr>
      <vt:lpstr>Semi-deponent Verbs</vt:lpstr>
      <vt:lpstr>Synopsis of audeō, audēre, ausus sum</vt:lpstr>
      <vt:lpstr>“PUFFV” Verbs</vt:lpstr>
      <vt:lpstr>At last, we can go!</vt:lpstr>
      <vt:lpstr>Practice (all the forms): eo, īre, iī, itum</vt:lpstr>
      <vt:lpstr>Other Forms</vt:lpstr>
      <vt:lpstr>fero, ferre, tuli, latum</vt:lpstr>
      <vt:lpstr>Fero, ferre, tuli, latum—the present active system to bear, carry, bring, allow, endure</vt:lpstr>
      <vt:lpstr>Fio, fieri, factus sum</vt:lpstr>
      <vt:lpstr>Fio, fieri, factus sum—the present system to occur, happen, become, be done, be made</vt:lpstr>
      <vt:lpstr>Translating Fio, fieri, factus sum</vt:lpstr>
      <vt:lpstr>Volo/Nolo/Malo</vt:lpstr>
      <vt:lpstr>Indicative: volō, velle, voluī, _____</vt:lpstr>
      <vt:lpstr>Subjunctive: volō, velle, voluī, _____</vt:lpstr>
      <vt:lpstr>volō, velle, voluī, _____</vt:lpstr>
      <vt:lpstr>mālō, mālle, māluī, _____</vt:lpstr>
      <vt:lpstr>mālō, mālle, māluī, _____</vt:lpstr>
      <vt:lpstr>mālō, mālle, māluī, _____</vt:lpstr>
      <vt:lpstr>nōlō, nōlle, nōluī, _____</vt:lpstr>
      <vt:lpstr>nōlō, nōlle, nōluī, _____</vt:lpstr>
      <vt:lpstr>nōlō, nōlle, nōluī, _____</vt:lpstr>
      <vt:lpstr>Noli, Nolite: Another Use</vt:lpstr>
      <vt:lpstr>Comparison: present indicative forms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Chuck Oughton</cp:lastModifiedBy>
  <cp:revision>133</cp:revision>
  <dcterms:created xsi:type="dcterms:W3CDTF">2010-01-16T21:56:27Z</dcterms:created>
  <dcterms:modified xsi:type="dcterms:W3CDTF">2014-10-22T15:39:39Z</dcterms:modified>
</cp:coreProperties>
</file>