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5" r:id="rId6"/>
    <p:sldId id="267" r:id="rId7"/>
    <p:sldId id="274" r:id="rId8"/>
    <p:sldId id="276" r:id="rId9"/>
    <p:sldId id="278" r:id="rId10"/>
    <p:sldId id="279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00"/>
    <a:srgbClr val="FF0066"/>
    <a:srgbClr val="00FF00"/>
    <a:srgbClr val="0000FF"/>
    <a:srgbClr val="FF6600"/>
    <a:srgbClr val="990099"/>
    <a:srgbClr val="CC00CC"/>
    <a:srgbClr val="6600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8" autoAdjust="0"/>
    <p:restoredTop sz="94660"/>
  </p:normalViewPr>
  <p:slideViewPr>
    <p:cSldViewPr>
      <p:cViewPr varScale="1">
        <p:scale>
          <a:sx n="76" d="100"/>
          <a:sy n="76" d="100"/>
        </p:scale>
        <p:origin x="76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9088D-989F-4107-94D1-550385FB5257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31AFC-9715-411D-8765-915714F93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8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8000"/>
            <a:duotone>
              <a:schemeClr val="bg1">
                <a:shade val="30000"/>
                <a:satMod val="120000"/>
              </a:schemeClr>
              <a:schemeClr val="bg1">
                <a:tint val="70000"/>
                <a:satMod val="250000"/>
              </a:schemeClr>
            </a:duotone>
            <a:lum/>
          </a:blip>
          <a:srcRect/>
          <a:tile tx="0" ty="0" sx="50000" sy="5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Week 8 Review</a:t>
            </a:r>
            <a:r>
              <a:rPr lang="en-US" sz="3600" dirty="0" smtClean="0"/>
              <a:t>: Uses of the </a:t>
            </a:r>
            <a:r>
              <a:rPr lang="en-US" sz="3600" dirty="0" smtClean="0"/>
              <a:t>Subjunctive, Part 1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Fear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Fearing </a:t>
            </a:r>
            <a:r>
              <a:rPr lang="en-US" sz="2400" dirty="0" smtClean="0"/>
              <a:t>Clauses break down like this: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		Verb of Fearing </a:t>
            </a:r>
            <a:r>
              <a:rPr lang="en-US" sz="2400" b="1" dirty="0" smtClean="0"/>
              <a:t>+ </a:t>
            </a:r>
            <a:r>
              <a:rPr lang="en-US" sz="2400" b="1" dirty="0" err="1" smtClean="0">
                <a:solidFill>
                  <a:srgbClr val="C00000"/>
                </a:solidFill>
              </a:rPr>
              <a:t>ut</a:t>
            </a:r>
            <a:r>
              <a:rPr lang="en-US" sz="2400" b="1" dirty="0" smtClean="0"/>
              <a:t>/</a:t>
            </a:r>
            <a:r>
              <a:rPr lang="en-US" sz="2400" b="1" dirty="0" err="1" smtClean="0">
                <a:solidFill>
                  <a:srgbClr val="00B0F0"/>
                </a:solidFill>
              </a:rPr>
              <a:t>n</a:t>
            </a:r>
            <a:r>
              <a:rPr lang="en-US" altLang="ja-JP" sz="2400" b="1" dirty="0" err="1" smtClean="0">
                <a:solidFill>
                  <a:srgbClr val="00B0F0"/>
                </a:solidFill>
                <a:cs typeface="HGｺﾞｼｯｸM"/>
              </a:rPr>
              <a:t>ē</a:t>
            </a:r>
            <a:r>
              <a:rPr lang="en-US" altLang="ja-JP" sz="2400" b="1" dirty="0" smtClean="0">
                <a:cs typeface="HGｺﾞｼｯｸM"/>
              </a:rPr>
              <a:t> + </a:t>
            </a:r>
            <a:r>
              <a:rPr lang="en-US" altLang="ja-JP" sz="2400" b="1" dirty="0" smtClean="0">
                <a:solidFill>
                  <a:srgbClr val="92D050"/>
                </a:solidFill>
                <a:cs typeface="HGｺﾞｼｯｸM"/>
              </a:rPr>
              <a:t>Subjunctive Verb</a:t>
            </a:r>
            <a:endParaRPr lang="en-US" sz="2400" dirty="0" smtClean="0">
              <a:solidFill>
                <a:srgbClr val="92D05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en-US" sz="1200" dirty="0" smtClean="0"/>
          </a:p>
          <a:p>
            <a:pPr marL="420624" indent="-384048">
              <a:buNone/>
              <a:defRPr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ut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/>
              <a:t>– “</a:t>
            </a:r>
            <a:r>
              <a:rPr lang="en-US" sz="2400" b="1" dirty="0" smtClean="0">
                <a:solidFill>
                  <a:srgbClr val="C00000"/>
                </a:solidFill>
              </a:rPr>
              <a:t>that</a:t>
            </a:r>
            <a:r>
              <a:rPr lang="en-US" sz="2400" b="1" dirty="0" smtClean="0"/>
              <a:t>…</a:t>
            </a:r>
            <a:r>
              <a:rPr lang="en-US" sz="2400" b="1" dirty="0" smtClean="0">
                <a:solidFill>
                  <a:srgbClr val="C00000"/>
                </a:solidFill>
              </a:rPr>
              <a:t>not</a:t>
            </a:r>
            <a:r>
              <a:rPr lang="en-US" sz="2400" b="1" dirty="0" smtClean="0"/>
              <a:t>”    </a:t>
            </a:r>
            <a:r>
              <a:rPr lang="en-US" sz="2400" b="1" dirty="0" smtClean="0">
                <a:solidFill>
                  <a:srgbClr val="00B0F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ne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– “</a:t>
            </a:r>
            <a:r>
              <a:rPr lang="en-US" sz="2400" b="1" dirty="0" smtClean="0">
                <a:solidFill>
                  <a:srgbClr val="00B0F0"/>
                </a:solidFill>
              </a:rPr>
              <a:t>that</a:t>
            </a:r>
            <a:r>
              <a:rPr lang="en-US" sz="2400" b="1" dirty="0" smtClean="0"/>
              <a:t>” </a:t>
            </a:r>
            <a:r>
              <a:rPr lang="en-US" sz="2400" dirty="0" smtClean="0"/>
              <a:t>or</a:t>
            </a:r>
            <a:r>
              <a:rPr lang="en-US" sz="2400" b="1" dirty="0" smtClean="0"/>
              <a:t> “</a:t>
            </a:r>
            <a:r>
              <a:rPr lang="en-US" sz="2400" b="1" dirty="0" smtClean="0">
                <a:solidFill>
                  <a:srgbClr val="00B0F0"/>
                </a:solidFill>
              </a:rPr>
              <a:t>lest</a:t>
            </a:r>
            <a:r>
              <a:rPr lang="en-US" sz="2400" b="1" dirty="0" smtClean="0"/>
              <a:t>” </a:t>
            </a:r>
          </a:p>
          <a:p>
            <a:pPr marL="420624" indent="-384048">
              <a:buNone/>
              <a:defRPr/>
            </a:pPr>
            <a:r>
              <a:rPr lang="en-US" sz="2400" dirty="0"/>
              <a:t>For </a:t>
            </a:r>
            <a:r>
              <a:rPr lang="en-US" sz="2400" b="1" dirty="0">
                <a:solidFill>
                  <a:srgbClr val="92D050"/>
                </a:solidFill>
              </a:rPr>
              <a:t>the subjunctive verbs</a:t>
            </a:r>
            <a:r>
              <a:rPr lang="en-US" sz="2400" dirty="0"/>
              <a:t>: use </a:t>
            </a:r>
            <a:r>
              <a:rPr lang="en-US" sz="2400" dirty="0" smtClean="0"/>
              <a:t>English auxiliaries</a:t>
            </a:r>
            <a:r>
              <a:rPr lang="en-US" sz="2400" dirty="0"/>
              <a:t>: </a:t>
            </a:r>
          </a:p>
          <a:p>
            <a:pPr marL="420624" indent="-384048">
              <a:buNone/>
              <a:defRPr/>
            </a:pPr>
            <a:r>
              <a:rPr lang="en-US" sz="2400" dirty="0"/>
              <a:t>“</a:t>
            </a:r>
            <a:r>
              <a:rPr lang="en-US" sz="2400" dirty="0">
                <a:solidFill>
                  <a:srgbClr val="92D050"/>
                </a:solidFill>
              </a:rPr>
              <a:t>will</a:t>
            </a:r>
            <a:r>
              <a:rPr lang="en-US" sz="2400" dirty="0"/>
              <a:t>” / “</a:t>
            </a:r>
            <a:r>
              <a:rPr lang="en-US" sz="2400" dirty="0">
                <a:solidFill>
                  <a:srgbClr val="92D050"/>
                </a:solidFill>
              </a:rPr>
              <a:t>may</a:t>
            </a:r>
            <a:r>
              <a:rPr lang="en-US" sz="2400" dirty="0"/>
              <a:t>” (prim. seq.) – or – “</a:t>
            </a:r>
            <a:r>
              <a:rPr lang="en-US" sz="2400" dirty="0">
                <a:solidFill>
                  <a:srgbClr val="92D050"/>
                </a:solidFill>
              </a:rPr>
              <a:t>would</a:t>
            </a:r>
            <a:r>
              <a:rPr lang="en-US" sz="2400" dirty="0"/>
              <a:t>” / “</a:t>
            </a:r>
            <a:r>
              <a:rPr lang="en-US" sz="2400" dirty="0">
                <a:solidFill>
                  <a:srgbClr val="92D050"/>
                </a:solidFill>
              </a:rPr>
              <a:t>might</a:t>
            </a:r>
            <a:r>
              <a:rPr lang="en-US" sz="2400" dirty="0"/>
              <a:t>” (Sec. seq.)</a:t>
            </a:r>
          </a:p>
          <a:p>
            <a:pPr>
              <a:buNone/>
            </a:pPr>
            <a:endParaRPr lang="en-US" sz="1200" dirty="0"/>
          </a:p>
          <a:p>
            <a:pPr marL="420624" indent="-384048">
              <a:buNone/>
              <a:defRPr/>
            </a:pPr>
            <a:endParaRPr lang="en-US" sz="2400" b="1" dirty="0"/>
          </a:p>
          <a:p>
            <a:pPr marL="420624" indent="-384048">
              <a:buNone/>
              <a:defRPr/>
            </a:pPr>
            <a:r>
              <a:rPr lang="en-US" sz="2400" b="1" dirty="0" smtClean="0"/>
              <a:t>Examples:</a:t>
            </a:r>
          </a:p>
          <a:p>
            <a:pPr marL="420624" indent="-384048">
              <a:buNone/>
              <a:defRPr/>
            </a:pPr>
            <a:endParaRPr lang="en-US" sz="2400" b="1" dirty="0"/>
          </a:p>
          <a:p>
            <a:pPr marL="420624" indent="-384048">
              <a:buNone/>
              <a:defRPr/>
            </a:pPr>
            <a:r>
              <a:rPr lang="en-US" sz="2400" b="1" dirty="0" err="1" smtClean="0">
                <a:solidFill>
                  <a:srgbClr val="FFC000"/>
                </a:solidFill>
              </a:rPr>
              <a:t>Time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n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/>
              <a:t>id </a:t>
            </a:r>
            <a:r>
              <a:rPr lang="en-US" sz="2400" b="1" dirty="0" err="1" smtClean="0">
                <a:solidFill>
                  <a:srgbClr val="92D050"/>
                </a:solidFill>
              </a:rPr>
              <a:t>cr</a:t>
            </a:r>
            <a:r>
              <a:rPr lang="en-US" sz="24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en-US" sz="2400" b="1" dirty="0" err="1" smtClean="0">
                <a:solidFill>
                  <a:srgbClr val="92D050"/>
                </a:solidFill>
              </a:rPr>
              <a:t>dant</a:t>
            </a:r>
            <a:r>
              <a:rPr lang="en-US" sz="2400" b="1" dirty="0" smtClean="0"/>
              <a:t>.	</a:t>
            </a:r>
          </a:p>
          <a:p>
            <a:pPr marL="420624" indent="-384048">
              <a:buNone/>
              <a:defRPr/>
            </a:pPr>
            <a:r>
              <a:rPr lang="en-US" sz="2400" b="1" dirty="0"/>
              <a:t>	</a:t>
            </a: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C000"/>
                </a:solidFill>
              </a:rPr>
              <a:t>I fear </a:t>
            </a:r>
            <a:r>
              <a:rPr lang="en-US" sz="2400" b="1" dirty="0" smtClean="0">
                <a:solidFill>
                  <a:srgbClr val="00B0F0"/>
                </a:solidFill>
              </a:rPr>
              <a:t>that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</a:rPr>
              <a:t>they may believe </a:t>
            </a:r>
            <a:r>
              <a:rPr lang="en-US" sz="2400" b="1" dirty="0" smtClean="0"/>
              <a:t>this.</a:t>
            </a:r>
            <a:endParaRPr lang="en-US" sz="2400" b="1" dirty="0" smtClean="0"/>
          </a:p>
          <a:p>
            <a:pPr marL="420624" indent="-384048">
              <a:buNone/>
              <a:defRPr/>
            </a:pPr>
            <a:endParaRPr lang="en-US" sz="2400" b="1" dirty="0"/>
          </a:p>
          <a:p>
            <a:pPr marL="420624" indent="-384048">
              <a:buNone/>
              <a:defRPr/>
            </a:pPr>
            <a:r>
              <a:rPr lang="en-US" sz="2400" b="1" dirty="0" err="1" smtClean="0">
                <a:solidFill>
                  <a:srgbClr val="FFC000"/>
                </a:solidFill>
              </a:rPr>
              <a:t>Timu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ut</a:t>
            </a:r>
            <a:r>
              <a:rPr lang="en-US" sz="2400" b="1" dirty="0" smtClean="0"/>
              <a:t> id </a:t>
            </a:r>
            <a:r>
              <a:rPr lang="en-US" sz="2400" b="1" dirty="0" err="1" smtClean="0">
                <a:solidFill>
                  <a:srgbClr val="92D050"/>
                </a:solidFill>
              </a:rPr>
              <a:t>cr</a:t>
            </a:r>
            <a:r>
              <a:rPr lang="en-US" sz="24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en-US" sz="2400" b="1" dirty="0" err="1" smtClean="0">
                <a:solidFill>
                  <a:srgbClr val="92D050"/>
                </a:solidFill>
              </a:rPr>
              <a:t>dant</a:t>
            </a:r>
            <a:r>
              <a:rPr lang="en-US" sz="2400" b="1" dirty="0" smtClean="0"/>
              <a:t>. </a:t>
            </a:r>
          </a:p>
          <a:p>
            <a:pPr marL="420624" indent="-384048">
              <a:buNone/>
              <a:defRPr/>
            </a:pPr>
            <a:r>
              <a:rPr lang="en-US" sz="2400" b="1" dirty="0"/>
              <a:t>	</a:t>
            </a: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FFC000"/>
                </a:solidFill>
              </a:rPr>
              <a:t>I feared </a:t>
            </a:r>
            <a:r>
              <a:rPr lang="en-US" sz="2400" b="1" dirty="0" smtClean="0">
                <a:solidFill>
                  <a:srgbClr val="C00000"/>
                </a:solidFill>
              </a:rPr>
              <a:t>that </a:t>
            </a:r>
            <a:r>
              <a:rPr lang="en-US" sz="2400" b="1" dirty="0" smtClean="0">
                <a:solidFill>
                  <a:srgbClr val="92D050"/>
                </a:solidFill>
              </a:rPr>
              <a:t>they might </a:t>
            </a:r>
            <a:r>
              <a:rPr lang="en-US" sz="2400" b="1" dirty="0" smtClean="0">
                <a:solidFill>
                  <a:srgbClr val="C00000"/>
                </a:solidFill>
              </a:rPr>
              <a:t>not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92D050"/>
                </a:solidFill>
              </a:rPr>
              <a:t>believe </a:t>
            </a:r>
            <a:r>
              <a:rPr lang="en-US" sz="2400" b="1" dirty="0" smtClean="0"/>
              <a:t>this. </a:t>
            </a:r>
            <a:endParaRPr lang="en-US" sz="2400" b="1" dirty="0" smtClean="0"/>
          </a:p>
          <a:p>
            <a:pPr marL="420624" indent="-384048">
              <a:buNone/>
              <a:defRPr/>
            </a:pPr>
            <a:endParaRPr lang="en-US" sz="2400" dirty="0" smtClean="0"/>
          </a:p>
          <a:p>
            <a:pPr marL="420624" indent="-384048">
              <a:buNone/>
              <a:defRPr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7620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2500" dirty="0" smtClean="0"/>
              <a:t>Now that we have reviewed all the tenses of the </a:t>
            </a:r>
            <a:r>
              <a:rPr lang="en-US" sz="2500" b="1" dirty="0" smtClean="0">
                <a:solidFill>
                  <a:srgbClr val="00B0F0"/>
                </a:solidFill>
              </a:rPr>
              <a:t>Subjunctive</a:t>
            </a:r>
            <a:r>
              <a:rPr lang="en-US" sz="2500" dirty="0" smtClean="0"/>
              <a:t>, it’s worth recalling how the </a:t>
            </a:r>
            <a:r>
              <a:rPr lang="en-US" sz="2500" b="1" dirty="0" smtClean="0">
                <a:solidFill>
                  <a:srgbClr val="0000FF"/>
                </a:solidFill>
              </a:rPr>
              <a:t>Sequence of Tenses </a:t>
            </a:r>
            <a:r>
              <a:rPr lang="en-US" sz="2500" dirty="0" smtClean="0"/>
              <a:t>works. </a:t>
            </a:r>
          </a:p>
          <a:p>
            <a:r>
              <a:rPr lang="en-US" sz="2500" dirty="0" smtClean="0"/>
              <a:t>Any </a:t>
            </a:r>
            <a:r>
              <a:rPr lang="en-US" sz="2500" b="1" dirty="0" smtClean="0">
                <a:solidFill>
                  <a:srgbClr val="00B050"/>
                </a:solidFill>
              </a:rPr>
              <a:t>subordinate use </a:t>
            </a:r>
            <a:r>
              <a:rPr lang="en-US" sz="2500" dirty="0" smtClean="0"/>
              <a:t>of the </a:t>
            </a:r>
            <a:r>
              <a:rPr lang="en-US" sz="2500" b="1" dirty="0" smtClean="0">
                <a:solidFill>
                  <a:srgbClr val="00B0F0"/>
                </a:solidFill>
              </a:rPr>
              <a:t>subjunctive</a:t>
            </a:r>
            <a:r>
              <a:rPr lang="en-US" sz="2500" b="1" dirty="0" smtClean="0">
                <a:solidFill>
                  <a:srgbClr val="CC00CC"/>
                </a:solidFill>
              </a:rPr>
              <a:t> </a:t>
            </a:r>
            <a:r>
              <a:rPr lang="en-US" sz="2500" dirty="0" smtClean="0"/>
              <a:t>in Latin will use a specific tense for the </a:t>
            </a:r>
            <a:r>
              <a:rPr lang="en-US" sz="2500" b="1" dirty="0" smtClean="0">
                <a:solidFill>
                  <a:srgbClr val="00B050"/>
                </a:solidFill>
              </a:rPr>
              <a:t>dependent verb</a:t>
            </a:r>
            <a:r>
              <a:rPr lang="en-US" sz="2500" dirty="0" smtClean="0"/>
              <a:t> as dictated by the </a:t>
            </a:r>
            <a:r>
              <a:rPr lang="en-US" sz="2500" b="1" dirty="0" smtClean="0">
                <a:solidFill>
                  <a:srgbClr val="0000FF"/>
                </a:solidFill>
              </a:rPr>
              <a:t>Sequence of Tenses</a:t>
            </a:r>
            <a:r>
              <a:rPr lang="en-US" sz="2500" dirty="0" smtClean="0"/>
              <a:t>. </a:t>
            </a:r>
          </a:p>
          <a:p>
            <a:r>
              <a:rPr lang="en-US" sz="2500" dirty="0" smtClean="0"/>
              <a:t>The main verb of the sentence will dictate which sequence the sentence follows: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Primary Sequence </a:t>
            </a:r>
            <a:r>
              <a:rPr lang="en-US" sz="2200" dirty="0" smtClean="0"/>
              <a:t>= Main verbs in Present, Future, and Perfect tenses</a:t>
            </a:r>
          </a:p>
          <a:p>
            <a:pPr lvl="1"/>
            <a:r>
              <a:rPr lang="en-US" sz="2200" b="1" dirty="0" smtClean="0">
                <a:solidFill>
                  <a:srgbClr val="FF3300"/>
                </a:solidFill>
              </a:rPr>
              <a:t>Secondary Sequence</a:t>
            </a:r>
            <a:r>
              <a:rPr lang="en-US" sz="2200" dirty="0" smtClean="0"/>
              <a:t> = Main verbs in Perfect, Imperfect, and Pluperfect tenses </a:t>
            </a:r>
          </a:p>
          <a:p>
            <a:r>
              <a:rPr lang="en-US" sz="2500" dirty="0" smtClean="0"/>
              <a:t>You may notice that the </a:t>
            </a:r>
            <a:r>
              <a:rPr lang="en-US" sz="2500" b="1" dirty="0" smtClean="0">
                <a:solidFill>
                  <a:srgbClr val="C00000"/>
                </a:solidFill>
              </a:rPr>
              <a:t>perfect tense </a:t>
            </a:r>
            <a:r>
              <a:rPr lang="en-US" sz="2500" dirty="0" smtClean="0"/>
              <a:t>main verb can be treated as </a:t>
            </a:r>
            <a:r>
              <a:rPr lang="en-US" sz="2500" b="1" dirty="0" smtClean="0">
                <a:solidFill>
                  <a:srgbClr val="C00000"/>
                </a:solidFill>
              </a:rPr>
              <a:t>primary sequence </a:t>
            </a:r>
            <a:r>
              <a:rPr lang="en-US" sz="2500" dirty="0" smtClean="0"/>
              <a:t>or as </a:t>
            </a:r>
            <a:r>
              <a:rPr lang="en-US" sz="2500" b="1" dirty="0" smtClean="0">
                <a:solidFill>
                  <a:srgbClr val="FF3300"/>
                </a:solidFill>
              </a:rPr>
              <a:t>secondary sequence</a:t>
            </a:r>
            <a:r>
              <a:rPr lang="en-US" sz="2500" dirty="0" smtClean="0"/>
              <a:t>, this is due to its unique emphasis of the “present result” of a “past action,” suggesting both possible periods of time (primary and historical) </a:t>
            </a:r>
          </a:p>
          <a:p>
            <a:r>
              <a:rPr lang="en-US" sz="2500" dirty="0" smtClean="0"/>
              <a:t>Note, too, that </a:t>
            </a:r>
            <a:r>
              <a:rPr lang="en-US" sz="2500" b="1" dirty="0" smtClean="0">
                <a:solidFill>
                  <a:srgbClr val="FF3300"/>
                </a:solidFill>
              </a:rPr>
              <a:t>“historical” present tense </a:t>
            </a:r>
            <a:r>
              <a:rPr lang="en-US" sz="2500" dirty="0" smtClean="0"/>
              <a:t>verbs in historical narrative are usually treated as </a:t>
            </a:r>
            <a:r>
              <a:rPr lang="en-US" sz="2500" b="1" dirty="0" smtClean="0">
                <a:solidFill>
                  <a:srgbClr val="FF3300"/>
                </a:solidFill>
              </a:rPr>
              <a:t>secondary sequence</a:t>
            </a:r>
            <a:r>
              <a:rPr lang="en-US" sz="2500" dirty="0" smtClean="0"/>
              <a:t>. (We will observe this in the </a:t>
            </a:r>
            <a:r>
              <a:rPr lang="en-US" sz="2500" i="1" dirty="0" smtClean="0"/>
              <a:t>BC</a:t>
            </a:r>
            <a:r>
              <a:rPr lang="en-US" sz="2500" dirty="0" smtClean="0"/>
              <a:t>)</a:t>
            </a:r>
            <a:endParaRPr lang="en-US" sz="2500" i="1" dirty="0" smtClean="0"/>
          </a:p>
        </p:txBody>
      </p:sp>
    </p:spTree>
    <p:extLst>
      <p:ext uri="{BB962C8B-B14F-4D97-AF65-F5344CB8AC3E}">
        <p14:creationId xmlns:p14="http://schemas.microsoft.com/office/powerpoint/2010/main" val="2714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Tenses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49018"/>
              </p:ext>
            </p:extLst>
          </p:nvPr>
        </p:nvGraphicFramePr>
        <p:xfrm>
          <a:off x="533400" y="1600200"/>
          <a:ext cx="8077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232"/>
                <a:gridCol w="2906568"/>
                <a:gridCol w="2692400"/>
              </a:tblGrid>
              <a:tr h="152321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Simultaneous or Subsequent Action</a:t>
                      </a:r>
                    </a:p>
                    <a:p>
                      <a:pPr algn="ctr"/>
                      <a:r>
                        <a:rPr lang="en-US" b="0" dirty="0" smtClean="0"/>
                        <a:t>(Same time as or time after main verb)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 or Past Action</a:t>
                      </a:r>
                    </a:p>
                    <a:p>
                      <a:pPr algn="ctr"/>
                      <a:r>
                        <a:rPr lang="en-US" b="0" dirty="0" smtClean="0"/>
                        <a:t>(Time before </a:t>
                      </a:r>
                      <a:r>
                        <a:rPr lang="en-US" b="0" baseline="0" dirty="0" smtClean="0"/>
                        <a:t>main verb)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29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Primary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Sequence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(Main Verb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Pres., Fut., Pf.)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Perfect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29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Secondary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Sequence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(Main Verb = Pf., Impf.,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Plupf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Imperfect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Pluperfect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Subj.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912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Note, again, that the </a:t>
            </a:r>
            <a:r>
              <a:rPr lang="en-US" sz="2100" b="1" dirty="0" smtClean="0">
                <a:solidFill>
                  <a:srgbClr val="0000FF"/>
                </a:solidFill>
              </a:rPr>
              <a:t>Sequence of tenses </a:t>
            </a:r>
            <a:r>
              <a:rPr lang="en-US" sz="2100" dirty="0" smtClean="0"/>
              <a:t>only applies to </a:t>
            </a:r>
            <a:r>
              <a:rPr lang="en-US" sz="2100" b="1" dirty="0" smtClean="0">
                <a:solidFill>
                  <a:srgbClr val="00B050"/>
                </a:solidFill>
              </a:rPr>
              <a:t>Subordinate (aka Dependent)</a:t>
            </a:r>
            <a:r>
              <a:rPr lang="en-US" sz="2100" dirty="0" smtClean="0"/>
              <a:t> uses of the </a:t>
            </a:r>
            <a:r>
              <a:rPr lang="en-US" sz="2100" b="1" dirty="0" smtClean="0">
                <a:solidFill>
                  <a:srgbClr val="CC00CC"/>
                </a:solidFill>
              </a:rPr>
              <a:t>Subjunctive</a:t>
            </a:r>
            <a:r>
              <a:rPr lang="en-US" sz="2100" dirty="0" smtClean="0"/>
              <a:t>.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787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Purpose Clause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F0"/>
                </a:solidFill>
              </a:rPr>
              <a:t>Purpose</a:t>
            </a:r>
            <a:r>
              <a:rPr lang="en-US" sz="2400" dirty="0" smtClean="0"/>
              <a:t> clause is a subordinate use of the subjunctive expressing purpose or obligation.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- “We come to class so that we may learn about Latin.”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>
                <a:ea typeface="Calibri" pitchFamily="34" charset="0"/>
                <a:cs typeface="Calibri" pitchFamily="34" charset="0"/>
              </a:rPr>
              <a:t>A </a:t>
            </a:r>
            <a:r>
              <a:rPr lang="en-US" sz="2400" b="1" dirty="0" smtClean="0">
                <a:solidFill>
                  <a:srgbClr val="00B0F0"/>
                </a:solidFill>
                <a:ea typeface="Calibri" pitchFamily="34" charset="0"/>
                <a:cs typeface="Calibri" pitchFamily="34" charset="0"/>
              </a:rPr>
              <a:t>purpose clause</a:t>
            </a:r>
            <a:r>
              <a:rPr lang="en-US" sz="2400" dirty="0" smtClean="0">
                <a:solidFill>
                  <a:srgbClr val="00B0F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answers the question “why” or “for what purpose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” the main action of the sentence is performed</a:t>
            </a:r>
            <a:endParaRPr lang="en-US" sz="2400" dirty="0" smtClean="0"/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In English, we can express </a:t>
            </a:r>
            <a:r>
              <a:rPr lang="en-US" sz="2400" b="1" dirty="0" smtClean="0">
                <a:solidFill>
                  <a:srgbClr val="00B0F0"/>
                </a:solidFill>
              </a:rPr>
              <a:t>purpose</a:t>
            </a:r>
            <a:r>
              <a:rPr lang="en-US" sz="2400" b="1" dirty="0" smtClean="0"/>
              <a:t> </a:t>
            </a:r>
            <a:r>
              <a:rPr lang="en-US" sz="2400" dirty="0" smtClean="0"/>
              <a:t>with an </a:t>
            </a:r>
            <a:r>
              <a:rPr lang="en-US" sz="2400" i="1" dirty="0" smtClean="0"/>
              <a:t>infinitive</a:t>
            </a:r>
            <a:r>
              <a:rPr lang="en-US" sz="2400" dirty="0" smtClean="0"/>
              <a:t> or the phrases “so that” or “in order that”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Latin, however, uses “</a:t>
            </a:r>
            <a:r>
              <a:rPr lang="en-US" sz="2400" b="1" dirty="0" err="1" smtClean="0">
                <a:solidFill>
                  <a:srgbClr val="FFFF00"/>
                </a:solidFill>
              </a:rPr>
              <a:t>ut</a:t>
            </a:r>
            <a:r>
              <a:rPr lang="en-US" sz="2400" dirty="0" smtClean="0"/>
              <a:t>” or “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ē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” + the </a:t>
            </a:r>
            <a:r>
              <a:rPr lang="en-US" sz="2400" b="1" dirty="0" smtClean="0">
                <a:solidFill>
                  <a:srgbClr val="00B0F0"/>
                </a:solidFill>
                <a:ea typeface="Calibri" pitchFamily="34" charset="0"/>
                <a:cs typeface="Calibri" pitchFamily="34" charset="0"/>
              </a:rPr>
              <a:t>subjunctive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>
                <a:ea typeface="Calibri" pitchFamily="34" charset="0"/>
                <a:cs typeface="Calibri" pitchFamily="34" charset="0"/>
              </a:rPr>
              <a:t>	- Ad </a:t>
            </a:r>
            <a:r>
              <a:rPr lang="en-US" sz="2400" dirty="0" err="1" smtClean="0">
                <a:ea typeface="Calibri" pitchFamily="34" charset="0"/>
                <a:cs typeface="Calibri" pitchFamily="34" charset="0"/>
              </a:rPr>
              <a:t>scholam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Calibri" pitchFamily="34" charset="0"/>
              </a:rPr>
              <a:t>venimus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ut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Calibri" pitchFamily="34" charset="0"/>
              </a:rPr>
              <a:t>dē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a typeface="Calibri" pitchFamily="34" charset="0"/>
                <a:cs typeface="Calibri" pitchFamily="34" charset="0"/>
              </a:rPr>
              <a:t>Latinā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a typeface="Calibri" pitchFamily="34" charset="0"/>
                <a:cs typeface="Calibri" pitchFamily="34" charset="0"/>
              </a:rPr>
              <a:t>discāmus</a:t>
            </a:r>
            <a:endParaRPr lang="en-US" sz="2400" b="1" dirty="0" smtClean="0">
              <a:solidFill>
                <a:srgbClr val="00B0F0"/>
              </a:solidFill>
              <a:ea typeface="Calibri" pitchFamily="34" charset="0"/>
              <a:cs typeface="Calibri" pitchFamily="34" charset="0"/>
            </a:endParaRPr>
          </a:p>
          <a:p>
            <a:pPr marL="420624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i="1" dirty="0" smtClean="0"/>
          </a:p>
          <a:p>
            <a:pPr marL="420624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i="1" dirty="0" smtClean="0"/>
              <a:t>Caesar grabs a sword </a:t>
            </a:r>
            <a:r>
              <a:rPr lang="en-US" sz="2400" b="1" i="1" dirty="0" smtClean="0">
                <a:solidFill>
                  <a:srgbClr val="FFFF00"/>
                </a:solidFill>
              </a:rPr>
              <a:t>in order to </a:t>
            </a:r>
            <a:r>
              <a:rPr lang="en-US" sz="2400" b="1" i="1" dirty="0" smtClean="0">
                <a:solidFill>
                  <a:srgbClr val="00B0F0"/>
                </a:solidFill>
              </a:rPr>
              <a:t>fight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marL="420624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Caesar </a:t>
            </a:r>
            <a:r>
              <a:rPr lang="en-US" sz="2400" dirty="0" err="1" smtClean="0"/>
              <a:t>gladium</a:t>
            </a:r>
            <a:r>
              <a:rPr lang="en-US" sz="2400" dirty="0" smtClean="0"/>
              <a:t> </a:t>
            </a:r>
            <a:r>
              <a:rPr lang="en-US" sz="2400" dirty="0" err="1" smtClean="0"/>
              <a:t>capit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ut</a:t>
            </a:r>
            <a:r>
              <a:rPr 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pugnet</a:t>
            </a:r>
            <a:r>
              <a:rPr lang="en-US" sz="2400" dirty="0" smtClean="0"/>
              <a:t>.</a:t>
            </a:r>
          </a:p>
          <a:p>
            <a:pPr marL="420624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marL="420624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Negate a purpose clause by using “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en-US" sz="2400" dirty="0" smtClean="0"/>
              <a:t>” </a:t>
            </a:r>
            <a:r>
              <a:rPr lang="en-US" sz="2400" dirty="0" smtClean="0"/>
              <a:t>in place of “</a:t>
            </a:r>
            <a:r>
              <a:rPr lang="en-US" sz="2400" b="1" dirty="0" err="1" smtClean="0">
                <a:solidFill>
                  <a:srgbClr val="FFFF00"/>
                </a:solidFill>
              </a:rPr>
              <a:t>ut</a:t>
            </a:r>
            <a:r>
              <a:rPr lang="en-US" sz="2400" dirty="0" smtClean="0"/>
              <a:t>”.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400" i="1" dirty="0" smtClean="0"/>
              <a:t>Caesar fights </a:t>
            </a:r>
            <a:r>
              <a:rPr lang="en-US" sz="2400" b="1" i="1" dirty="0" smtClean="0">
                <a:solidFill>
                  <a:srgbClr val="FF0000"/>
                </a:solidFill>
              </a:rPr>
              <a:t>so that </a:t>
            </a:r>
            <a:r>
              <a:rPr lang="en-US" sz="2400" i="1" dirty="0" smtClean="0"/>
              <a:t>the country may </a:t>
            </a:r>
            <a:r>
              <a:rPr lang="en-US" sz="2400" b="1" i="1" dirty="0" smtClean="0">
                <a:solidFill>
                  <a:srgbClr val="FF0000"/>
                </a:solidFill>
              </a:rPr>
              <a:t>not</a:t>
            </a:r>
            <a:r>
              <a:rPr lang="en-US" sz="2400" i="1" dirty="0" smtClean="0"/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be captured</a:t>
            </a:r>
            <a:r>
              <a:rPr lang="en-US" sz="2400" i="1" dirty="0" smtClean="0"/>
              <a:t>.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Caesar </a:t>
            </a:r>
            <a:r>
              <a:rPr lang="en-US" sz="2400" dirty="0" err="1" smtClean="0"/>
              <a:t>pugnat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en-US" sz="2400" dirty="0" smtClean="0"/>
              <a:t> </a:t>
            </a:r>
            <a:r>
              <a:rPr lang="en-US" sz="2400" dirty="0" smtClean="0"/>
              <a:t>patria </a:t>
            </a:r>
            <a:r>
              <a:rPr lang="en-US" sz="2400" b="1" dirty="0" err="1" smtClean="0">
                <a:solidFill>
                  <a:srgbClr val="00B0F0"/>
                </a:solidFill>
              </a:rPr>
              <a:t>capiatur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dirty="0" smtClean="0">
              <a:solidFill>
                <a:srgbClr val="0000FF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Result Clauses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33431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result</a:t>
            </a:r>
            <a:r>
              <a:rPr lang="en-US" sz="2400" dirty="0" smtClean="0"/>
              <a:t> clause is </a:t>
            </a:r>
            <a:r>
              <a:rPr lang="en-US" sz="2400" dirty="0" smtClean="0"/>
              <a:t>another </a:t>
            </a:r>
            <a:r>
              <a:rPr lang="en-US" sz="2400" dirty="0" smtClean="0"/>
              <a:t>of the </a:t>
            </a:r>
            <a:r>
              <a:rPr lang="en-US" sz="2400" b="1" dirty="0" smtClean="0">
                <a:solidFill>
                  <a:srgbClr val="FFC000"/>
                </a:solidFill>
              </a:rPr>
              <a:t>subordinate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uses of the subjunctive mood.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While the </a:t>
            </a:r>
            <a:r>
              <a:rPr lang="en-US" sz="2400" b="1" dirty="0" smtClean="0">
                <a:solidFill>
                  <a:srgbClr val="00B0F0"/>
                </a:solidFill>
              </a:rPr>
              <a:t>purpose</a:t>
            </a:r>
            <a:r>
              <a:rPr lang="en-US" sz="2400" dirty="0" smtClean="0"/>
              <a:t> clause answers the question of “Why?,” the </a:t>
            </a:r>
            <a:r>
              <a:rPr lang="en-US" sz="2400" b="1" dirty="0" smtClean="0">
                <a:solidFill>
                  <a:srgbClr val="FFFF00"/>
                </a:solidFill>
              </a:rPr>
              <a:t>result </a:t>
            </a:r>
            <a:r>
              <a:rPr lang="en-US" sz="2400" dirty="0" smtClean="0"/>
              <a:t>clause answers the question: “</a:t>
            </a:r>
            <a:r>
              <a:rPr lang="en-US" sz="2400" b="1" i="1" dirty="0" smtClean="0">
                <a:solidFill>
                  <a:srgbClr val="FFFF00"/>
                </a:solidFill>
              </a:rPr>
              <a:t>What was the outcome</a:t>
            </a:r>
            <a:r>
              <a:rPr lang="en-US" sz="2400" b="1" dirty="0" smtClean="0">
                <a:solidFill>
                  <a:srgbClr val="FFFF00"/>
                </a:solidFill>
              </a:rPr>
              <a:t>?</a:t>
            </a:r>
            <a:r>
              <a:rPr lang="en-US" sz="2400" dirty="0" smtClean="0"/>
              <a:t>”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FF00"/>
                </a:solidFill>
              </a:rPr>
              <a:t>Result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Clause is </a:t>
            </a:r>
            <a:r>
              <a:rPr lang="en-US" sz="2400" b="1" dirty="0" smtClean="0"/>
              <a:t>ALWAYS</a:t>
            </a:r>
            <a:r>
              <a:rPr lang="en-US" sz="2400" dirty="0" smtClean="0"/>
              <a:t> introduced with </a:t>
            </a:r>
            <a:r>
              <a:rPr lang="en-US" sz="2400" b="1" dirty="0" err="1" smtClean="0">
                <a:solidFill>
                  <a:srgbClr val="FF0000"/>
                </a:solidFill>
              </a:rPr>
              <a:t>ut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has a </a:t>
            </a:r>
            <a:r>
              <a:rPr lang="en-US" sz="2400" b="1" dirty="0" smtClean="0">
                <a:solidFill>
                  <a:srgbClr val="FFFF00"/>
                </a:solidFill>
              </a:rPr>
              <a:t>subjunctive</a:t>
            </a:r>
            <a:r>
              <a:rPr lang="en-US" sz="2400" b="1" dirty="0" smtClean="0">
                <a:solidFill>
                  <a:srgbClr val="339933"/>
                </a:solidFill>
              </a:rPr>
              <a:t> </a:t>
            </a:r>
            <a:r>
              <a:rPr lang="en-US" sz="2400" dirty="0" smtClean="0"/>
              <a:t>verb.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sz="2400" dirty="0" smtClean="0"/>
              <a:t>The </a:t>
            </a:r>
            <a:r>
              <a:rPr lang="en-US" sz="2400" i="1" dirty="0" smtClean="0"/>
              <a:t>main</a:t>
            </a:r>
            <a:r>
              <a:rPr lang="en-US" sz="2400" dirty="0" smtClean="0"/>
              <a:t> clause will often have an </a:t>
            </a:r>
            <a:r>
              <a:rPr lang="en-US" sz="2400" b="1" dirty="0" smtClean="0">
                <a:solidFill>
                  <a:srgbClr val="FF33CC"/>
                </a:solidFill>
              </a:rPr>
              <a:t>adverb</a:t>
            </a:r>
            <a:r>
              <a:rPr lang="en-US" sz="2400" dirty="0" smtClean="0"/>
              <a:t> (</a:t>
            </a:r>
            <a:r>
              <a:rPr lang="en-US" sz="2400" dirty="0" err="1" smtClean="0"/>
              <a:t>ita</a:t>
            </a:r>
            <a:r>
              <a:rPr lang="en-US" sz="2400" dirty="0" smtClean="0"/>
              <a:t>, tam, sic) or </a:t>
            </a:r>
            <a:r>
              <a:rPr lang="en-US" sz="2400" b="1" dirty="0" smtClean="0">
                <a:solidFill>
                  <a:srgbClr val="FF33CC"/>
                </a:solidFill>
              </a:rPr>
              <a:t>adj.</a:t>
            </a:r>
            <a:r>
              <a:rPr lang="en-US" sz="2400" dirty="0" smtClean="0"/>
              <a:t> of </a:t>
            </a:r>
            <a:r>
              <a:rPr lang="en-US" sz="2400" b="1" i="1" dirty="0" smtClean="0"/>
              <a:t>degree</a:t>
            </a:r>
            <a:r>
              <a:rPr lang="en-US" sz="2400" dirty="0" smtClean="0"/>
              <a:t> (</a:t>
            </a:r>
            <a:r>
              <a:rPr lang="en-US" sz="2400" dirty="0" err="1" smtClean="0"/>
              <a:t>tantus</a:t>
            </a:r>
            <a:r>
              <a:rPr lang="en-US" sz="2400" dirty="0" smtClean="0"/>
              <a:t>/a/um) - this is the “</a:t>
            </a:r>
            <a:r>
              <a:rPr lang="en-US" sz="2400" b="1" dirty="0" smtClean="0">
                <a:solidFill>
                  <a:srgbClr val="FF33CC"/>
                </a:solidFill>
              </a:rPr>
              <a:t>sign word</a:t>
            </a:r>
            <a:r>
              <a:rPr lang="en-US" sz="2400" dirty="0" smtClean="0"/>
              <a:t>”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en-US" sz="2400" b="1" dirty="0" smtClean="0">
              <a:solidFill>
                <a:srgbClr val="502652"/>
              </a:solidFill>
            </a:endParaRP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solidFill>
                  <a:srgbClr val="FF33CC"/>
                </a:solidFill>
              </a:rPr>
              <a:t>sign word </a:t>
            </a:r>
            <a:r>
              <a:rPr lang="en-US" sz="2400" b="1" dirty="0" smtClean="0"/>
              <a:t>+ </a:t>
            </a:r>
            <a:r>
              <a:rPr lang="en-US" sz="2400" b="1" dirty="0" err="1" smtClean="0">
                <a:solidFill>
                  <a:srgbClr val="FF0000"/>
                </a:solidFill>
              </a:rPr>
              <a:t>ut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FFFF00"/>
                </a:solidFill>
              </a:rPr>
              <a:t>subjunctive verb </a:t>
            </a:r>
            <a:r>
              <a:rPr lang="en-US" sz="2400" b="1" dirty="0" smtClean="0"/>
              <a:t>= Result Clause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en-US" sz="2400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sz="2400" dirty="0" smtClean="0"/>
              <a:t>If it’s a negative </a:t>
            </a:r>
            <a:r>
              <a:rPr lang="en-US" sz="2400" b="1" dirty="0" smtClean="0">
                <a:solidFill>
                  <a:srgbClr val="FFFF00"/>
                </a:solidFill>
              </a:rPr>
              <a:t>result</a:t>
            </a:r>
            <a:r>
              <a:rPr lang="en-US" sz="2400" b="1" dirty="0" smtClean="0">
                <a:solidFill>
                  <a:srgbClr val="339933"/>
                </a:solidFill>
              </a:rPr>
              <a:t> </a:t>
            </a:r>
            <a:r>
              <a:rPr lang="en-US" sz="2400" dirty="0" smtClean="0"/>
              <a:t>clause, the </a:t>
            </a:r>
            <a:r>
              <a:rPr lang="en-US" sz="2400" i="1" dirty="0" smtClean="0"/>
              <a:t>dependent clause</a:t>
            </a:r>
            <a:r>
              <a:rPr lang="en-US" sz="2400" dirty="0" smtClean="0"/>
              <a:t> will have a negative word (non, </a:t>
            </a:r>
            <a:r>
              <a:rPr lang="en-US" sz="2400" dirty="0" err="1" smtClean="0"/>
              <a:t>nihil</a:t>
            </a:r>
            <a:r>
              <a:rPr lang="en-US" sz="2400" dirty="0" smtClean="0"/>
              <a:t>, </a:t>
            </a:r>
            <a:r>
              <a:rPr lang="en-US" sz="2400" dirty="0" err="1" smtClean="0"/>
              <a:t>nullus</a:t>
            </a:r>
            <a:r>
              <a:rPr lang="en-US" sz="2400" dirty="0" smtClean="0"/>
              <a:t>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084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Translating Result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04850"/>
            <a:ext cx="8763000" cy="6076950"/>
          </a:xfrm>
        </p:spPr>
        <p:txBody>
          <a:bodyPr>
            <a:normAutofit/>
          </a:bodyPr>
          <a:lstStyle/>
          <a:p>
            <a:pPr eaLnBrk="1" hangingPunct="1">
              <a:buFont typeface="Georgia" pitchFamily="18" charset="0"/>
              <a:buNone/>
            </a:pPr>
            <a:r>
              <a:rPr lang="en-US" sz="2400" dirty="0" smtClean="0"/>
              <a:t>All of the “</a:t>
            </a:r>
            <a:r>
              <a:rPr lang="en-US" sz="2400" b="1" dirty="0" smtClean="0">
                <a:solidFill>
                  <a:srgbClr val="FF33CC"/>
                </a:solidFill>
              </a:rPr>
              <a:t>sign words</a:t>
            </a:r>
            <a:r>
              <a:rPr lang="en-US" sz="2400" dirty="0" smtClean="0"/>
              <a:t>” convey a sense of degree, carrying meanings like “</a:t>
            </a:r>
            <a:r>
              <a:rPr lang="en-US" sz="2400" b="1" dirty="0" smtClean="0">
                <a:solidFill>
                  <a:srgbClr val="FF33CC"/>
                </a:solidFill>
              </a:rPr>
              <a:t>so</a:t>
            </a:r>
            <a:r>
              <a:rPr lang="en-US" sz="2400" dirty="0" smtClean="0"/>
              <a:t>” or “</a:t>
            </a:r>
            <a:r>
              <a:rPr lang="en-US" sz="2400" b="1" dirty="0" smtClean="0">
                <a:solidFill>
                  <a:srgbClr val="FF33CC"/>
                </a:solidFill>
              </a:rPr>
              <a:t>such</a:t>
            </a:r>
            <a:r>
              <a:rPr lang="en-US" sz="2400" dirty="0" smtClean="0"/>
              <a:t>”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400" dirty="0" smtClean="0"/>
              <a:t>“</a:t>
            </a:r>
            <a:r>
              <a:rPr lang="en-US" sz="2400" b="1" dirty="0" err="1" smtClean="0">
                <a:solidFill>
                  <a:srgbClr val="FF0000"/>
                </a:solidFill>
              </a:rPr>
              <a:t>ut</a:t>
            </a:r>
            <a:r>
              <a:rPr lang="en-US" sz="2400" b="1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/>
              <a:t>” translated as “</a:t>
            </a:r>
            <a:r>
              <a:rPr lang="en-US" sz="2400" b="1" dirty="0" smtClean="0">
                <a:solidFill>
                  <a:srgbClr val="FF0000"/>
                </a:solidFill>
              </a:rPr>
              <a:t>that,</a:t>
            </a:r>
            <a:r>
              <a:rPr lang="en-US" sz="2400" dirty="0" smtClean="0"/>
              <a:t>” marks the start of the result clause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33CC"/>
                </a:solidFill>
              </a:rPr>
              <a:t>sign word </a:t>
            </a:r>
            <a:r>
              <a:rPr lang="en-US" sz="2400" dirty="0" smtClean="0"/>
              <a:t>from the main clause will tell you how to translate the </a:t>
            </a:r>
            <a:r>
              <a:rPr lang="en-US" sz="2400" b="1" dirty="0" smtClean="0">
                <a:solidFill>
                  <a:srgbClr val="FFFF00"/>
                </a:solidFill>
              </a:rPr>
              <a:t>result clause</a:t>
            </a:r>
            <a:r>
              <a:rPr lang="en-US" sz="2400" dirty="0" smtClean="0"/>
              <a:t>, but here’s the basic idea: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400" dirty="0" smtClean="0"/>
              <a:t>	</a:t>
            </a:r>
            <a:r>
              <a:rPr lang="en-US" sz="2400" b="1" i="1" dirty="0" smtClean="0">
                <a:solidFill>
                  <a:srgbClr val="FF33CC"/>
                </a:solidFill>
              </a:rPr>
              <a:t>so</a:t>
            </a:r>
            <a:r>
              <a:rPr lang="en-US" sz="2400" i="1" dirty="0" smtClean="0">
                <a:solidFill>
                  <a:srgbClr val="FF33CC"/>
                </a:solidFill>
              </a:rPr>
              <a:t>….</a:t>
            </a:r>
            <a:r>
              <a:rPr lang="en-US" sz="2400" b="1" i="1" dirty="0" smtClean="0">
                <a:solidFill>
                  <a:srgbClr val="FF0000"/>
                </a:solidFill>
              </a:rPr>
              <a:t>that</a:t>
            </a:r>
            <a:r>
              <a:rPr lang="en-US" sz="2400" i="1" dirty="0" smtClean="0">
                <a:solidFill>
                  <a:srgbClr val="800040"/>
                </a:solidFill>
              </a:rPr>
              <a:t>….           </a:t>
            </a:r>
            <a:r>
              <a:rPr lang="en-US" sz="2400" b="1" i="1" dirty="0" smtClean="0">
                <a:solidFill>
                  <a:srgbClr val="FF33CC"/>
                </a:solidFill>
              </a:rPr>
              <a:t>such</a:t>
            </a:r>
            <a:r>
              <a:rPr lang="en-US" sz="2400" i="1" dirty="0" smtClean="0">
                <a:solidFill>
                  <a:srgbClr val="FF33CC"/>
                </a:solidFill>
              </a:rPr>
              <a:t>…</a:t>
            </a:r>
            <a:r>
              <a:rPr lang="en-US" sz="2400" b="1" i="1" dirty="0" smtClean="0">
                <a:solidFill>
                  <a:srgbClr val="FF0000"/>
                </a:solidFill>
              </a:rPr>
              <a:t>that</a:t>
            </a:r>
            <a:r>
              <a:rPr lang="en-US" sz="2400" i="1" dirty="0" smtClean="0">
                <a:solidFill>
                  <a:srgbClr val="800040"/>
                </a:solidFill>
              </a:rPr>
              <a:t>…        </a:t>
            </a:r>
            <a:r>
              <a:rPr lang="en-US" sz="2400" b="1" i="1" dirty="0" smtClean="0">
                <a:solidFill>
                  <a:srgbClr val="FF33CC"/>
                </a:solidFill>
              </a:rPr>
              <a:t>so many</a:t>
            </a:r>
            <a:r>
              <a:rPr lang="en-US" sz="2400" i="1" dirty="0" smtClean="0">
                <a:solidFill>
                  <a:srgbClr val="FF33CC"/>
                </a:solidFill>
              </a:rPr>
              <a:t>…</a:t>
            </a:r>
            <a:r>
              <a:rPr lang="en-US" sz="2400" b="1" i="1" dirty="0" smtClean="0">
                <a:solidFill>
                  <a:srgbClr val="FF0000"/>
                </a:solidFill>
              </a:rPr>
              <a:t>that</a:t>
            </a:r>
            <a:r>
              <a:rPr lang="en-US" sz="2400" i="1" dirty="0" smtClean="0">
                <a:solidFill>
                  <a:srgbClr val="800040"/>
                </a:solidFill>
              </a:rPr>
              <a:t>…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400" i="1" dirty="0" smtClean="0">
                <a:solidFill>
                  <a:srgbClr val="800040"/>
                </a:solidFill>
              </a:rPr>
              <a:t>	</a:t>
            </a:r>
            <a:r>
              <a:rPr lang="en-US" sz="2400" b="1" i="1" dirty="0" smtClean="0">
                <a:solidFill>
                  <a:srgbClr val="FF33CC"/>
                </a:solidFill>
              </a:rPr>
              <a:t>to such an extent </a:t>
            </a:r>
            <a:r>
              <a:rPr lang="en-US" sz="2400" b="1" i="1" dirty="0" smtClean="0">
                <a:solidFill>
                  <a:srgbClr val="FF0000"/>
                </a:solidFill>
              </a:rPr>
              <a:t>that</a:t>
            </a:r>
            <a:r>
              <a:rPr lang="en-US" sz="2400" i="1" dirty="0" smtClean="0">
                <a:solidFill>
                  <a:srgbClr val="800040"/>
                </a:solidFill>
              </a:rPr>
              <a:t>…            </a:t>
            </a:r>
            <a:r>
              <a:rPr lang="en-US" sz="2400" b="1" i="1" dirty="0" smtClean="0">
                <a:solidFill>
                  <a:srgbClr val="FF33CC"/>
                </a:solidFill>
              </a:rPr>
              <a:t>in such a way </a:t>
            </a:r>
            <a:r>
              <a:rPr lang="en-US" sz="2400" b="1" i="1" dirty="0" smtClean="0">
                <a:solidFill>
                  <a:srgbClr val="FF0000"/>
                </a:solidFill>
              </a:rPr>
              <a:t>that</a:t>
            </a:r>
            <a:r>
              <a:rPr lang="en-US" sz="2400" i="1" dirty="0" smtClean="0">
                <a:solidFill>
                  <a:srgbClr val="800040"/>
                </a:solidFill>
              </a:rPr>
              <a:t>...</a:t>
            </a:r>
          </a:p>
          <a:p>
            <a:pPr eaLnBrk="1" hangingPunct="1">
              <a:buFont typeface="Georgia" pitchFamily="18" charset="0"/>
              <a:buNone/>
            </a:pPr>
            <a:endParaRPr lang="en-US" sz="2400" i="1" dirty="0" smtClean="0">
              <a:solidFill>
                <a:srgbClr val="80004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z="2400" b="1" dirty="0" smtClean="0"/>
              <a:t>Examples:</a:t>
            </a:r>
            <a:endParaRPr lang="en-US" sz="2400" b="1" dirty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sz="2400" b="1" dirty="0">
                <a:solidFill>
                  <a:srgbClr val="FF33CC"/>
                </a:solidFill>
              </a:rPr>
              <a:t>Tanta</a:t>
            </a:r>
            <a:r>
              <a:rPr lang="en-US" sz="2400" dirty="0"/>
              <a:t> </a:t>
            </a:r>
            <a:r>
              <a:rPr lang="en-US" sz="2400" dirty="0" err="1"/>
              <a:t>fēcit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urbem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servaret</a:t>
            </a:r>
            <a:r>
              <a:rPr lang="en-US" sz="2400" dirty="0"/>
              <a:t>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en-US" sz="1200" dirty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sz="2400" dirty="0"/>
              <a:t>He did </a:t>
            </a:r>
            <a:r>
              <a:rPr lang="en-US" sz="2400" b="1" dirty="0">
                <a:solidFill>
                  <a:srgbClr val="FF33CC"/>
                </a:solidFill>
              </a:rPr>
              <a:t>such great things </a:t>
            </a:r>
            <a:r>
              <a:rPr lang="en-US" sz="2400" b="1" dirty="0">
                <a:solidFill>
                  <a:srgbClr val="FF0000"/>
                </a:solidFill>
              </a:rPr>
              <a:t>that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FF00"/>
                </a:solidFill>
              </a:rPr>
              <a:t>he saved </a:t>
            </a:r>
            <a:r>
              <a:rPr lang="en-US" sz="2400" dirty="0"/>
              <a:t>the city.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fr-FR" sz="2400" dirty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fr-FR" sz="2400" dirty="0"/>
              <a:t>Virtus </a:t>
            </a:r>
            <a:r>
              <a:rPr lang="fr-FR" sz="2400" dirty="0" err="1"/>
              <a:t>Caesaris</a:t>
            </a:r>
            <a:r>
              <a:rPr lang="fr-FR" sz="2400" dirty="0"/>
              <a:t> </a:t>
            </a:r>
            <a:r>
              <a:rPr lang="fr-FR" sz="2400" b="1" dirty="0" err="1">
                <a:solidFill>
                  <a:srgbClr val="FF33CC"/>
                </a:solidFill>
              </a:rPr>
              <a:t>tanta</a:t>
            </a:r>
            <a:r>
              <a:rPr lang="fr-FR" sz="2400" b="1" dirty="0">
                <a:solidFill>
                  <a:srgbClr val="FF33CC"/>
                </a:solidFill>
              </a:rPr>
              <a:t> </a:t>
            </a:r>
            <a:r>
              <a:rPr lang="fr-FR" sz="2400" dirty="0"/>
              <a:t>est </a:t>
            </a:r>
            <a:r>
              <a:rPr lang="fr-FR" sz="2400" b="1" dirty="0">
                <a:solidFill>
                  <a:srgbClr val="FF0000"/>
                </a:solidFill>
              </a:rPr>
              <a:t>ut</a:t>
            </a:r>
            <a:r>
              <a:rPr lang="fr-FR" sz="2400" dirty="0"/>
              <a:t> </a:t>
            </a:r>
            <a:r>
              <a:rPr lang="fr-FR" sz="2400" dirty="0" err="1"/>
              <a:t>vinci</a:t>
            </a:r>
            <a:r>
              <a:rPr lang="fr-FR" sz="2400" dirty="0"/>
              <a:t> non </a:t>
            </a:r>
            <a:r>
              <a:rPr lang="fr-FR" sz="2400" b="1" dirty="0" err="1">
                <a:solidFill>
                  <a:srgbClr val="FFFF00"/>
                </a:solidFill>
              </a:rPr>
              <a:t>possit</a:t>
            </a:r>
            <a:r>
              <a:rPr lang="fr-FR" sz="2400" dirty="0"/>
              <a:t>.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fr-FR" sz="1200" dirty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fr-FR" sz="2400" dirty="0"/>
              <a:t>The </a:t>
            </a:r>
            <a:r>
              <a:rPr lang="fr-FR" sz="2400" dirty="0" err="1"/>
              <a:t>virtue</a:t>
            </a:r>
            <a:r>
              <a:rPr lang="fr-FR" sz="2400" dirty="0"/>
              <a:t> of Caesar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b="1" dirty="0" err="1">
                <a:solidFill>
                  <a:srgbClr val="FF33CC"/>
                </a:solidFill>
              </a:rPr>
              <a:t>so</a:t>
            </a:r>
            <a:r>
              <a:rPr lang="fr-FR" sz="2400" b="1" dirty="0">
                <a:solidFill>
                  <a:srgbClr val="FF33CC"/>
                </a:solidFill>
              </a:rPr>
              <a:t> </a:t>
            </a:r>
            <a:r>
              <a:rPr lang="fr-FR" sz="2400" b="1" dirty="0" err="1">
                <a:solidFill>
                  <a:srgbClr val="FF33CC"/>
                </a:solidFill>
              </a:rPr>
              <a:t>great</a:t>
            </a:r>
            <a:r>
              <a:rPr lang="fr-FR" sz="2400" b="1" dirty="0">
                <a:solidFill>
                  <a:srgbClr val="FF33CC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that</a:t>
            </a:r>
            <a:r>
              <a:rPr lang="fr-FR" sz="2400" dirty="0"/>
              <a:t> </a:t>
            </a:r>
            <a:r>
              <a:rPr lang="fr-FR" sz="2400" b="1" dirty="0" err="1">
                <a:solidFill>
                  <a:srgbClr val="FFFF00"/>
                </a:solidFill>
              </a:rPr>
              <a:t>he</a:t>
            </a:r>
            <a:r>
              <a:rPr lang="fr-FR" sz="2400" b="1" dirty="0">
                <a:solidFill>
                  <a:srgbClr val="FFFF00"/>
                </a:solidFill>
              </a:rPr>
              <a:t> </a:t>
            </a:r>
            <a:r>
              <a:rPr lang="fr-FR" sz="2400" b="1" dirty="0" err="1">
                <a:solidFill>
                  <a:srgbClr val="FFFF00"/>
                </a:solidFill>
              </a:rPr>
              <a:t>cannot</a:t>
            </a:r>
            <a:r>
              <a:rPr lang="fr-FR" sz="2400" b="1" dirty="0">
                <a:solidFill>
                  <a:srgbClr val="FFFF00"/>
                </a:solidFill>
              </a:rPr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beaten</a:t>
            </a:r>
            <a:r>
              <a:rPr lang="fr-FR" sz="2400" dirty="0"/>
              <a:t>.</a:t>
            </a:r>
          </a:p>
          <a:p>
            <a:pPr eaLnBrk="1" hangingPunct="1">
              <a:buFont typeface="Georgia" pitchFamily="18" charset="0"/>
              <a:buNone/>
            </a:pPr>
            <a:endParaRPr lang="en-US" sz="2400" dirty="0" smtClean="0">
              <a:solidFill>
                <a:srgbClr val="80004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57986"/>
              </p:ext>
            </p:extLst>
          </p:nvPr>
        </p:nvGraphicFramePr>
        <p:xfrm>
          <a:off x="1600200" y="2362200"/>
          <a:ext cx="6096000" cy="2967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“Sign Words”</a:t>
                      </a:r>
                      <a:endParaRPr lang="en-US" sz="1800" b="1" dirty="0">
                        <a:solidFill>
                          <a:srgbClr val="800040"/>
                        </a:solidFill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tam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talis</a:t>
                      </a:r>
                      <a:r>
                        <a:rPr lang="en-US" sz="1800" dirty="0" smtClean="0"/>
                        <a:t>, tale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such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tantus</a:t>
                      </a:r>
                      <a:r>
                        <a:rPr lang="en-US" sz="1800" dirty="0" smtClean="0"/>
                        <a:t>, a, um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 much/great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 many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adeo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 such an</a:t>
                      </a:r>
                      <a:r>
                        <a:rPr lang="en-US" sz="1800" baseline="0" dirty="0" smtClean="0"/>
                        <a:t> extent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sic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thus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ita</a:t>
                      </a:r>
                      <a:endParaRPr lang="en-US" sz="1800" b="1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 such</a:t>
                      </a:r>
                      <a:r>
                        <a:rPr lang="en-US" sz="1800" baseline="0" dirty="0" smtClean="0"/>
                        <a:t> a</a:t>
                      </a:r>
                      <a:r>
                        <a:rPr lang="en-US" sz="1800" dirty="0" smtClean="0"/>
                        <a:t> manner</a:t>
                      </a:r>
                      <a:endParaRPr lang="en-US" sz="1800" b="1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800" b="1" dirty="0" smtClean="0"/>
              <a:t>Indirect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Indirect Questions </a:t>
            </a:r>
            <a:r>
              <a:rPr lang="en-US" sz="2400" dirty="0" smtClean="0"/>
              <a:t>report </a:t>
            </a:r>
            <a:r>
              <a:rPr lang="en-US" sz="2400" b="1" i="1" dirty="0" smtClean="0">
                <a:solidFill>
                  <a:srgbClr val="0000FF"/>
                </a:solidFill>
              </a:rPr>
              <a:t>QUESTIONS</a:t>
            </a:r>
            <a:r>
              <a:rPr lang="en-US" sz="2400" dirty="0" smtClean="0"/>
              <a:t> indirectly and they form using a dependent subjunctive.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To form the </a:t>
            </a:r>
            <a:r>
              <a:rPr lang="en-US" sz="2400" b="1" dirty="0" smtClean="0">
                <a:solidFill>
                  <a:srgbClr val="0000FF"/>
                </a:solidFill>
              </a:rPr>
              <a:t>indirect question</a:t>
            </a:r>
            <a:r>
              <a:rPr lang="en-US" sz="2400" dirty="0" smtClean="0"/>
              <a:t>: </a:t>
            </a:r>
          </a:p>
          <a:p>
            <a:pPr eaLnBrk="1" hangingPunct="1">
              <a:buFont typeface="Arial" pitchFamily="34" charset="0"/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200" b="1" dirty="0" smtClean="0">
                <a:solidFill>
                  <a:srgbClr val="FF3300"/>
                </a:solidFill>
              </a:rPr>
              <a:t>Main verb </a:t>
            </a:r>
            <a:r>
              <a:rPr lang="en-US" sz="2200" dirty="0" smtClean="0"/>
              <a:t>of questioning, etc. + </a:t>
            </a:r>
            <a:r>
              <a:rPr lang="en-US" sz="2200" b="1" dirty="0" smtClean="0">
                <a:solidFill>
                  <a:srgbClr val="FFFF00"/>
                </a:solidFill>
              </a:rPr>
              <a:t>Question Word</a:t>
            </a:r>
            <a:r>
              <a:rPr lang="en-US" sz="2200" b="1" dirty="0" smtClean="0">
                <a:solidFill>
                  <a:srgbClr val="990099"/>
                </a:solidFill>
              </a:rPr>
              <a:t> </a:t>
            </a:r>
            <a:r>
              <a:rPr lang="en-US" sz="2200" dirty="0" smtClean="0"/>
              <a:t>+ </a:t>
            </a:r>
            <a:r>
              <a:rPr lang="en-US" sz="2200" b="1" dirty="0" smtClean="0">
                <a:solidFill>
                  <a:srgbClr val="0000FF"/>
                </a:solidFill>
              </a:rPr>
              <a:t>Subjunctive</a:t>
            </a:r>
            <a:endParaRPr lang="en-US" sz="2200" dirty="0" smtClean="0"/>
          </a:p>
          <a:p>
            <a:pPr eaLnBrk="1" hangingPunct="1">
              <a:buFont typeface="Arial" pitchFamily="34" charset="0"/>
              <a:buNone/>
            </a:pPr>
            <a:endParaRPr lang="en-US" sz="1200" dirty="0" smtClean="0"/>
          </a:p>
          <a:p>
            <a:pPr>
              <a:spcBef>
                <a:spcPct val="0"/>
              </a:spcBef>
              <a:buNone/>
            </a:pPr>
            <a:r>
              <a:rPr lang="en-US" sz="2400" b="1" dirty="0" smtClean="0"/>
              <a:t>Note on translating IQs: </a:t>
            </a:r>
            <a:r>
              <a:rPr lang="en-US" sz="2400" dirty="0" smtClean="0"/>
              <a:t>You will </a:t>
            </a:r>
            <a:r>
              <a:rPr lang="en-US" sz="2400" i="1" dirty="0" smtClean="0"/>
              <a:t>always</a:t>
            </a:r>
            <a:r>
              <a:rPr lang="en-US" sz="2400" dirty="0" smtClean="0"/>
              <a:t> translate an Indirect Question with an indicative verb in English. The </a:t>
            </a:r>
            <a:r>
              <a:rPr lang="en-US" sz="2400" i="1" dirty="0" smtClean="0"/>
              <a:t>verb of the IQ will move to the end </a:t>
            </a:r>
            <a:r>
              <a:rPr lang="en-US" sz="2400" dirty="0" smtClean="0"/>
              <a:t>of the English sentence.</a:t>
            </a:r>
          </a:p>
          <a:p>
            <a:pPr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r>
              <a:rPr lang="en-US" sz="2400" dirty="0" smtClean="0"/>
              <a:t>Cur </a:t>
            </a:r>
            <a:r>
              <a:rPr lang="en-US" sz="2400" dirty="0" err="1" smtClean="0"/>
              <a:t>rex</a:t>
            </a:r>
            <a:r>
              <a:rPr lang="en-US" sz="2400" dirty="0" smtClean="0"/>
              <a:t> </a:t>
            </a:r>
            <a:r>
              <a:rPr lang="en-US" sz="2400" dirty="0" err="1" smtClean="0"/>
              <a:t>pugnat</a:t>
            </a:r>
            <a:r>
              <a:rPr lang="en-US" sz="2400" dirty="0" smtClean="0"/>
              <a:t>? 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rgbClr val="FF3300"/>
                </a:solidFill>
              </a:rPr>
              <a:t>Rogant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cur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rex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pugnet</a:t>
            </a:r>
            <a:r>
              <a:rPr lang="en-US" sz="2400" dirty="0" smtClean="0"/>
              <a:t>.</a:t>
            </a:r>
          </a:p>
          <a:p>
            <a:pPr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r>
              <a:rPr lang="en-US" sz="2400" dirty="0" err="1" smtClean="0"/>
              <a:t>Ubi</a:t>
            </a:r>
            <a:r>
              <a:rPr lang="en-US" sz="2400" dirty="0" smtClean="0"/>
              <a:t> </a:t>
            </a:r>
            <a:r>
              <a:rPr lang="en-US" sz="2400" dirty="0" err="1" smtClean="0"/>
              <a:t>puer</a:t>
            </a:r>
            <a:r>
              <a:rPr lang="en-US" sz="2400" dirty="0" smtClean="0"/>
              <a:t> </a:t>
            </a:r>
            <a:r>
              <a:rPr lang="en-US" sz="2400" dirty="0" err="1" smtClean="0"/>
              <a:t>cucurrit</a:t>
            </a:r>
            <a:r>
              <a:rPr lang="en-US" sz="2400" dirty="0" smtClean="0"/>
              <a:t>?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err="1" smtClean="0">
                <a:solidFill>
                  <a:srgbClr val="FF3300"/>
                </a:solidFill>
              </a:rPr>
              <a:t>Rogant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ubi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puer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cucurrerit</a:t>
            </a:r>
            <a:r>
              <a:rPr lang="en-US" sz="2400" dirty="0" smtClean="0"/>
              <a:t>.</a:t>
            </a:r>
          </a:p>
          <a:p>
            <a:pPr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r>
              <a:rPr lang="en-US" sz="2400" dirty="0" smtClean="0"/>
              <a:t>Quid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veritas</a:t>
            </a:r>
            <a:r>
              <a:rPr lang="en-US" sz="2400" dirty="0" smtClean="0"/>
              <a:t>?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Cicero </a:t>
            </a:r>
            <a:r>
              <a:rPr lang="en-US" sz="2400" b="1" dirty="0" err="1" smtClean="0">
                <a:solidFill>
                  <a:srgbClr val="FF3300"/>
                </a:solidFill>
              </a:rPr>
              <a:t>rogavit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quid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veritas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esset</a:t>
            </a:r>
            <a:r>
              <a:rPr lang="en-US" sz="2400" dirty="0" smtClean="0"/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0" y="3717935"/>
            <a:ext cx="5791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/>
              <a:t>Why does the king fight?</a:t>
            </a:r>
          </a:p>
          <a:p>
            <a:r>
              <a:rPr lang="en-US" sz="2300" b="1" dirty="0">
                <a:solidFill>
                  <a:srgbClr val="FF3300"/>
                </a:solidFill>
              </a:rPr>
              <a:t>They ask </a:t>
            </a:r>
            <a:r>
              <a:rPr lang="en-US" sz="2300" b="1" dirty="0">
                <a:solidFill>
                  <a:srgbClr val="FFFF00"/>
                </a:solidFill>
              </a:rPr>
              <a:t>why</a:t>
            </a:r>
            <a:r>
              <a:rPr lang="en-US" sz="2300" b="1" dirty="0">
                <a:solidFill>
                  <a:srgbClr val="0000FF"/>
                </a:solidFill>
              </a:rPr>
              <a:t> the king fights</a:t>
            </a:r>
            <a:r>
              <a:rPr lang="en-US" sz="2300" dirty="0"/>
              <a:t>.</a:t>
            </a:r>
          </a:p>
          <a:p>
            <a:endParaRPr lang="en-US" sz="2300" dirty="0"/>
          </a:p>
          <a:p>
            <a:r>
              <a:rPr lang="en-US" sz="2300" dirty="0"/>
              <a:t>Where did the boy run?</a:t>
            </a:r>
          </a:p>
          <a:p>
            <a:r>
              <a:rPr lang="en-US" sz="2300" dirty="0"/>
              <a:t>        </a:t>
            </a:r>
            <a:r>
              <a:rPr lang="en-US" sz="2300" dirty="0" smtClean="0"/>
              <a:t>   </a:t>
            </a:r>
            <a:r>
              <a:rPr lang="en-US" sz="2300" b="1" dirty="0" smtClean="0">
                <a:solidFill>
                  <a:srgbClr val="FF3300"/>
                </a:solidFill>
              </a:rPr>
              <a:t>They </a:t>
            </a:r>
            <a:r>
              <a:rPr lang="en-US" sz="2300" b="1" dirty="0">
                <a:solidFill>
                  <a:srgbClr val="FF3300"/>
                </a:solidFill>
              </a:rPr>
              <a:t>ask </a:t>
            </a:r>
            <a:r>
              <a:rPr lang="en-US" sz="2300" b="1" dirty="0">
                <a:solidFill>
                  <a:srgbClr val="FFFF00"/>
                </a:solidFill>
              </a:rPr>
              <a:t>where</a:t>
            </a:r>
            <a:r>
              <a:rPr lang="en-US" sz="2300" b="1" dirty="0">
                <a:solidFill>
                  <a:srgbClr val="0000FF"/>
                </a:solidFill>
              </a:rPr>
              <a:t> the boy ran</a:t>
            </a:r>
            <a:r>
              <a:rPr lang="en-US" sz="2300" dirty="0"/>
              <a:t>.</a:t>
            </a:r>
          </a:p>
          <a:p>
            <a:endParaRPr lang="en-US" sz="2000" dirty="0"/>
          </a:p>
          <a:p>
            <a:r>
              <a:rPr lang="en-US" sz="2300" dirty="0"/>
              <a:t> What is truth?</a:t>
            </a:r>
          </a:p>
          <a:p>
            <a:r>
              <a:rPr lang="en-US" sz="1200" dirty="0"/>
              <a:t>	     </a:t>
            </a:r>
            <a:endParaRPr lang="en-US" sz="1200" dirty="0" smtClean="0"/>
          </a:p>
          <a:p>
            <a:r>
              <a:rPr lang="en-US" sz="2300" b="1" dirty="0">
                <a:solidFill>
                  <a:srgbClr val="FF3300"/>
                </a:solidFill>
              </a:rPr>
              <a:t>	</a:t>
            </a:r>
            <a:r>
              <a:rPr lang="en-US" sz="2300" b="1" dirty="0" smtClean="0">
                <a:solidFill>
                  <a:srgbClr val="FF3300"/>
                </a:solidFill>
              </a:rPr>
              <a:t>Cicero </a:t>
            </a:r>
            <a:r>
              <a:rPr lang="en-US" sz="2300" b="1" dirty="0">
                <a:solidFill>
                  <a:srgbClr val="FF3300"/>
                </a:solidFill>
              </a:rPr>
              <a:t>asked </a:t>
            </a:r>
            <a:r>
              <a:rPr lang="en-US" sz="2300" b="1" dirty="0">
                <a:solidFill>
                  <a:srgbClr val="FFFF00"/>
                </a:solidFill>
              </a:rPr>
              <a:t>what</a:t>
            </a:r>
            <a:r>
              <a:rPr lang="en-US" sz="2300" b="1" dirty="0">
                <a:solidFill>
                  <a:srgbClr val="0000FF"/>
                </a:solidFill>
              </a:rPr>
              <a:t> truth was</a:t>
            </a:r>
            <a:r>
              <a:rPr lang="en-US" sz="23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29736"/>
            <a:ext cx="8229600" cy="660864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800" b="1" dirty="0" smtClean="0"/>
              <a:t>Some Interrogative </a:t>
            </a:r>
            <a:r>
              <a:rPr lang="en-US" sz="2800" b="1" dirty="0" smtClean="0"/>
              <a:t>Words often used for Indirect Questions</a:t>
            </a:r>
            <a:endParaRPr lang="en-US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143000"/>
          <a:ext cx="6705600" cy="5333999"/>
        </p:xfrm>
        <a:graphic>
          <a:graphicData uri="http://schemas.openxmlformats.org/drawingml/2006/table">
            <a:tbl>
              <a:tblPr/>
              <a:tblGrid>
                <a:gridCol w="3352800"/>
                <a:gridCol w="3352800"/>
              </a:tblGrid>
              <a:tr h="484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Defiinitions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quis, quid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who, what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quī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quae, quod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what _______, which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cūr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/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quārē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quot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how many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ubi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unde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quando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quam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uter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utra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utrum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which one (of two)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utrum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…an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Whether…or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400" dirty="0" smtClean="0"/>
              <a:t>I</a:t>
            </a:r>
            <a: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ndirect </a:t>
            </a:r>
            <a:r>
              <a:rPr lang="en-US" sz="3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Comand</a:t>
            </a:r>
            <a: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(</a:t>
            </a:r>
            <a:r>
              <a:rPr lang="en-US" sz="3400" dirty="0" smtClean="0">
                <a:solidFill>
                  <a:srgbClr val="FFC000"/>
                </a:solidFill>
              </a:rPr>
              <a:t>IC</a:t>
            </a:r>
            <a: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)</a:t>
            </a:r>
            <a:br>
              <a:rPr lang="en-US" sz="3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aka “Jussive Noun Clause”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2400" dirty="0" smtClean="0"/>
              <a:t>An </a:t>
            </a:r>
            <a:r>
              <a:rPr lang="en-US" sz="2400" b="1" dirty="0" smtClean="0">
                <a:solidFill>
                  <a:srgbClr val="FFC000"/>
                </a:solidFill>
              </a:rPr>
              <a:t>Indirect Command</a:t>
            </a:r>
            <a:r>
              <a:rPr lang="en-US" sz="2400" dirty="0" smtClean="0"/>
              <a:t>, like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Indirect Statement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B0F0"/>
                </a:solidFill>
              </a:rPr>
              <a:t>Indirect Question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is another form of indirect discourse.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/>
              <a:t>Also known as the “</a:t>
            </a:r>
            <a:r>
              <a:rPr lang="en-US" sz="2400" b="1" dirty="0" smtClean="0">
                <a:solidFill>
                  <a:srgbClr val="FFC000"/>
                </a:solidFill>
              </a:rPr>
              <a:t>Jussive </a:t>
            </a:r>
            <a:r>
              <a:rPr lang="en-US" sz="2400" b="1" dirty="0" smtClean="0">
                <a:solidFill>
                  <a:srgbClr val="FFC000"/>
                </a:solidFill>
              </a:rPr>
              <a:t>Noun </a:t>
            </a:r>
            <a:r>
              <a:rPr lang="en-US" sz="2400" b="1" dirty="0" smtClean="0">
                <a:solidFill>
                  <a:srgbClr val="FFC000"/>
                </a:solidFill>
              </a:rPr>
              <a:t>Clause,</a:t>
            </a:r>
            <a:r>
              <a:rPr lang="en-US" sz="2400" dirty="0" smtClean="0"/>
              <a:t>” this equates to the indirect </a:t>
            </a:r>
            <a:r>
              <a:rPr lang="en-US" sz="2400" dirty="0" smtClean="0"/>
              <a:t>report of a command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Formation: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verb of ordering </a:t>
            </a:r>
            <a:r>
              <a:rPr lang="en-US" sz="2400" dirty="0" smtClean="0"/>
              <a:t>+ </a:t>
            </a:r>
            <a:r>
              <a:rPr lang="en-US" sz="2400" b="1" dirty="0" err="1" smtClean="0">
                <a:solidFill>
                  <a:srgbClr val="FFC000"/>
                </a:solidFill>
              </a:rPr>
              <a:t>ut</a:t>
            </a:r>
            <a:r>
              <a:rPr lang="en-US" sz="2400" b="1" dirty="0" smtClean="0">
                <a:solidFill>
                  <a:srgbClr val="FFC000"/>
                </a:solidFill>
              </a:rPr>
              <a:t>/ne </a:t>
            </a:r>
            <a:r>
              <a:rPr lang="en-US" sz="2400" dirty="0" smtClean="0"/>
              <a:t>+ </a:t>
            </a:r>
            <a:r>
              <a:rPr lang="en-US" sz="2400" b="1" dirty="0" smtClean="0">
                <a:solidFill>
                  <a:srgbClr val="0000FF"/>
                </a:solidFill>
              </a:rPr>
              <a:t>subjunctive</a:t>
            </a:r>
          </a:p>
          <a:p>
            <a:pPr algn="just">
              <a:lnSpc>
                <a:spcPct val="90000"/>
              </a:lnSpc>
              <a:buNone/>
            </a:pPr>
            <a:endParaRPr lang="en-US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2400" dirty="0" smtClean="0"/>
              <a:t>Translate the subjunctive verb in a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 as</a:t>
            </a:r>
            <a:r>
              <a:rPr lang="en-US" sz="2400" dirty="0" smtClean="0"/>
              <a:t>:</a:t>
            </a:r>
            <a:r>
              <a:rPr lang="en-US" sz="2400" dirty="0" smtClean="0"/>
              <a:t>	“</a:t>
            </a:r>
            <a:r>
              <a:rPr lang="en-US" sz="2400" b="1" dirty="0" smtClean="0">
                <a:solidFill>
                  <a:srgbClr val="FFC000"/>
                </a:solidFill>
              </a:rPr>
              <a:t>to</a:t>
            </a:r>
            <a:r>
              <a:rPr lang="en-US" sz="2400" dirty="0" smtClean="0"/>
              <a:t>…” or “</a:t>
            </a:r>
            <a:r>
              <a:rPr lang="en-US" sz="2400" b="1" dirty="0" smtClean="0">
                <a:solidFill>
                  <a:srgbClr val="FFC000"/>
                </a:solidFill>
              </a:rPr>
              <a:t>not to</a:t>
            </a:r>
            <a:r>
              <a:rPr lang="en-US" sz="2400" dirty="0" smtClean="0"/>
              <a:t>…” </a:t>
            </a:r>
          </a:p>
          <a:p>
            <a:pPr algn="just">
              <a:lnSpc>
                <a:spcPct val="90000"/>
              </a:lnSpc>
              <a:buNone/>
            </a:pPr>
            <a:endParaRPr lang="en-US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subject of the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 will usually be included as the Direct object or Indirect object of the main clause</a:t>
            </a:r>
          </a:p>
          <a:p>
            <a:pPr algn="just">
              <a:lnSpc>
                <a:spcPct val="90000"/>
              </a:lnSpc>
              <a:buNone/>
            </a:pPr>
            <a:endParaRPr lang="en-US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2400" dirty="0" err="1" smtClean="0"/>
              <a:t>Dom</a:t>
            </a:r>
            <a:r>
              <a:rPr lang="en-US" altLang="ja-JP" sz="2400" dirty="0" err="1" smtClean="0">
                <a:cs typeface="HG明朝B"/>
              </a:rPr>
              <a:t>īnus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dirty="0" err="1" smtClean="0">
                <a:cs typeface="HG明朝B"/>
              </a:rPr>
              <a:t>naut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altLang="ja-JP" sz="2400" dirty="0" err="1" smtClean="0">
                <a:cs typeface="HG明朝B"/>
              </a:rPr>
              <a:t>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C00000"/>
                </a:solidFill>
                <a:cs typeface="HG明朝B"/>
              </a:rPr>
              <a:t>imperat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FFC000"/>
                </a:solidFill>
                <a:cs typeface="HG明朝B"/>
              </a:rPr>
              <a:t>ut</a:t>
            </a:r>
            <a:r>
              <a:rPr lang="en-US" altLang="ja-JP" sz="2400" b="1" dirty="0" smtClean="0">
                <a:solidFill>
                  <a:srgbClr val="FFC000"/>
                </a:solidFill>
                <a:cs typeface="HG明朝B"/>
              </a:rPr>
              <a:t> </a:t>
            </a:r>
            <a:r>
              <a:rPr lang="en-US" altLang="ja-JP" sz="2400" dirty="0" smtClean="0">
                <a:cs typeface="HG明朝B"/>
              </a:rPr>
              <a:t>ad </a:t>
            </a:r>
            <a:r>
              <a:rPr lang="en-US" altLang="ja-JP" sz="2400" dirty="0" err="1" smtClean="0">
                <a:cs typeface="HG明朝B"/>
              </a:rPr>
              <a:t>īnsulam</a:t>
            </a:r>
            <a:r>
              <a:rPr lang="en-US" altLang="ja-JP" sz="2400" b="1" dirty="0" smtClean="0">
                <a:solidFill>
                  <a:srgbClr val="FFC000"/>
                </a:solidFill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0000FF"/>
                </a:solidFill>
                <a:cs typeface="HG明朝B"/>
              </a:rPr>
              <a:t>navigent</a:t>
            </a:r>
            <a:r>
              <a:rPr lang="en-US" altLang="ja-JP" sz="2400" dirty="0" smtClean="0">
                <a:cs typeface="HG明朝B"/>
              </a:rPr>
              <a:t>.</a:t>
            </a:r>
            <a:endParaRPr lang="en-US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2400" i="1" dirty="0" smtClean="0"/>
              <a:t>The master orders the sailors </a:t>
            </a:r>
            <a:r>
              <a:rPr lang="en-US" sz="2400" b="1" i="1" dirty="0" smtClean="0">
                <a:solidFill>
                  <a:srgbClr val="FFC000"/>
                </a:solidFill>
              </a:rPr>
              <a:t>to sail </a:t>
            </a:r>
            <a:r>
              <a:rPr lang="en-US" sz="2400" i="1" dirty="0" smtClean="0"/>
              <a:t>to the island.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2400" dirty="0" smtClean="0"/>
              <a:t>Caesar </a:t>
            </a:r>
            <a:r>
              <a:rPr lang="en-US" sz="2400" dirty="0" err="1" smtClean="0"/>
              <a:t>milit</a:t>
            </a:r>
            <a:r>
              <a:rPr lang="en-US" altLang="ja-JP" sz="2400" dirty="0" err="1" smtClean="0">
                <a:cs typeface="HG明朝B"/>
              </a:rPr>
              <a:t>ēs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dirty="0" err="1" smtClean="0">
                <a:cs typeface="HG明朝B"/>
              </a:rPr>
              <a:t>suōs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C00000"/>
                </a:solidFill>
                <a:cs typeface="HG明朝B"/>
              </a:rPr>
              <a:t>hortātus</a:t>
            </a:r>
            <a:r>
              <a:rPr lang="en-US" altLang="ja-JP" sz="2400" b="1" dirty="0" smtClean="0">
                <a:solidFill>
                  <a:srgbClr val="C00000"/>
                </a:solidFill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C00000"/>
                </a:solidFill>
                <a:cs typeface="HG明朝B"/>
              </a:rPr>
              <a:t>est</a:t>
            </a:r>
            <a:r>
              <a:rPr lang="en-US" altLang="ja-JP" sz="2400" b="1" dirty="0" smtClean="0">
                <a:solidFill>
                  <a:srgbClr val="C00000"/>
                </a:solidFill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FFC000"/>
                </a:solidFill>
                <a:cs typeface="HG明朝B"/>
              </a:rPr>
              <a:t>ut</a:t>
            </a:r>
            <a:r>
              <a:rPr lang="en-US" altLang="ja-JP" sz="2400" b="1" dirty="0" smtClean="0">
                <a:solidFill>
                  <a:srgbClr val="FFC000"/>
                </a:solidFill>
                <a:cs typeface="HG明朝B"/>
              </a:rPr>
              <a:t> </a:t>
            </a:r>
            <a:r>
              <a:rPr lang="en-US" altLang="ja-JP" sz="2400" dirty="0" err="1" smtClean="0">
                <a:cs typeface="HG明朝B"/>
              </a:rPr>
              <a:t>hostēs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0000FF"/>
                </a:solidFill>
                <a:cs typeface="HG明朝B"/>
              </a:rPr>
              <a:t>vincerent</a:t>
            </a:r>
            <a:r>
              <a:rPr lang="en-US" altLang="ja-JP" sz="2400" dirty="0" smtClean="0">
                <a:cs typeface="HG明朝B"/>
              </a:rPr>
              <a:t>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i="1" dirty="0" smtClean="0"/>
              <a:t>Caesar urged his soldiers </a:t>
            </a:r>
            <a:r>
              <a:rPr lang="en-US" sz="2400" b="1" i="1" dirty="0" smtClean="0">
                <a:solidFill>
                  <a:srgbClr val="FFC000"/>
                </a:solidFill>
              </a:rPr>
              <a:t>to conquer </a:t>
            </a:r>
            <a:r>
              <a:rPr lang="en-US" sz="2400" i="1" dirty="0" smtClean="0"/>
              <a:t>their enemies.</a:t>
            </a:r>
          </a:p>
          <a:p>
            <a:pPr>
              <a:lnSpc>
                <a:spcPct val="90000"/>
              </a:lnSpc>
              <a:buNone/>
            </a:pPr>
            <a:endParaRPr lang="en-US" sz="2400" i="1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err="1" smtClean="0"/>
              <a:t>L</a:t>
            </a:r>
            <a:r>
              <a:rPr lang="en-US" altLang="ja-JP" sz="2400" dirty="0" err="1" smtClean="0">
                <a:cs typeface="HG明朝B"/>
              </a:rPr>
              <a:t>ēx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dirty="0" err="1" smtClean="0">
                <a:cs typeface="HG明朝B"/>
              </a:rPr>
              <a:t>nōs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C00000"/>
                </a:solidFill>
                <a:cs typeface="HG明朝B"/>
              </a:rPr>
              <a:t>monet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FFC000"/>
                </a:solidFill>
                <a:cs typeface="HG明朝B"/>
              </a:rPr>
              <a:t>nē</a:t>
            </a:r>
            <a:r>
              <a:rPr lang="en-US" altLang="ja-JP" sz="2400" b="1" dirty="0" smtClean="0">
                <a:solidFill>
                  <a:srgbClr val="FFC000"/>
                </a:solidFill>
                <a:cs typeface="HG明朝B"/>
              </a:rPr>
              <a:t> </a:t>
            </a:r>
            <a:r>
              <a:rPr lang="en-US" altLang="ja-JP" sz="2400" dirty="0" err="1" smtClean="0">
                <a:cs typeface="HG明朝B"/>
              </a:rPr>
              <a:t>civēs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dirty="0" err="1" smtClean="0">
                <a:cs typeface="HG明朝B"/>
              </a:rPr>
              <a:t>nostrōs</a:t>
            </a:r>
            <a:r>
              <a:rPr lang="en-US" altLang="ja-JP" sz="2400" dirty="0" smtClean="0">
                <a:cs typeface="HG明朝B"/>
              </a:rPr>
              <a:t> </a:t>
            </a:r>
            <a:r>
              <a:rPr lang="en-US" altLang="ja-JP" sz="2400" b="1" dirty="0" err="1" smtClean="0">
                <a:solidFill>
                  <a:srgbClr val="0000FF"/>
                </a:solidFill>
                <a:cs typeface="HG明朝B"/>
              </a:rPr>
              <a:t>interficiamus</a:t>
            </a:r>
            <a:r>
              <a:rPr lang="en-US" altLang="ja-JP" sz="2400" dirty="0" smtClean="0">
                <a:cs typeface="HG明朝B"/>
              </a:rPr>
              <a:t>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i="1" dirty="0" smtClean="0"/>
              <a:t>The law warns us </a:t>
            </a:r>
            <a:r>
              <a:rPr lang="en-US" sz="2400" b="1" i="1" dirty="0" smtClean="0">
                <a:solidFill>
                  <a:srgbClr val="FFC000"/>
                </a:solidFill>
              </a:rPr>
              <a:t>not to kill </a:t>
            </a:r>
            <a:r>
              <a:rPr lang="en-US" sz="2400" i="1" dirty="0" smtClean="0"/>
              <a:t>our citizens.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Miscellaneous </a:t>
            </a:r>
            <a:r>
              <a:rPr lang="en-US" dirty="0" smtClean="0">
                <a:solidFill>
                  <a:srgbClr val="FFC000"/>
                </a:solidFill>
              </a:rPr>
              <a:t>IC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9436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 extends to cover a wide variety of situations, including orders, requests, jussive subjunctives, advice, exhortations, etc.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When we first see the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, it looks a lot like a Purpose clause. We can tell them apart by the verb in the main clause and that an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 answers the question: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C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“what was ordered/advised/requested/etc?”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This means that the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  <a:r>
              <a:rPr lang="en-US" sz="2400" dirty="0" smtClean="0"/>
              <a:t> is one of many substantive clauses in Latin, the entire</a:t>
            </a:r>
            <a:r>
              <a:rPr lang="en-US" sz="2400" b="1" dirty="0" smtClean="0">
                <a:solidFill>
                  <a:srgbClr val="FFC000"/>
                </a:solidFill>
              </a:rPr>
              <a:t> IC </a:t>
            </a:r>
            <a:r>
              <a:rPr lang="en-US" sz="2400" dirty="0" smtClean="0"/>
              <a:t>clause functions as the object of the verb of ordering/asking/speaking/thinking/etc.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Any verb of Ordering, Advising, urging, thinking, speaking, etc., can introduce an </a:t>
            </a:r>
            <a:r>
              <a:rPr lang="en-US" sz="2400" b="1" dirty="0" smtClean="0">
                <a:solidFill>
                  <a:srgbClr val="FFC000"/>
                </a:solidFill>
              </a:rPr>
              <a:t>IC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The ONE BIG EXCEPTION: </a:t>
            </a:r>
            <a:r>
              <a:rPr lang="en-US" sz="2400" dirty="0" err="1" smtClean="0"/>
              <a:t>iubeo</a:t>
            </a:r>
            <a:r>
              <a:rPr lang="en-US" sz="2400" dirty="0" smtClean="0"/>
              <a:t> </a:t>
            </a:r>
            <a:r>
              <a:rPr lang="en-US" sz="2400" b="1" i="1" dirty="0" smtClean="0"/>
              <a:t>only</a:t>
            </a:r>
            <a:r>
              <a:rPr lang="en-US" sz="2400" dirty="0" smtClean="0"/>
              <a:t> takes an infinitive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Fear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If you’re afraid of </a:t>
            </a:r>
            <a:r>
              <a:rPr lang="en-US" sz="2400" b="1" i="1" dirty="0" smtClean="0">
                <a:solidFill>
                  <a:srgbClr val="00B0F0"/>
                </a:solidFill>
              </a:rPr>
              <a:t>something</a:t>
            </a:r>
            <a:r>
              <a:rPr lang="en-US" sz="2400" dirty="0" smtClean="0"/>
              <a:t>, it functions as a </a:t>
            </a:r>
            <a:r>
              <a:rPr lang="en-US" sz="2400" b="1" i="1" dirty="0" smtClean="0">
                <a:solidFill>
                  <a:srgbClr val="00B0F0"/>
                </a:solidFill>
              </a:rPr>
              <a:t>direct</a:t>
            </a:r>
            <a:r>
              <a:rPr lang="en-US" sz="2400" b="1" i="1" dirty="0" smtClean="0">
                <a:solidFill>
                  <a:srgbClr val="FF330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object</a:t>
            </a:r>
            <a:r>
              <a:rPr lang="en-US" sz="2400" dirty="0" smtClean="0"/>
              <a:t>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		ex: </a:t>
            </a:r>
            <a:r>
              <a:rPr lang="en-US" sz="2400" b="1" dirty="0" smtClean="0">
                <a:solidFill>
                  <a:srgbClr val="FFC000"/>
                </a:solidFill>
              </a:rPr>
              <a:t>I fear</a:t>
            </a:r>
            <a:r>
              <a:rPr lang="en-US" sz="2400" b="1" dirty="0" smtClean="0">
                <a:solidFill>
                  <a:srgbClr val="00B0F0"/>
                </a:solidFill>
              </a:rPr>
              <a:t> the dog</a:t>
            </a:r>
            <a:r>
              <a:rPr lang="en-US" sz="2400" dirty="0" smtClean="0"/>
              <a:t>.  -  </a:t>
            </a:r>
            <a:r>
              <a:rPr lang="en-US" sz="2400" b="1" dirty="0" err="1" smtClean="0">
                <a:solidFill>
                  <a:srgbClr val="FFC000"/>
                </a:solidFill>
              </a:rPr>
              <a:t>Timeo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canem</a:t>
            </a:r>
            <a:r>
              <a:rPr lang="en-US" sz="2400" dirty="0" smtClean="0"/>
              <a:t>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However, if you’re afraid that </a:t>
            </a:r>
            <a:r>
              <a:rPr lang="en-US" sz="2400" b="1" i="1" dirty="0" smtClean="0">
                <a:solidFill>
                  <a:srgbClr val="002060"/>
                </a:solidFill>
              </a:rPr>
              <a:t>something will  or won’t happen</a:t>
            </a:r>
            <a:r>
              <a:rPr lang="en-US" sz="2400" dirty="0" smtClean="0"/>
              <a:t>, that action is a </a:t>
            </a:r>
            <a:r>
              <a:rPr lang="en-US" sz="2400" b="1" i="1" dirty="0" smtClean="0">
                <a:solidFill>
                  <a:srgbClr val="002060"/>
                </a:solidFill>
              </a:rPr>
              <a:t>fear clause</a:t>
            </a:r>
            <a:r>
              <a:rPr lang="en-US" sz="2400" dirty="0" smtClean="0"/>
              <a:t>.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		ex: </a:t>
            </a:r>
            <a:r>
              <a:rPr lang="en-US" sz="2400" b="1" dirty="0" smtClean="0">
                <a:solidFill>
                  <a:srgbClr val="FFC000"/>
                </a:solidFill>
              </a:rPr>
              <a:t>I fear </a:t>
            </a:r>
            <a:r>
              <a:rPr lang="en-US" sz="2400" b="1" dirty="0" smtClean="0">
                <a:solidFill>
                  <a:srgbClr val="002060"/>
                </a:solidFill>
              </a:rPr>
              <a:t>that none of you will study</a:t>
            </a:r>
            <a:r>
              <a:rPr lang="en-US" sz="2400" dirty="0" smtClean="0"/>
              <a:t>.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Fearing Clauses break down like this: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		Verb of Fearing </a:t>
            </a:r>
            <a:r>
              <a:rPr lang="en-US" sz="2400" b="1" dirty="0" smtClean="0"/>
              <a:t>+ </a:t>
            </a:r>
            <a:r>
              <a:rPr lang="en-US" sz="2400" b="1" dirty="0" err="1" smtClean="0">
                <a:solidFill>
                  <a:srgbClr val="C00000"/>
                </a:solidFill>
              </a:rPr>
              <a:t>ut</a:t>
            </a:r>
            <a:r>
              <a:rPr lang="en-US" sz="2400" b="1" dirty="0" smtClean="0"/>
              <a:t>/</a:t>
            </a:r>
            <a:r>
              <a:rPr lang="en-US" sz="2400" b="1" dirty="0" err="1" smtClean="0">
                <a:solidFill>
                  <a:srgbClr val="00B0F0"/>
                </a:solidFill>
              </a:rPr>
              <a:t>n</a:t>
            </a:r>
            <a:r>
              <a:rPr lang="en-US" altLang="ja-JP" sz="2400" b="1" dirty="0" err="1" smtClean="0">
                <a:solidFill>
                  <a:srgbClr val="00B0F0"/>
                </a:solidFill>
                <a:cs typeface="HGｺﾞｼｯｸM"/>
              </a:rPr>
              <a:t>ē</a:t>
            </a:r>
            <a:r>
              <a:rPr lang="en-US" altLang="ja-JP" sz="2400" b="1" dirty="0" smtClean="0">
                <a:cs typeface="HGｺﾞｼｯｸM"/>
              </a:rPr>
              <a:t> + </a:t>
            </a:r>
            <a:r>
              <a:rPr lang="en-US" altLang="ja-JP" sz="2400" b="1" dirty="0" smtClean="0">
                <a:solidFill>
                  <a:srgbClr val="92D050"/>
                </a:solidFill>
                <a:cs typeface="HGｺﾞｼｯｸM"/>
              </a:rPr>
              <a:t>Subjunctive Verb</a:t>
            </a:r>
            <a:endParaRPr lang="en-US" sz="2400" dirty="0" smtClean="0">
              <a:solidFill>
                <a:srgbClr val="92D050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en-US" sz="12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Use the </a:t>
            </a:r>
            <a:r>
              <a:rPr lang="en-US" sz="2400" b="1" dirty="0" err="1" smtClean="0">
                <a:solidFill>
                  <a:srgbClr val="C00000"/>
                </a:solidFill>
              </a:rPr>
              <a:t>ut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when you’re afraid something will </a:t>
            </a:r>
            <a:r>
              <a:rPr lang="en-US" sz="2400" b="1" dirty="0" smtClean="0">
                <a:solidFill>
                  <a:srgbClr val="C00000"/>
                </a:solidFill>
              </a:rPr>
              <a:t>NOT</a:t>
            </a:r>
            <a:r>
              <a:rPr lang="en-US" sz="2400" dirty="0" smtClean="0"/>
              <a:t> happen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	(and thus you want it </a:t>
            </a:r>
            <a:r>
              <a:rPr lang="en-US" sz="2400" i="1" dirty="0" smtClean="0"/>
              <a:t>to happen!</a:t>
            </a:r>
            <a:r>
              <a:rPr lang="en-US" sz="2400" dirty="0" smtClean="0"/>
              <a:t>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dirty="0" smtClean="0"/>
              <a:t>Use </a:t>
            </a:r>
            <a:r>
              <a:rPr lang="en-US" sz="2400" b="1" dirty="0" err="1" smtClean="0">
                <a:solidFill>
                  <a:srgbClr val="00B0F0"/>
                </a:solidFill>
              </a:rPr>
              <a:t>nē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when you’re afraid something </a:t>
            </a:r>
            <a:r>
              <a:rPr lang="en-US" sz="2400" b="1" dirty="0" smtClean="0">
                <a:solidFill>
                  <a:srgbClr val="00B0F0"/>
                </a:solidFill>
              </a:rPr>
              <a:t>will happen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	</a:t>
            </a:r>
            <a:r>
              <a:rPr lang="en-US" sz="2400" dirty="0" smtClean="0"/>
              <a:t>(and thus you </a:t>
            </a:r>
            <a:r>
              <a:rPr lang="en-US" sz="2400" i="1" dirty="0" smtClean="0"/>
              <a:t>don’t want it to happen</a:t>
            </a:r>
            <a:r>
              <a:rPr lang="en-US" sz="2400" dirty="0" smtClean="0"/>
              <a:t>!)</a:t>
            </a:r>
          </a:p>
          <a:p>
            <a:pPr marL="420624" indent="-384048">
              <a:buNone/>
              <a:defRPr/>
            </a:pPr>
            <a:r>
              <a:rPr lang="en-US" sz="2400" dirty="0" smtClean="0"/>
              <a:t>In fearing clauses, translate:</a:t>
            </a:r>
          </a:p>
          <a:p>
            <a:pPr marL="420624" indent="-384048">
              <a:buNone/>
              <a:defRPr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ut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/>
              <a:t>– “</a:t>
            </a:r>
            <a:r>
              <a:rPr lang="en-US" sz="2400" b="1" dirty="0" smtClean="0">
                <a:solidFill>
                  <a:srgbClr val="C00000"/>
                </a:solidFill>
              </a:rPr>
              <a:t>that</a:t>
            </a:r>
            <a:r>
              <a:rPr lang="en-US" sz="2400" b="1" dirty="0" smtClean="0"/>
              <a:t>…</a:t>
            </a:r>
            <a:r>
              <a:rPr lang="en-US" sz="2400" b="1" dirty="0" smtClean="0">
                <a:solidFill>
                  <a:srgbClr val="C00000"/>
                </a:solidFill>
              </a:rPr>
              <a:t>not</a:t>
            </a:r>
            <a:r>
              <a:rPr lang="en-US" sz="2400" b="1" dirty="0" smtClean="0"/>
              <a:t>”    </a:t>
            </a:r>
            <a:r>
              <a:rPr lang="en-US" sz="2400" b="1" dirty="0" smtClean="0">
                <a:solidFill>
                  <a:srgbClr val="00B0F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ne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– “</a:t>
            </a:r>
            <a:r>
              <a:rPr lang="en-US" sz="2400" b="1" dirty="0" smtClean="0">
                <a:solidFill>
                  <a:srgbClr val="00B0F0"/>
                </a:solidFill>
              </a:rPr>
              <a:t>that</a:t>
            </a:r>
            <a:r>
              <a:rPr lang="en-US" sz="2400" b="1" dirty="0" smtClean="0"/>
              <a:t>” </a:t>
            </a:r>
            <a:r>
              <a:rPr lang="en-US" sz="2400" dirty="0" smtClean="0"/>
              <a:t>or</a:t>
            </a:r>
            <a:r>
              <a:rPr lang="en-US" sz="2400" b="1" dirty="0" smtClean="0"/>
              <a:t> “</a:t>
            </a:r>
            <a:r>
              <a:rPr lang="en-US" sz="2400" b="1" dirty="0" smtClean="0">
                <a:solidFill>
                  <a:srgbClr val="00B0F0"/>
                </a:solidFill>
              </a:rPr>
              <a:t>lest</a:t>
            </a:r>
            <a:r>
              <a:rPr lang="en-US" sz="2400" b="1" dirty="0" smtClean="0"/>
              <a:t>” </a:t>
            </a:r>
          </a:p>
          <a:p>
            <a:pPr marL="420624" indent="-384048">
              <a:buNone/>
              <a:defRPr/>
            </a:pPr>
            <a:r>
              <a:rPr lang="en-US" sz="2400" b="1" dirty="0" smtClean="0"/>
              <a:t>Note: it’s the opposite of what you’d expect!</a:t>
            </a:r>
            <a:endParaRPr lang="en-US" sz="2400" dirty="0" smtClean="0"/>
          </a:p>
          <a:p>
            <a:pPr marL="420624" indent="-384048">
              <a:buNone/>
              <a:defRPr/>
            </a:pPr>
            <a:endParaRPr lang="en-US" sz="2400" b="1" dirty="0" smtClean="0"/>
          </a:p>
          <a:p>
            <a:pPr marL="420624" indent="-384048">
              <a:buNone/>
              <a:defRPr/>
            </a:pPr>
            <a:r>
              <a:rPr lang="en-US" sz="2400" dirty="0" smtClean="0"/>
              <a:t>For the subjunctive verbs: use auxiliaries: </a:t>
            </a:r>
          </a:p>
          <a:p>
            <a:pPr marL="420624" indent="-384048">
              <a:buNone/>
              <a:defRPr/>
            </a:pPr>
            <a:r>
              <a:rPr lang="en-US" sz="2400" dirty="0" smtClean="0"/>
              <a:t>“will” / “may” (prim. seq.) – or – “would” / “might” (Sec. seq.)</a:t>
            </a:r>
          </a:p>
          <a:p>
            <a:pPr eaLnBrk="1" hangingPunct="1">
              <a:buFont typeface="Arial" pitchFamily="34" charset="0"/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372</TotalTime>
  <Words>841</Words>
  <Application>Microsoft Office PowerPoint</Application>
  <PresentationFormat>On-screen Show (4:3)</PresentationFormat>
  <Paragraphs>196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Georgia</vt:lpstr>
      <vt:lpstr>HGｺﾞｼｯｸM</vt:lpstr>
      <vt:lpstr>HG明朝B</vt:lpstr>
      <vt:lpstr>Rockwell</vt:lpstr>
      <vt:lpstr>Times New Roman</vt:lpstr>
      <vt:lpstr>Wingdings 2</vt:lpstr>
      <vt:lpstr>Foundry</vt:lpstr>
      <vt:lpstr>Week 8 Review: Uses of the Subjunctive, Part 1</vt:lpstr>
      <vt:lpstr>The Purpose Clause</vt:lpstr>
      <vt:lpstr>Result Clauses</vt:lpstr>
      <vt:lpstr>Translating Result Clauses</vt:lpstr>
      <vt:lpstr>Indirect Questions</vt:lpstr>
      <vt:lpstr>Some Interrogative Words often used for Indirect Questions</vt:lpstr>
      <vt:lpstr>Indirect Comand (IC) aka “Jussive Noun Clause”</vt:lpstr>
      <vt:lpstr>Miscellaneous IC info</vt:lpstr>
      <vt:lpstr>Fear clauses</vt:lpstr>
      <vt:lpstr>Fear clauses</vt:lpstr>
      <vt:lpstr>Sequence of Tenses</vt:lpstr>
      <vt:lpstr>Sequence of Tenses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Uses of the Subjunctive</dc:title>
  <dc:creator>Chucko</dc:creator>
  <cp:lastModifiedBy>Chuck Oughton</cp:lastModifiedBy>
  <cp:revision>39</cp:revision>
  <dcterms:created xsi:type="dcterms:W3CDTF">2006-08-16T00:00:00Z</dcterms:created>
  <dcterms:modified xsi:type="dcterms:W3CDTF">2014-10-15T18:11:14Z</dcterms:modified>
</cp:coreProperties>
</file>