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8" r:id="rId5"/>
    <p:sldId id="259" r:id="rId6"/>
    <p:sldId id="274" r:id="rId7"/>
    <p:sldId id="261" r:id="rId8"/>
    <p:sldId id="262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CC3300"/>
    <a:srgbClr val="CC00CC"/>
    <a:srgbClr val="FF99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6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038600"/>
            <a:ext cx="6781800" cy="1828800"/>
          </a:xfrm>
        </p:spPr>
        <p:txBody>
          <a:bodyPr/>
          <a:lstStyle/>
          <a:p>
            <a:r>
              <a:rPr lang="en-US" dirty="0" smtClean="0"/>
              <a:t>REVIEW Topic: Week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Perfect Subjunctive System + Infinitives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Tenses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51134"/>
              </p:ext>
            </p:extLst>
          </p:nvPr>
        </p:nvGraphicFramePr>
        <p:xfrm>
          <a:off x="533400" y="1600200"/>
          <a:ext cx="8077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232"/>
                <a:gridCol w="2906568"/>
                <a:gridCol w="2692400"/>
              </a:tblGrid>
              <a:tr h="152321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Simultaneous or Subsequent Action</a:t>
                      </a:r>
                    </a:p>
                    <a:p>
                      <a:pPr algn="ctr"/>
                      <a:r>
                        <a:rPr lang="en-US" b="0" dirty="0" smtClean="0"/>
                        <a:t>(Same time as or time after main verb)</a:t>
                      </a:r>
                      <a:endParaRPr lang="en-US" b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 or Past Action</a:t>
                      </a:r>
                    </a:p>
                    <a:p>
                      <a:pPr algn="ctr"/>
                      <a:r>
                        <a:rPr lang="en-US" b="0" dirty="0" smtClean="0"/>
                        <a:t>(Time </a:t>
                      </a:r>
                      <a:r>
                        <a:rPr lang="en-US" b="0" dirty="0" smtClean="0"/>
                        <a:t>before </a:t>
                      </a:r>
                      <a:r>
                        <a:rPr lang="en-US" b="0" baseline="0" dirty="0" smtClean="0"/>
                        <a:t>main verb)</a:t>
                      </a:r>
                      <a:endParaRPr lang="en-US" b="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29579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Primary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Sequence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(Main Verb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Pres., Fut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., Pf.)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Subj.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Perfect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Subj.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29579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Secondary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Sequence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(Main Verb = Pf., Impf.,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Plupf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Imperfect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Subj.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Pluperfect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Subj.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91200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Note, again, that the </a:t>
            </a:r>
            <a:r>
              <a:rPr lang="en-US" sz="2100" b="1" dirty="0" smtClean="0">
                <a:solidFill>
                  <a:srgbClr val="0000FF"/>
                </a:solidFill>
              </a:rPr>
              <a:t>Sequence of tenses </a:t>
            </a:r>
            <a:r>
              <a:rPr lang="en-US" sz="2100" dirty="0" smtClean="0"/>
              <a:t>only applies to </a:t>
            </a:r>
            <a:r>
              <a:rPr lang="en-US" sz="2100" b="1" dirty="0" smtClean="0">
                <a:solidFill>
                  <a:srgbClr val="00B050"/>
                </a:solidFill>
              </a:rPr>
              <a:t>Subordinate (aka Dependent)</a:t>
            </a:r>
            <a:r>
              <a:rPr lang="en-US" sz="2100" dirty="0" smtClean="0"/>
              <a:t> uses of the </a:t>
            </a:r>
            <a:r>
              <a:rPr lang="en-US" sz="2100" b="1" dirty="0" smtClean="0">
                <a:solidFill>
                  <a:srgbClr val="CC00CC"/>
                </a:solidFill>
              </a:rPr>
              <a:t>Subjunctive</a:t>
            </a:r>
            <a:r>
              <a:rPr lang="en-US" sz="2100" dirty="0" smtClean="0"/>
              <a:t>. 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Infinitives</a:t>
            </a:r>
            <a:r>
              <a:rPr lang="en-US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built on verbal stems, giving them some verbal qualities (</a:t>
            </a:r>
            <a:r>
              <a:rPr lang="en-US" b="1" dirty="0" smtClean="0">
                <a:solidFill>
                  <a:srgbClr val="CC00CC"/>
                </a:solidFill>
              </a:rPr>
              <a:t>tense and </a:t>
            </a:r>
            <a:r>
              <a:rPr lang="en-US" b="1" dirty="0" smtClean="0">
                <a:solidFill>
                  <a:srgbClr val="CC00CC"/>
                </a:solidFill>
              </a:rPr>
              <a:t>voice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The verbal qualities of </a:t>
            </a:r>
            <a:r>
              <a:rPr lang="en-US" b="1" dirty="0" smtClean="0">
                <a:solidFill>
                  <a:srgbClr val="0000FF"/>
                </a:solidFill>
              </a:rPr>
              <a:t>infinitives</a:t>
            </a:r>
            <a:r>
              <a:rPr lang="en-US" dirty="0" smtClean="0"/>
              <a:t> often require that the </a:t>
            </a:r>
            <a:r>
              <a:rPr lang="en-US" b="1" dirty="0" smtClean="0">
                <a:solidFill>
                  <a:srgbClr val="0000FF"/>
                </a:solidFill>
              </a:rPr>
              <a:t>infinitive </a:t>
            </a:r>
            <a:r>
              <a:rPr lang="en-US" dirty="0" smtClean="0"/>
              <a:t>has a subject (which will be acc.) and a direct object (also acc.), if </a:t>
            </a:r>
            <a:r>
              <a:rPr lang="en-US" b="1" dirty="0" smtClean="0">
                <a:solidFill>
                  <a:srgbClr val="CC00CC"/>
                </a:solidFill>
              </a:rPr>
              <a:t>active</a:t>
            </a:r>
            <a:r>
              <a:rPr lang="en-US" dirty="0" smtClean="0"/>
              <a:t>, or an expression of means or agent (abl.), if </a:t>
            </a:r>
            <a:r>
              <a:rPr lang="en-US" b="1" dirty="0" smtClean="0">
                <a:solidFill>
                  <a:srgbClr val="CC00CC"/>
                </a:solidFill>
              </a:rPr>
              <a:t>passive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fact, </a:t>
            </a:r>
            <a:r>
              <a:rPr lang="en-US" b="1" dirty="0" smtClean="0">
                <a:solidFill>
                  <a:srgbClr val="0000FF"/>
                </a:solidFill>
              </a:rPr>
              <a:t>infinitives</a:t>
            </a:r>
            <a:r>
              <a:rPr lang="en-US" dirty="0" smtClean="0"/>
              <a:t> are really </a:t>
            </a:r>
            <a:r>
              <a:rPr lang="en-US" b="1" dirty="0" smtClean="0">
                <a:solidFill>
                  <a:srgbClr val="CC3300"/>
                </a:solidFill>
              </a:rPr>
              <a:t>nouns </a:t>
            </a:r>
            <a:r>
              <a:rPr lang="en-US" dirty="0" smtClean="0"/>
              <a:t>and function as nouns in Latin sentences. </a:t>
            </a:r>
          </a:p>
          <a:p>
            <a:r>
              <a:rPr lang="en-US" dirty="0" smtClean="0"/>
              <a:t>As nouns, </a:t>
            </a:r>
            <a:r>
              <a:rPr lang="en-US" b="1" dirty="0" smtClean="0">
                <a:solidFill>
                  <a:srgbClr val="0000FF"/>
                </a:solidFill>
              </a:rPr>
              <a:t>infinitives</a:t>
            </a:r>
            <a:r>
              <a:rPr lang="en-US" dirty="0" smtClean="0"/>
              <a:t> can be the </a:t>
            </a:r>
            <a:r>
              <a:rPr lang="en-US" b="1" dirty="0" smtClean="0">
                <a:solidFill>
                  <a:srgbClr val="CC3300"/>
                </a:solidFill>
              </a:rPr>
              <a:t>subject </a:t>
            </a:r>
            <a:r>
              <a:rPr lang="en-US" dirty="0" smtClean="0"/>
              <a:t>of the sentence, the </a:t>
            </a:r>
            <a:r>
              <a:rPr lang="en-US" b="1" dirty="0" smtClean="0">
                <a:solidFill>
                  <a:srgbClr val="CC3300"/>
                </a:solidFill>
              </a:rPr>
              <a:t>object </a:t>
            </a:r>
            <a:r>
              <a:rPr lang="en-US" dirty="0" smtClean="0"/>
              <a:t>of a verb or adjective and do many things that verbs otherwise could not do.</a:t>
            </a:r>
          </a:p>
          <a:p>
            <a:r>
              <a:rPr lang="en-US" dirty="0" smtClean="0"/>
              <a:t> In Latin, </a:t>
            </a:r>
            <a:r>
              <a:rPr lang="en-US" b="1" dirty="0" smtClean="0">
                <a:solidFill>
                  <a:srgbClr val="0000FF"/>
                </a:solidFill>
              </a:rPr>
              <a:t>infinitives</a:t>
            </a:r>
            <a:r>
              <a:rPr lang="en-US" dirty="0" smtClean="0"/>
              <a:t> occur in the present, perfect, and future tenses. Like participles, these tenses convey time relative to the main verb of the sentence.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 Box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66295"/>
              </p:ext>
            </p:extLst>
          </p:nvPr>
        </p:nvGraphicFramePr>
        <p:xfrm>
          <a:off x="990600" y="2209800"/>
          <a:ext cx="7086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971800"/>
                <a:gridCol w="2971800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Active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Passive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Present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en-US" sz="2100" b="1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nd</a:t>
                      </a: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Principal Part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(stem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+ -</a:t>
                      </a:r>
                      <a:r>
                        <a:rPr lang="en-US" sz="17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āre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-</a:t>
                      </a:r>
                      <a:r>
                        <a:rPr lang="en-US" sz="17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ēre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-ere, -</a:t>
                      </a:r>
                      <a:r>
                        <a:rPr lang="en-US" sz="1700" b="1" baseline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īre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)</a:t>
                      </a:r>
                      <a:endParaRPr lang="en-US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stem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+ 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ār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ī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-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ēr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ī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-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ī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-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īrī</a:t>
                      </a:r>
                      <a:endParaRPr lang="en-US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Perfect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perf</a:t>
                      </a:r>
                      <a:r>
                        <a:rPr lang="en-US" sz="2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stem + 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isse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perf</a:t>
                      </a: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. pass. </a:t>
                      </a:r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ppl</a:t>
                      </a: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. + </a:t>
                      </a:r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esse</a:t>
                      </a:r>
                      <a:endParaRPr lang="en-US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Future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fut. act. </a:t>
                      </a:r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ppl</a:t>
                      </a: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. + </a:t>
                      </a:r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esse</a:t>
                      </a:r>
                      <a:endParaRPr lang="en-US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[supine in –um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+ 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īrī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]</a:t>
                      </a:r>
                      <a:endParaRPr lang="en-US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447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following chart gives you a layout about how to form each of the tenses and voices of the </a:t>
            </a:r>
            <a:r>
              <a:rPr lang="en-US" sz="2000" b="1" dirty="0" smtClean="0">
                <a:solidFill>
                  <a:srgbClr val="0000FF"/>
                </a:solidFill>
              </a:rPr>
              <a:t>infinitive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952292"/>
            <a:ext cx="8305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Note the fut. pass. </a:t>
            </a:r>
            <a:r>
              <a:rPr lang="en-US" sz="1900" b="1" dirty="0" smtClean="0">
                <a:solidFill>
                  <a:srgbClr val="0000FF"/>
                </a:solidFill>
              </a:rPr>
              <a:t>Infinitive</a:t>
            </a:r>
            <a:r>
              <a:rPr lang="en-US" sz="1900" dirty="0" smtClean="0"/>
              <a:t> is </a:t>
            </a:r>
            <a:r>
              <a:rPr lang="en-US" sz="1900" dirty="0" smtClean="0"/>
              <a:t>extremely rare and </a:t>
            </a:r>
            <a:r>
              <a:rPr lang="en-US" sz="1900" dirty="0" smtClean="0"/>
              <a:t>has an unusual form. Generally, just don’t worry about it, it will be noted for you when you see it.  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Infinitive Box – </a:t>
            </a:r>
            <a:r>
              <a:rPr lang="en-US" sz="4000" dirty="0" smtClean="0"/>
              <a:t>complete example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52754"/>
              </p:ext>
            </p:extLst>
          </p:nvPr>
        </p:nvGraphicFramePr>
        <p:xfrm>
          <a:off x="990600" y="2209800"/>
          <a:ext cx="7086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971800"/>
                <a:gridCol w="2971800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Active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Passive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Present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agere</a:t>
                      </a:r>
                      <a:endParaRPr lang="en-US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ag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ī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Perfect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ēg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isse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ctus</a:t>
                      </a: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, -a, -um  </a:t>
                      </a:r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esse</a:t>
                      </a:r>
                      <a:endParaRPr lang="en-US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Future</a:t>
                      </a:r>
                      <a:endParaRPr lang="en-US" sz="2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cturus</a:t>
                      </a: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, -a, -um  </a:t>
                      </a:r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esse</a:t>
                      </a:r>
                      <a:endParaRPr lang="en-US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en-US" sz="21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ctum</a:t>
                      </a: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100" b="1" baseline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īrī</a:t>
                      </a:r>
                      <a:endParaRPr lang="en-US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447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Here’s an example of the infinitive box filled out for the following verb: </a:t>
            </a:r>
            <a:r>
              <a:rPr lang="en-US" sz="2000" b="1" dirty="0" err="1" smtClean="0">
                <a:solidFill>
                  <a:srgbClr val="0000FF"/>
                </a:solidFill>
              </a:rPr>
              <a:t>agō</a:t>
            </a:r>
            <a:r>
              <a:rPr lang="en-US" sz="2000" b="1" dirty="0" smtClean="0">
                <a:solidFill>
                  <a:srgbClr val="0000FF"/>
                </a:solidFill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</a:rPr>
              <a:t>agere</a:t>
            </a:r>
            <a:r>
              <a:rPr lang="en-US" sz="2000" b="1" dirty="0" smtClean="0">
                <a:solidFill>
                  <a:srgbClr val="0000FF"/>
                </a:solidFill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</a:rPr>
              <a:t>ēg</a:t>
            </a:r>
            <a:r>
              <a:rPr lang="en-US" sz="2000" b="1" dirty="0" err="1" smtClean="0">
                <a:solidFill>
                  <a:srgbClr val="0000FF"/>
                </a:solidFill>
                <a:latin typeface="Arial"/>
                <a:cs typeface="Arial"/>
              </a:rPr>
              <a:t>ī</a:t>
            </a:r>
            <a:r>
              <a:rPr lang="en-US" sz="2000" b="1" dirty="0" smtClean="0">
                <a:solidFill>
                  <a:srgbClr val="0000FF"/>
                </a:solidFill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</a:rPr>
              <a:t>āctum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952292"/>
            <a:ext cx="8305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Note the fut. pass. </a:t>
            </a:r>
            <a:r>
              <a:rPr lang="en-US" sz="1900" b="1" dirty="0" smtClean="0">
                <a:solidFill>
                  <a:srgbClr val="0000FF"/>
                </a:solidFill>
              </a:rPr>
              <a:t>Infinitive</a:t>
            </a:r>
            <a:r>
              <a:rPr lang="en-US" sz="1900" dirty="0" smtClean="0"/>
              <a:t> is very uncommon and has an unusual form. Generally, just don’t worry about it, it will be noted for you when you see it.  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Perfect Active System for </a:t>
            </a:r>
            <a:r>
              <a:rPr lang="en-US" sz="3200" b="1" dirty="0" smtClean="0"/>
              <a:t>the </a:t>
            </a:r>
            <a:r>
              <a:rPr lang="en-US" sz="3200" b="1" i="1" dirty="0" smtClean="0"/>
              <a:t>Subjunctive </a:t>
            </a:r>
            <a:r>
              <a:rPr lang="en-US" sz="3200" b="1" dirty="0" smtClean="0"/>
              <a:t>Mood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7030A0"/>
                </a:solidFill>
              </a:rPr>
              <a:t>Perfect Active System </a:t>
            </a:r>
            <a:r>
              <a:rPr lang="en-US" sz="2200" dirty="0" smtClean="0"/>
              <a:t>is built on the </a:t>
            </a:r>
            <a:r>
              <a:rPr lang="en-US" sz="2200" b="1" dirty="0" smtClean="0">
                <a:solidFill>
                  <a:srgbClr val="0000FF"/>
                </a:solidFill>
              </a:rPr>
              <a:t>perfect active stem</a:t>
            </a:r>
            <a:r>
              <a:rPr lang="en-US" sz="2200" dirty="0" smtClean="0"/>
              <a:t>, which is found in the </a:t>
            </a:r>
            <a:r>
              <a:rPr lang="en-US" sz="2200" b="1" dirty="0" smtClean="0">
                <a:solidFill>
                  <a:srgbClr val="00B050"/>
                </a:solidFill>
              </a:rPr>
              <a:t>3</a:t>
            </a:r>
            <a:r>
              <a:rPr lang="en-US" sz="2200" b="1" baseline="30000" dirty="0" smtClean="0">
                <a:solidFill>
                  <a:srgbClr val="00B050"/>
                </a:solidFill>
              </a:rPr>
              <a:t>rd</a:t>
            </a:r>
            <a:r>
              <a:rPr lang="en-US" sz="2200" b="1" dirty="0" smtClean="0">
                <a:solidFill>
                  <a:srgbClr val="00B050"/>
                </a:solidFill>
              </a:rPr>
              <a:t> principal part</a:t>
            </a:r>
            <a:r>
              <a:rPr lang="en-US" sz="2200" dirty="0" smtClean="0"/>
              <a:t> of any verb.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: </a:t>
            </a:r>
            <a:r>
              <a:rPr lang="en-US" sz="1800" b="1" dirty="0" err="1" smtClean="0">
                <a:solidFill>
                  <a:srgbClr val="C00000"/>
                </a:solidFill>
              </a:rPr>
              <a:t>laud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ō</a:t>
            </a:r>
            <a:r>
              <a:rPr lang="en-US" sz="1800" b="1" dirty="0" smtClean="0">
                <a:solidFill>
                  <a:srgbClr val="C00000"/>
                </a:solidFill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</a:rPr>
              <a:t>laud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āre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</a:rPr>
              <a:t>laud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āvī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</a:rPr>
              <a:t>laud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ātum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ea typeface="Calibri" pitchFamily="34" charset="0"/>
                <a:cs typeface="Calibri" pitchFamily="34" charset="0"/>
              </a:rPr>
              <a:t>		2</a:t>
            </a:r>
            <a:r>
              <a:rPr lang="en-US" sz="1800" baseline="30000" dirty="0" smtClean="0">
                <a:ea typeface="Calibri" pitchFamily="34" charset="0"/>
                <a:cs typeface="Calibri" pitchFamily="34" charset="0"/>
              </a:rPr>
              <a:t>nd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: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moneō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monēre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monuī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monitum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ea typeface="Calibri" pitchFamily="34" charset="0"/>
                <a:cs typeface="Calibri" pitchFamily="34" charset="0"/>
              </a:rPr>
              <a:t>		3</a:t>
            </a:r>
            <a:r>
              <a:rPr lang="en-US" sz="1800" baseline="30000" dirty="0" smtClean="0">
                <a:ea typeface="Calibri" pitchFamily="34" charset="0"/>
                <a:cs typeface="Calibri" pitchFamily="34" charset="0"/>
              </a:rPr>
              <a:t>rd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: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sucō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ducere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duxī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ductum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		    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3</a:t>
            </a:r>
            <a:r>
              <a:rPr lang="en-US" sz="1800" baseline="30000" dirty="0" smtClean="0">
                <a:ea typeface="Calibri" pitchFamily="34" charset="0"/>
                <a:cs typeface="Calibri" pitchFamily="34" charset="0"/>
              </a:rPr>
              <a:t>rd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 “</a:t>
            </a:r>
            <a:r>
              <a:rPr lang="en-US" sz="1800" dirty="0" err="1" smtClean="0">
                <a:ea typeface="Calibri" pitchFamily="34" charset="0"/>
                <a:cs typeface="Calibri" pitchFamily="34" charset="0"/>
              </a:rPr>
              <a:t>io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”: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capiō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capere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cepī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captum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ea typeface="Calibri" pitchFamily="34" charset="0"/>
                <a:cs typeface="Calibri" pitchFamily="34" charset="0"/>
              </a:rPr>
              <a:t>		4</a:t>
            </a:r>
            <a:r>
              <a:rPr lang="en-US" sz="1800" baseline="30000" dirty="0" smtClean="0">
                <a:ea typeface="Calibri" pitchFamily="34" charset="0"/>
                <a:cs typeface="Calibri" pitchFamily="34" charset="0"/>
              </a:rPr>
              <a:t>th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: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audiō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audīre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audivī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auditum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0000FF"/>
                </a:solidFill>
              </a:rPr>
              <a:t>perfect active stem </a:t>
            </a:r>
            <a:r>
              <a:rPr lang="en-US" sz="2200" dirty="0" smtClean="0"/>
              <a:t>is simply the </a:t>
            </a:r>
            <a:r>
              <a:rPr lang="en-US" sz="2200" b="1" dirty="0" smtClean="0">
                <a:solidFill>
                  <a:srgbClr val="00B050"/>
                </a:solidFill>
              </a:rPr>
              <a:t>3</a:t>
            </a:r>
            <a:r>
              <a:rPr lang="en-US" sz="2200" b="1" baseline="30000" dirty="0" smtClean="0">
                <a:solidFill>
                  <a:srgbClr val="00B050"/>
                </a:solidFill>
              </a:rPr>
              <a:t>rd</a:t>
            </a:r>
            <a:r>
              <a:rPr lang="en-US" sz="2200" b="1" dirty="0" smtClean="0">
                <a:solidFill>
                  <a:srgbClr val="00B050"/>
                </a:solidFill>
              </a:rPr>
              <a:t> principal part </a:t>
            </a:r>
            <a:r>
              <a:rPr lang="en-US" sz="2200" dirty="0" smtClean="0"/>
              <a:t>minus the “</a:t>
            </a:r>
            <a:r>
              <a:rPr lang="en-US" sz="2200" b="1" dirty="0" smtClean="0">
                <a:solidFill>
                  <a:srgbClr val="00B0F0"/>
                </a:solidFill>
              </a:rPr>
              <a:t>-ī</a:t>
            </a:r>
            <a:r>
              <a:rPr lang="en-US" sz="2200" dirty="0" smtClean="0"/>
              <a:t>” ending (which is the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pers. sing. pf. </a:t>
            </a:r>
            <a:r>
              <a:rPr lang="en-US" sz="2200" dirty="0" err="1" smtClean="0"/>
              <a:t>ind</a:t>
            </a:r>
            <a:r>
              <a:rPr lang="en-US" sz="2200" dirty="0" smtClean="0"/>
              <a:t>. act. ending):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1800" dirty="0" smtClean="0"/>
              <a:t>e.g.- </a:t>
            </a:r>
            <a:r>
              <a:rPr lang="en-US" sz="1800" b="1" dirty="0" err="1" smtClean="0">
                <a:solidFill>
                  <a:srgbClr val="0000FF"/>
                </a:solidFill>
              </a:rPr>
              <a:t>laud</a:t>
            </a:r>
            <a:r>
              <a:rPr lang="en-US" sz="1800" b="1" dirty="0" err="1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āv</a:t>
            </a:r>
            <a:r>
              <a:rPr lang="en-US" sz="1800" b="1" dirty="0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-, </a:t>
            </a:r>
            <a:r>
              <a:rPr lang="en-US" sz="1800" b="1" dirty="0" err="1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monu</a:t>
            </a:r>
            <a:r>
              <a:rPr lang="en-US" sz="1800" b="1" dirty="0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-, </a:t>
            </a:r>
            <a:r>
              <a:rPr lang="en-US" sz="1800" b="1" dirty="0" err="1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dūx</a:t>
            </a:r>
            <a:r>
              <a:rPr lang="en-US" sz="1800" b="1" dirty="0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-, </a:t>
            </a:r>
            <a:r>
              <a:rPr lang="en-US" sz="1800" b="1" dirty="0" err="1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cēp</a:t>
            </a:r>
            <a:r>
              <a:rPr lang="en-US" sz="1800" b="1" dirty="0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-, </a:t>
            </a:r>
            <a:r>
              <a:rPr lang="en-US" sz="1800" b="1" dirty="0" err="1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audīv</a:t>
            </a:r>
            <a:r>
              <a:rPr lang="en-US" sz="1800" b="1" dirty="0" smtClean="0">
                <a:solidFill>
                  <a:srgbClr val="0000FF"/>
                </a:solidFill>
                <a:ea typeface="Calibri" pitchFamily="34" charset="0"/>
                <a:cs typeface="Calibri" pitchFamily="34" charset="0"/>
              </a:rPr>
              <a:t>-</a:t>
            </a:r>
            <a:endParaRPr lang="en-US" sz="1800" dirty="0" smtClean="0">
              <a:solidFill>
                <a:srgbClr val="0000FF"/>
              </a:solidFill>
            </a:endParaRPr>
          </a:p>
          <a:p>
            <a:r>
              <a:rPr lang="en-US" sz="2200" dirty="0" smtClean="0"/>
              <a:t>Though there is no exact way to guess how the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principal part will form if you don’t have it memorized, here are a few of the trends: add “v”/“u”, lengthen internal vowel, add “s”, reduplication, </a:t>
            </a:r>
            <a:r>
              <a:rPr lang="en-US" sz="2200" dirty="0" smtClean="0"/>
              <a:t>loss of internal nasal, or </a:t>
            </a:r>
            <a:r>
              <a:rPr lang="en-US" sz="2200" dirty="0" smtClean="0"/>
              <a:t>some combination of the above. </a:t>
            </a: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Perfect Active Subjunctive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7030A0"/>
                </a:solidFill>
              </a:rPr>
              <a:t>Perfect Active Subjunctive </a:t>
            </a:r>
            <a:r>
              <a:rPr lang="en-US" sz="2200" dirty="0" smtClean="0"/>
              <a:t>uses a set of endings, which equates to a combination of </a:t>
            </a:r>
            <a:r>
              <a:rPr lang="en-US" sz="2200" b="1" dirty="0" smtClean="0">
                <a:solidFill>
                  <a:srgbClr val="C00000"/>
                </a:solidFill>
              </a:rPr>
              <a:t>-</a:t>
            </a:r>
            <a:r>
              <a:rPr lang="en-US" sz="2200" b="1" dirty="0" err="1" smtClean="0">
                <a:solidFill>
                  <a:srgbClr val="C00000"/>
                </a:solidFill>
              </a:rPr>
              <a:t>erī</a:t>
            </a:r>
            <a:r>
              <a:rPr lang="en-US" sz="2200" b="1" dirty="0" smtClean="0">
                <a:solidFill>
                  <a:srgbClr val="C00000"/>
                </a:solidFill>
              </a:rPr>
              <a:t>-</a:t>
            </a:r>
            <a:r>
              <a:rPr lang="en-US" sz="2200" dirty="0" smtClean="0"/>
              <a:t> plus the usual personal endings (</a:t>
            </a:r>
            <a:r>
              <a:rPr lang="en-US" sz="2200" b="1" dirty="0" smtClean="0">
                <a:solidFill>
                  <a:srgbClr val="0000FF"/>
                </a:solidFill>
              </a:rPr>
              <a:t>-m, -s, -t</a:t>
            </a:r>
            <a:r>
              <a:rPr lang="en-US" sz="2200" dirty="0" smtClean="0"/>
              <a:t>, etc.):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sing:</a:t>
            </a: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r>
              <a:rPr lang="en-US" sz="2400" b="1" dirty="0" err="1" smtClean="0">
                <a:solidFill>
                  <a:srgbClr val="0000FF"/>
                </a:solidFill>
              </a:rPr>
              <a:t>erim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sing:</a:t>
            </a: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r>
              <a:rPr lang="en-US" sz="2400" b="1" dirty="0" err="1" smtClean="0">
                <a:solidFill>
                  <a:srgbClr val="0000FF"/>
                </a:solidFill>
              </a:rPr>
              <a:t>erīs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sing: </a:t>
            </a: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r>
              <a:rPr lang="en-US" sz="2400" b="1" dirty="0" err="1" smtClean="0">
                <a:solidFill>
                  <a:srgbClr val="0000FF"/>
                </a:solidFill>
              </a:rPr>
              <a:t>erit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pl:</a:t>
            </a:r>
            <a:r>
              <a:rPr lang="en-US" sz="2400" dirty="0" smtClean="0">
                <a:solidFill>
                  <a:srgbClr val="0000FF"/>
                </a:solidFill>
              </a:rPr>
              <a:t>		</a:t>
            </a:r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r>
              <a:rPr lang="en-US" sz="2400" b="1" dirty="0" err="1" smtClean="0">
                <a:solidFill>
                  <a:srgbClr val="0000FF"/>
                </a:solidFill>
              </a:rPr>
              <a:t>erīmus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pl:</a:t>
            </a:r>
            <a:r>
              <a:rPr lang="en-US" sz="2400" dirty="0" smtClean="0">
                <a:solidFill>
                  <a:srgbClr val="0000FF"/>
                </a:solidFill>
              </a:rPr>
              <a:t>		</a:t>
            </a:r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r>
              <a:rPr lang="en-US" sz="2400" b="1" dirty="0" err="1" smtClean="0">
                <a:solidFill>
                  <a:srgbClr val="0000FF"/>
                </a:solidFill>
              </a:rPr>
              <a:t>erītis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pl:</a:t>
            </a:r>
            <a:r>
              <a:rPr lang="en-US" sz="2400" dirty="0" smtClean="0">
                <a:solidFill>
                  <a:srgbClr val="0000FF"/>
                </a:solidFill>
              </a:rPr>
              <a:t>		</a:t>
            </a:r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r>
              <a:rPr lang="en-US" sz="2400" b="1" dirty="0" err="1" smtClean="0">
                <a:solidFill>
                  <a:srgbClr val="0000FF"/>
                </a:solidFill>
              </a:rPr>
              <a:t>erint</a:t>
            </a:r>
            <a:endParaRPr lang="en-US" sz="2200" b="1" dirty="0" smtClean="0">
              <a:solidFill>
                <a:srgbClr val="0000FF"/>
              </a:solidFill>
            </a:endParaRPr>
          </a:p>
          <a:p>
            <a:r>
              <a:rPr lang="en-US" sz="2200" dirty="0" smtClean="0"/>
              <a:t>You’ll notice that this looks remarkably similar to the </a:t>
            </a:r>
            <a:r>
              <a:rPr lang="en-US" sz="2200" b="1" dirty="0" smtClean="0">
                <a:solidFill>
                  <a:srgbClr val="660066"/>
                </a:solidFill>
              </a:rPr>
              <a:t>Future Perfect Active Indicative</a:t>
            </a:r>
            <a:r>
              <a:rPr lang="en-US" sz="2200" dirty="0" smtClean="0"/>
              <a:t>, except for the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pers. sing. and the presence of the long “</a:t>
            </a:r>
            <a:r>
              <a:rPr lang="en-US" sz="2000" b="1" dirty="0" smtClean="0">
                <a:solidFill>
                  <a:srgbClr val="0000FF"/>
                </a:solidFill>
              </a:rPr>
              <a:t>ī</a:t>
            </a:r>
            <a:r>
              <a:rPr lang="en-US" sz="2200" dirty="0" smtClean="0"/>
              <a:t>” in a few places. </a:t>
            </a:r>
            <a:endParaRPr lang="en-US" sz="18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Perfect Active Subjunctive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10668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200" dirty="0" smtClean="0"/>
              <a:t>To form the </a:t>
            </a:r>
            <a:r>
              <a:rPr lang="en-US" sz="2200" b="1" dirty="0" smtClean="0">
                <a:solidFill>
                  <a:srgbClr val="7030A0"/>
                </a:solidFill>
              </a:rPr>
              <a:t>Perfect Active Subjunctive</a:t>
            </a:r>
            <a:r>
              <a:rPr lang="en-US" sz="2200" dirty="0" smtClean="0"/>
              <a:t>, combine the </a:t>
            </a:r>
            <a:r>
              <a:rPr lang="en-US" sz="2200" b="1" dirty="0" err="1" smtClean="0">
                <a:solidFill>
                  <a:srgbClr val="00B050"/>
                </a:solidFill>
              </a:rPr>
              <a:t>Perf</a:t>
            </a:r>
            <a:r>
              <a:rPr lang="en-US" sz="2200" b="1" dirty="0" smtClean="0">
                <a:solidFill>
                  <a:srgbClr val="00B050"/>
                </a:solidFill>
              </a:rPr>
              <a:t>. Stem </a:t>
            </a:r>
            <a:r>
              <a:rPr lang="en-US" sz="2200" dirty="0" smtClean="0"/>
              <a:t>+ </a:t>
            </a:r>
            <a:r>
              <a:rPr lang="en-US" sz="2200" b="1" dirty="0" smtClean="0">
                <a:solidFill>
                  <a:srgbClr val="C00000"/>
                </a:solidFill>
              </a:rPr>
              <a:t>-</a:t>
            </a:r>
            <a:r>
              <a:rPr lang="en-US" sz="2200" b="1" dirty="0" err="1" smtClean="0">
                <a:solidFill>
                  <a:srgbClr val="C00000"/>
                </a:solidFill>
              </a:rPr>
              <a:t>er</a:t>
            </a:r>
            <a:r>
              <a:rPr lang="en-US" sz="2200" b="1" dirty="0" err="1" smtClean="0">
                <a:solidFill>
                  <a:srgbClr val="C00000"/>
                </a:solidFill>
                <a:latin typeface="Arial"/>
                <a:cs typeface="Arial"/>
              </a:rPr>
              <a:t>ī</a:t>
            </a:r>
            <a:r>
              <a:rPr lang="en-US" sz="2200" b="1" dirty="0" smtClean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lang="en-US" sz="2200" dirty="0" smtClean="0">
                <a:latin typeface="Arial"/>
                <a:cs typeface="Arial"/>
              </a:rPr>
              <a:t> + </a:t>
            </a:r>
            <a:r>
              <a:rPr lang="en-US" sz="2200" b="1" dirty="0" smtClean="0">
                <a:solidFill>
                  <a:srgbClr val="660066"/>
                </a:solidFill>
              </a:rPr>
              <a:t>personal endings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2362201"/>
            <a:ext cx="8077200" cy="3124199"/>
          </a:xfrm>
          <a:prstGeom prst="rect">
            <a:avLst/>
          </a:prstGeom>
        </p:spPr>
        <p:txBody>
          <a:bodyPr numCol="2"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err="1" smtClean="0">
                <a:solidFill>
                  <a:srgbClr val="0000FF"/>
                </a:solidFill>
                <a:cs typeface="+mn-cs"/>
              </a:rPr>
              <a:t>laud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ō</a:t>
            </a:r>
            <a:r>
              <a:rPr lang="en-US" sz="2200" b="1" dirty="0">
                <a:solidFill>
                  <a:srgbClr val="0000FF"/>
                </a:solidFill>
                <a:cs typeface="+mn-cs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cs typeface="+mn-cs"/>
              </a:rPr>
              <a:t>laud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āre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</a:rPr>
              <a:t>l</a:t>
            </a:r>
            <a:r>
              <a:rPr lang="en-US" sz="2200" b="1" dirty="0" err="1" smtClean="0">
                <a:solidFill>
                  <a:srgbClr val="00B05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āvī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l</a:t>
            </a:r>
            <a:r>
              <a:rPr lang="en-US" sz="2200" b="1" dirty="0" err="1" smtClean="0">
                <a:solidFill>
                  <a:srgbClr val="0000FF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ātum</a:t>
            </a:r>
            <a:endParaRPr lang="en-US" sz="2200" b="1" dirty="0">
              <a:solidFill>
                <a:srgbClr val="0000FF"/>
              </a:solidFill>
              <a:cs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l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āverim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laudāver</a:t>
            </a:r>
            <a:r>
              <a:rPr lang="en-US" sz="2200" b="1" dirty="0" err="1" smtClean="0">
                <a:solidFill>
                  <a:srgbClr val="7030A0"/>
                </a:solidFill>
                <a:cs typeface="Calibri"/>
              </a:rPr>
              <a:t>īs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laudāverit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laudāver</a:t>
            </a:r>
            <a:r>
              <a:rPr lang="en-US" sz="2200" b="1" dirty="0" err="1" smtClean="0">
                <a:solidFill>
                  <a:srgbClr val="7030A0"/>
                </a:solidFill>
                <a:cs typeface="Calibri"/>
              </a:rPr>
              <a:t>ī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mus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laudāver</a:t>
            </a:r>
            <a:r>
              <a:rPr lang="en-US" sz="2200" b="1" dirty="0" err="1" smtClean="0">
                <a:solidFill>
                  <a:srgbClr val="7030A0"/>
                </a:solidFill>
                <a:cs typeface="Calibri"/>
              </a:rPr>
              <a:t>ī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tis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laudāverint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ducō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cs typeface="Calibri"/>
              </a:rPr>
              <a:t>ducere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  <a:cs typeface="Calibri"/>
              </a:rPr>
              <a:t>duxī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cs typeface="Calibri"/>
              </a:rPr>
              <a:t>ductum</a:t>
            </a:r>
            <a:endParaRPr lang="en-US" sz="2200" b="1" dirty="0">
              <a:solidFill>
                <a:srgbClr val="0000FF"/>
              </a:solidFill>
              <a:cs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200" dirty="0" smtClean="0"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</a:t>
            </a:r>
            <a:r>
              <a:rPr lang="en-US" sz="2200" b="1" dirty="0" err="1" smtClean="0">
                <a:solidFill>
                  <a:srgbClr val="7030A0"/>
                </a:solidFill>
                <a:cs typeface="Calibri"/>
              </a:rPr>
              <a:t>xerim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dūxer</a:t>
            </a:r>
            <a:r>
              <a:rPr lang="en-US" sz="2200" b="1" dirty="0" err="1" smtClean="0">
                <a:solidFill>
                  <a:srgbClr val="7030A0"/>
                </a:solidFill>
                <a:cs typeface="Calibri"/>
              </a:rPr>
              <a:t>īs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dūxerit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dūxeri</a:t>
            </a:r>
            <a:r>
              <a:rPr lang="en-US" sz="2200" b="1" dirty="0" err="1" smtClean="0">
                <a:solidFill>
                  <a:srgbClr val="7030A0"/>
                </a:solidFill>
                <a:cs typeface="Calibri"/>
              </a:rPr>
              <a:t>mus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dūxer</a:t>
            </a:r>
            <a:r>
              <a:rPr lang="en-US" sz="2200" b="1" dirty="0" err="1" smtClean="0">
                <a:solidFill>
                  <a:srgbClr val="7030A0"/>
                </a:solidFill>
                <a:cs typeface="Calibri"/>
              </a:rPr>
              <a:t>ī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tis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</a:t>
            </a:r>
            <a:r>
              <a:rPr lang="en-US" sz="2200" b="1" dirty="0" err="1" smtClean="0">
                <a:solidFill>
                  <a:srgbClr val="7030A0"/>
                </a:solidFill>
              </a:rPr>
              <a:t>e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rint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410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NB: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Though you only have two examples (1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conjug</a:t>
            </a:r>
            <a:r>
              <a:rPr lang="en-US" dirty="0" smtClean="0"/>
              <a:t>.) here, you should know how to conjugate the </a:t>
            </a:r>
            <a:r>
              <a:rPr lang="en-US" b="1" dirty="0" smtClean="0">
                <a:solidFill>
                  <a:srgbClr val="7030A0"/>
                </a:solidFill>
              </a:rPr>
              <a:t>perfect active subjunctive </a:t>
            </a:r>
            <a:r>
              <a:rPr lang="en-US" dirty="0" smtClean="0"/>
              <a:t>for any verb, provided that you know the </a:t>
            </a:r>
            <a:r>
              <a:rPr lang="en-US" b="1" dirty="0" smtClean="0">
                <a:solidFill>
                  <a:srgbClr val="00B050"/>
                </a:solidFill>
              </a:rPr>
              <a:t>3</a:t>
            </a:r>
            <a:r>
              <a:rPr lang="en-US" b="1" baseline="30000" dirty="0" smtClean="0">
                <a:solidFill>
                  <a:srgbClr val="00B050"/>
                </a:solidFill>
              </a:rPr>
              <a:t>rd</a:t>
            </a:r>
            <a:r>
              <a:rPr lang="en-US" b="1" dirty="0" smtClean="0">
                <a:solidFill>
                  <a:srgbClr val="00B050"/>
                </a:solidFill>
              </a:rPr>
              <a:t> principal part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Pluperfect Active Subjunctive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137160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100" dirty="0" smtClean="0"/>
              <a:t>To form the </a:t>
            </a:r>
            <a:r>
              <a:rPr lang="en-US" sz="2100" b="1" dirty="0" err="1" smtClean="0">
                <a:solidFill>
                  <a:srgbClr val="7030A0"/>
                </a:solidFill>
              </a:rPr>
              <a:t>Plupf</a:t>
            </a:r>
            <a:r>
              <a:rPr lang="en-US" sz="2100" b="1" dirty="0" smtClean="0">
                <a:solidFill>
                  <a:srgbClr val="7030A0"/>
                </a:solidFill>
              </a:rPr>
              <a:t>. Act. Subj</a:t>
            </a:r>
            <a:r>
              <a:rPr lang="en-US" sz="2100" dirty="0" smtClean="0"/>
              <a:t>., combine the </a:t>
            </a:r>
            <a:r>
              <a:rPr lang="en-US" sz="2100" b="1" dirty="0" err="1" smtClean="0">
                <a:solidFill>
                  <a:srgbClr val="00B050"/>
                </a:solidFill>
              </a:rPr>
              <a:t>perf</a:t>
            </a:r>
            <a:r>
              <a:rPr lang="en-US" sz="2100" b="1" dirty="0" smtClean="0">
                <a:solidFill>
                  <a:srgbClr val="00B050"/>
                </a:solidFill>
              </a:rPr>
              <a:t>. act. stem </a:t>
            </a:r>
            <a:r>
              <a:rPr lang="en-US" sz="2100" dirty="0" smtClean="0"/>
              <a:t>+ </a:t>
            </a:r>
            <a:r>
              <a:rPr lang="en-US" sz="2100" b="1" dirty="0" smtClean="0">
                <a:solidFill>
                  <a:srgbClr val="0070C0"/>
                </a:solidFill>
              </a:rPr>
              <a:t>-</a:t>
            </a:r>
            <a:r>
              <a:rPr lang="en-US" sz="2100" b="1" dirty="0" err="1" smtClean="0">
                <a:solidFill>
                  <a:srgbClr val="0070C0"/>
                </a:solidFill>
              </a:rPr>
              <a:t>issē</a:t>
            </a:r>
            <a:r>
              <a:rPr lang="en-US" sz="2100" b="1" dirty="0" smtClean="0">
                <a:solidFill>
                  <a:srgbClr val="0070C0"/>
                </a:solidFill>
              </a:rPr>
              <a:t>-</a:t>
            </a:r>
            <a:r>
              <a:rPr lang="en-US" sz="2100" dirty="0" smtClean="0"/>
              <a:t> + </a:t>
            </a:r>
            <a:r>
              <a:rPr lang="en-US" sz="2100" b="1" dirty="0" smtClean="0">
                <a:solidFill>
                  <a:srgbClr val="C00000"/>
                </a:solidFill>
              </a:rPr>
              <a:t>personal endings </a:t>
            </a:r>
            <a:r>
              <a:rPr lang="en-US" sz="2100" dirty="0" smtClean="0"/>
              <a:t>(note that this really equates to the combination of the </a:t>
            </a:r>
            <a:r>
              <a:rPr lang="en-US" sz="2100" b="1" dirty="0" err="1" smtClean="0">
                <a:solidFill>
                  <a:srgbClr val="CC00CC"/>
                </a:solidFill>
              </a:rPr>
              <a:t>Perf</a:t>
            </a:r>
            <a:r>
              <a:rPr lang="en-US" sz="2100" b="1" dirty="0" smtClean="0">
                <a:solidFill>
                  <a:srgbClr val="CC00CC"/>
                </a:solidFill>
              </a:rPr>
              <a:t>. Act. Infinitive </a:t>
            </a:r>
            <a:r>
              <a:rPr lang="en-US" sz="2100" dirty="0" smtClean="0"/>
              <a:t>+ </a:t>
            </a:r>
            <a:r>
              <a:rPr lang="en-US" sz="2100" b="1" dirty="0" smtClean="0">
                <a:solidFill>
                  <a:srgbClr val="CC3300"/>
                </a:solidFill>
              </a:rPr>
              <a:t>personal endings </a:t>
            </a:r>
            <a:r>
              <a:rPr lang="en-US" sz="2100" dirty="0" smtClean="0"/>
              <a:t>– compare this to the </a:t>
            </a:r>
            <a:r>
              <a:rPr lang="en-US" sz="2100" b="1" dirty="0" smtClean="0">
                <a:solidFill>
                  <a:srgbClr val="CC00CC"/>
                </a:solidFill>
              </a:rPr>
              <a:t>Imperfect Subjunctive</a:t>
            </a:r>
            <a:r>
              <a:rPr lang="en-US" sz="2100" dirty="0" smtClean="0"/>
              <a:t>, which is the </a:t>
            </a:r>
            <a:r>
              <a:rPr lang="en-US" sz="2100" b="1" dirty="0" smtClean="0">
                <a:solidFill>
                  <a:srgbClr val="0070C0"/>
                </a:solidFill>
              </a:rPr>
              <a:t>present infinitive </a:t>
            </a:r>
            <a:r>
              <a:rPr lang="en-US" sz="2100" dirty="0" smtClean="0"/>
              <a:t>+ </a:t>
            </a:r>
            <a:r>
              <a:rPr lang="en-US" sz="2100" b="1" dirty="0" smtClean="0">
                <a:solidFill>
                  <a:srgbClr val="CC3300"/>
                </a:solidFill>
              </a:rPr>
              <a:t>endings</a:t>
            </a:r>
            <a:r>
              <a:rPr lang="en-US" sz="2100" dirty="0" smtClean="0"/>
              <a:t>)</a:t>
            </a:r>
            <a:endParaRPr lang="en-US" sz="21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895600"/>
            <a:ext cx="9144000" cy="3276600"/>
          </a:xfrm>
          <a:prstGeom prst="rect">
            <a:avLst/>
          </a:prstGeom>
        </p:spPr>
        <p:txBody>
          <a:bodyPr numCol="2"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err="1">
                <a:solidFill>
                  <a:srgbClr val="0000FF"/>
                </a:solidFill>
              </a:rPr>
              <a:t>l</a:t>
            </a:r>
            <a:r>
              <a:rPr lang="en-US" sz="2200" b="1" dirty="0" err="1" smtClean="0">
                <a:solidFill>
                  <a:srgbClr val="0000FF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ō</a:t>
            </a:r>
            <a:r>
              <a:rPr lang="en-US" sz="2200" b="1" dirty="0">
                <a:solidFill>
                  <a:srgbClr val="0000FF"/>
                </a:solidFill>
                <a:cs typeface="+mn-cs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</a:rPr>
              <a:t>l</a:t>
            </a:r>
            <a:r>
              <a:rPr lang="en-US" sz="2200" b="1" dirty="0" err="1" smtClean="0">
                <a:solidFill>
                  <a:srgbClr val="0000FF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āre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</a:rPr>
              <a:t>l</a:t>
            </a:r>
            <a:r>
              <a:rPr lang="en-US" sz="2200" b="1" dirty="0" err="1" smtClean="0">
                <a:solidFill>
                  <a:srgbClr val="00B05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āvī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</a:rPr>
              <a:t>l</a:t>
            </a:r>
            <a:r>
              <a:rPr lang="en-US" sz="2200" b="1" dirty="0" err="1" smtClean="0">
                <a:solidFill>
                  <a:srgbClr val="0000FF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ātum</a:t>
            </a:r>
            <a:endParaRPr lang="en-US" sz="2200" b="1" dirty="0">
              <a:solidFill>
                <a:srgbClr val="0000FF"/>
              </a:solidFill>
              <a:cs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l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āvisse</a:t>
            </a:r>
            <a:r>
              <a:rPr lang="en-US" sz="2200" b="1" dirty="0" err="1" smtClean="0">
                <a:solidFill>
                  <a:srgbClr val="7030A0"/>
                </a:solidFill>
                <a:cs typeface="Calibri"/>
              </a:rPr>
              <a:t>m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laudāvissēs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laudāvisset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laudāvissēmus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laudāvissētis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laudāvissent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b="1" dirty="0" smtClean="0">
              <a:solidFill>
                <a:srgbClr val="0000FF"/>
              </a:solidFill>
              <a:cs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cs typeface="Calibri"/>
              </a:rPr>
              <a:t>	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ducō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cs typeface="Calibri"/>
              </a:rPr>
              <a:t>ducere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dūxī</a:t>
            </a:r>
            <a:r>
              <a:rPr lang="en-US" sz="2200" b="1" dirty="0">
                <a:solidFill>
                  <a:srgbClr val="0000FF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cs typeface="Calibri"/>
              </a:rPr>
              <a:t>ductum</a:t>
            </a:r>
            <a:endParaRPr lang="en-US" sz="2200" b="1" dirty="0">
              <a:solidFill>
                <a:srgbClr val="0000FF"/>
              </a:solidFill>
              <a:cs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	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</a:t>
            </a:r>
            <a:r>
              <a:rPr lang="en-US" sz="2200" b="1" dirty="0" err="1" smtClean="0">
                <a:solidFill>
                  <a:srgbClr val="7030A0"/>
                </a:solidFill>
                <a:cs typeface="Calibri"/>
              </a:rPr>
              <a:t>xissem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	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</a:t>
            </a:r>
            <a:r>
              <a:rPr lang="en-US" sz="2200" b="1" dirty="0" err="1" smtClean="0">
                <a:solidFill>
                  <a:srgbClr val="7030A0"/>
                </a:solidFill>
              </a:rPr>
              <a:t>iss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ēs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	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</a:t>
            </a:r>
            <a:r>
              <a:rPr lang="en-US" sz="2200" b="1" dirty="0" err="1" smtClean="0">
                <a:solidFill>
                  <a:srgbClr val="7030A0"/>
                </a:solidFill>
              </a:rPr>
              <a:t>isse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t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	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</a:t>
            </a:r>
            <a:r>
              <a:rPr lang="en-US" sz="2200" b="1" dirty="0" err="1" smtClean="0">
                <a:solidFill>
                  <a:srgbClr val="7030A0"/>
                </a:solidFill>
              </a:rPr>
              <a:t>iss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ēmus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	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</a:t>
            </a:r>
            <a:r>
              <a:rPr lang="en-US" sz="2200" b="1" dirty="0" err="1" smtClean="0">
                <a:solidFill>
                  <a:srgbClr val="7030A0"/>
                </a:solidFill>
              </a:rPr>
              <a:t>iss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ētis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	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dūx</a:t>
            </a:r>
            <a:r>
              <a:rPr lang="en-US" sz="2200" b="1" dirty="0" err="1" smtClean="0">
                <a:solidFill>
                  <a:srgbClr val="7030A0"/>
                </a:solidFill>
              </a:rPr>
              <a:t>isse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nt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78227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NB: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Though you only have two examples (1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conjug</a:t>
            </a:r>
            <a:r>
              <a:rPr lang="en-US" dirty="0" smtClean="0"/>
              <a:t>.) here, you should know how to conjugate the </a:t>
            </a:r>
            <a:r>
              <a:rPr lang="en-US" b="1" dirty="0" smtClean="0">
                <a:solidFill>
                  <a:srgbClr val="7030A0"/>
                </a:solidFill>
              </a:rPr>
              <a:t>pluperfect active subjunctive </a:t>
            </a:r>
            <a:r>
              <a:rPr lang="en-US" dirty="0" smtClean="0"/>
              <a:t>for any verb, provided that you know the </a:t>
            </a:r>
            <a:r>
              <a:rPr lang="en-US" b="1" dirty="0" smtClean="0">
                <a:solidFill>
                  <a:srgbClr val="00B050"/>
                </a:solidFill>
              </a:rPr>
              <a:t>3</a:t>
            </a:r>
            <a:r>
              <a:rPr lang="en-US" b="1" baseline="30000" dirty="0" smtClean="0">
                <a:solidFill>
                  <a:srgbClr val="00B050"/>
                </a:solidFill>
              </a:rPr>
              <a:t>rd</a:t>
            </a:r>
            <a:r>
              <a:rPr lang="en-US" b="1" dirty="0" smtClean="0">
                <a:solidFill>
                  <a:srgbClr val="00B050"/>
                </a:solidFill>
              </a:rPr>
              <a:t> principal part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Perfect Passive System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763000" cy="533400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7030A0"/>
                </a:solidFill>
              </a:rPr>
              <a:t>Perfect Passive System </a:t>
            </a:r>
            <a:r>
              <a:rPr lang="en-US" sz="2200" dirty="0" smtClean="0"/>
              <a:t>is built on the </a:t>
            </a:r>
            <a:r>
              <a:rPr lang="en-US" sz="2200" b="1" dirty="0" smtClean="0">
                <a:solidFill>
                  <a:srgbClr val="0000FF"/>
                </a:solidFill>
              </a:rPr>
              <a:t>participial stem</a:t>
            </a:r>
            <a:r>
              <a:rPr lang="en-US" sz="2200" dirty="0" smtClean="0"/>
              <a:t>, which is </a:t>
            </a:r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00B050"/>
                </a:solidFill>
              </a:rPr>
              <a:t>4</a:t>
            </a:r>
            <a:r>
              <a:rPr lang="en-US" sz="2200" b="1" baseline="30000" dirty="0" smtClean="0">
                <a:solidFill>
                  <a:srgbClr val="00B050"/>
                </a:solidFill>
              </a:rPr>
              <a:t>th</a:t>
            </a:r>
            <a:r>
              <a:rPr lang="en-US" sz="2200" b="1" dirty="0" smtClean="0">
                <a:solidFill>
                  <a:srgbClr val="00B050"/>
                </a:solidFill>
              </a:rPr>
              <a:t> principal part</a:t>
            </a:r>
            <a:r>
              <a:rPr lang="en-US" sz="2200" dirty="0" smtClean="0"/>
              <a:t> of any verb.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: </a:t>
            </a:r>
            <a:r>
              <a:rPr lang="en-US" sz="1800" b="1" dirty="0" err="1" smtClean="0">
                <a:solidFill>
                  <a:srgbClr val="C00000"/>
                </a:solidFill>
              </a:rPr>
              <a:t>laud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ō</a:t>
            </a:r>
            <a:r>
              <a:rPr lang="en-US" sz="1800" b="1" dirty="0" smtClean="0">
                <a:solidFill>
                  <a:srgbClr val="C00000"/>
                </a:solidFill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</a:rPr>
              <a:t>laud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āre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</a:rPr>
              <a:t>laud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āvī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</a:rPr>
              <a:t>laud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ātum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ea typeface="Calibri" pitchFamily="34" charset="0"/>
                <a:cs typeface="Calibri" pitchFamily="34" charset="0"/>
              </a:rPr>
              <a:t>		2</a:t>
            </a:r>
            <a:r>
              <a:rPr lang="en-US" sz="1800" baseline="30000" dirty="0" smtClean="0">
                <a:ea typeface="Calibri" pitchFamily="34" charset="0"/>
                <a:cs typeface="Calibri" pitchFamily="34" charset="0"/>
              </a:rPr>
              <a:t>nd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: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moneō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monēre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monuī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monitum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ea typeface="Calibri" pitchFamily="34" charset="0"/>
                <a:cs typeface="Calibri" pitchFamily="34" charset="0"/>
              </a:rPr>
              <a:t>		3</a:t>
            </a:r>
            <a:r>
              <a:rPr lang="en-US" sz="1800" baseline="30000" dirty="0" smtClean="0">
                <a:ea typeface="Calibri" pitchFamily="34" charset="0"/>
                <a:cs typeface="Calibri" pitchFamily="34" charset="0"/>
              </a:rPr>
              <a:t>rd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: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sucō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ducere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duxī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ductum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		    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3</a:t>
            </a:r>
            <a:r>
              <a:rPr lang="en-US" sz="1800" baseline="30000" dirty="0" smtClean="0">
                <a:ea typeface="Calibri" pitchFamily="34" charset="0"/>
                <a:cs typeface="Calibri" pitchFamily="34" charset="0"/>
              </a:rPr>
              <a:t>rd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 “</a:t>
            </a:r>
            <a:r>
              <a:rPr lang="en-US" sz="1800" dirty="0" err="1" smtClean="0">
                <a:ea typeface="Calibri" pitchFamily="34" charset="0"/>
                <a:cs typeface="Calibri" pitchFamily="34" charset="0"/>
              </a:rPr>
              <a:t>io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”: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capiō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capere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cepī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captum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ea typeface="Calibri" pitchFamily="34" charset="0"/>
                <a:cs typeface="Calibri" pitchFamily="34" charset="0"/>
              </a:rPr>
              <a:t>		4</a:t>
            </a:r>
            <a:r>
              <a:rPr lang="en-US" sz="1800" baseline="30000" dirty="0" smtClean="0">
                <a:ea typeface="Calibri" pitchFamily="34" charset="0"/>
                <a:cs typeface="Calibri" pitchFamily="34" charset="0"/>
              </a:rPr>
              <a:t>th</a:t>
            </a:r>
            <a:r>
              <a:rPr lang="en-US" sz="1800" dirty="0" smtClean="0">
                <a:ea typeface="Calibri" pitchFamily="34" charset="0"/>
                <a:cs typeface="Calibri" pitchFamily="34" charset="0"/>
              </a:rPr>
              <a:t>: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audiō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audīre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audivī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auditum</a:t>
            </a:r>
            <a:r>
              <a:rPr lang="en-US" sz="18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00B050"/>
                </a:solidFill>
              </a:rPr>
              <a:t>4</a:t>
            </a:r>
            <a:r>
              <a:rPr lang="en-US" sz="2200" b="1" baseline="30000" dirty="0" smtClean="0">
                <a:solidFill>
                  <a:srgbClr val="00B050"/>
                </a:solidFill>
              </a:rPr>
              <a:t>th</a:t>
            </a:r>
            <a:r>
              <a:rPr lang="en-US" sz="2200" b="1" dirty="0" smtClean="0">
                <a:solidFill>
                  <a:srgbClr val="00B050"/>
                </a:solidFill>
              </a:rPr>
              <a:t> principal part</a:t>
            </a:r>
            <a:r>
              <a:rPr lang="en-US" sz="2200" dirty="0" smtClean="0"/>
              <a:t>, which is simply the </a:t>
            </a:r>
            <a:r>
              <a:rPr lang="en-US" sz="2200" b="1" dirty="0" smtClean="0">
                <a:solidFill>
                  <a:srgbClr val="0000FF"/>
                </a:solidFill>
              </a:rPr>
              <a:t>perfect passive participle</a:t>
            </a:r>
            <a:r>
              <a:rPr lang="en-US" sz="2200" dirty="0" smtClean="0"/>
              <a:t>, functions as one part of the verbs of the </a:t>
            </a:r>
            <a:r>
              <a:rPr lang="en-US" sz="2200" b="1" dirty="0" smtClean="0">
                <a:solidFill>
                  <a:srgbClr val="7030A0"/>
                </a:solidFill>
              </a:rPr>
              <a:t>perfect passive system</a:t>
            </a:r>
            <a:r>
              <a:rPr lang="en-US" sz="2200" dirty="0" smtClean="0"/>
              <a:t>. </a:t>
            </a:r>
          </a:p>
          <a:p>
            <a:r>
              <a:rPr lang="en-US" sz="2200" dirty="0" smtClean="0"/>
              <a:t>The Rule: EVERY verb in the </a:t>
            </a:r>
            <a:r>
              <a:rPr lang="en-US" sz="2200" b="1" dirty="0" err="1" smtClean="0">
                <a:solidFill>
                  <a:srgbClr val="7030A0"/>
                </a:solidFill>
              </a:rPr>
              <a:t>perf</a:t>
            </a:r>
            <a:r>
              <a:rPr lang="en-US" sz="2200" b="1" dirty="0" smtClean="0">
                <a:solidFill>
                  <a:srgbClr val="7030A0"/>
                </a:solidFill>
              </a:rPr>
              <a:t>. pass. system </a:t>
            </a:r>
            <a:r>
              <a:rPr lang="en-US" sz="2200" dirty="0" smtClean="0"/>
              <a:t>has two parts: A </a:t>
            </a:r>
            <a:r>
              <a:rPr lang="en-US" sz="2200" b="1" dirty="0" err="1" smtClean="0">
                <a:solidFill>
                  <a:srgbClr val="0000FF"/>
                </a:solidFill>
              </a:rPr>
              <a:t>perf</a:t>
            </a:r>
            <a:r>
              <a:rPr lang="en-US" sz="2200" b="1" dirty="0" smtClean="0">
                <a:solidFill>
                  <a:srgbClr val="0000FF"/>
                </a:solidFill>
              </a:rPr>
              <a:t>. pass. </a:t>
            </a:r>
            <a:r>
              <a:rPr lang="en-US" sz="2200" b="1" dirty="0" err="1" smtClean="0">
                <a:solidFill>
                  <a:srgbClr val="0000FF"/>
                </a:solidFill>
              </a:rPr>
              <a:t>ppl</a:t>
            </a:r>
            <a:r>
              <a:rPr lang="en-US" sz="2200" b="1" dirty="0" smtClean="0">
                <a:solidFill>
                  <a:srgbClr val="0000FF"/>
                </a:solidFill>
              </a:rPr>
              <a:t>.</a:t>
            </a:r>
            <a:r>
              <a:rPr lang="en-US" sz="2200" dirty="0" smtClean="0"/>
              <a:t> + </a:t>
            </a:r>
            <a:r>
              <a:rPr lang="en-US" sz="2200" b="1" dirty="0" smtClean="0">
                <a:solidFill>
                  <a:srgbClr val="CC00CC"/>
                </a:solidFill>
              </a:rPr>
              <a:t>a form of </a:t>
            </a:r>
            <a:r>
              <a:rPr lang="en-US" sz="2200" b="1" i="1" dirty="0" smtClean="0">
                <a:solidFill>
                  <a:srgbClr val="CC00CC"/>
                </a:solidFill>
              </a:rPr>
              <a:t>sum</a:t>
            </a:r>
            <a:endParaRPr lang="en-US" sz="2200" b="1" dirty="0" smtClean="0">
              <a:solidFill>
                <a:srgbClr val="CC00CC"/>
              </a:solidFill>
            </a:endParaRPr>
          </a:p>
          <a:p>
            <a:r>
              <a:rPr lang="en-US" sz="2200" dirty="0" smtClean="0"/>
              <a:t>Because the </a:t>
            </a:r>
            <a:r>
              <a:rPr lang="en-US" sz="2200" b="1" dirty="0" smtClean="0">
                <a:solidFill>
                  <a:srgbClr val="0000FF"/>
                </a:solidFill>
              </a:rPr>
              <a:t>participial part </a:t>
            </a:r>
            <a:r>
              <a:rPr lang="en-US" sz="2200" dirty="0" smtClean="0"/>
              <a:t>is technically an adjective (as are all participles), it will decline to match </a:t>
            </a:r>
            <a:r>
              <a:rPr lang="en-US" sz="2200" b="1" dirty="0" smtClean="0">
                <a:solidFill>
                  <a:srgbClr val="FF0000"/>
                </a:solidFill>
              </a:rPr>
              <a:t>the subject </a:t>
            </a:r>
            <a:r>
              <a:rPr lang="en-US" sz="2200" dirty="0" smtClean="0"/>
              <a:t>in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case, number, and gender</a:t>
            </a:r>
            <a:r>
              <a:rPr lang="en-US" sz="2200" dirty="0" smtClean="0"/>
              <a:t>. </a:t>
            </a:r>
          </a:p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NB:</a:t>
            </a:r>
            <a:r>
              <a:rPr lang="en-US" sz="2200" dirty="0" smtClean="0"/>
              <a:t> When writing out forms in the </a:t>
            </a:r>
            <a:r>
              <a:rPr lang="en-US" sz="2200" b="1" dirty="0" err="1" smtClean="0">
                <a:solidFill>
                  <a:srgbClr val="7030A0"/>
                </a:solidFill>
              </a:rPr>
              <a:t>perf</a:t>
            </a:r>
            <a:r>
              <a:rPr lang="en-US" sz="2200" b="1" dirty="0" smtClean="0">
                <a:solidFill>
                  <a:srgbClr val="7030A0"/>
                </a:solidFill>
              </a:rPr>
              <a:t>. pass. system</a:t>
            </a:r>
            <a:r>
              <a:rPr lang="en-US" sz="2200" dirty="0" smtClean="0"/>
              <a:t>, be sure to include all possible forms of the </a:t>
            </a:r>
            <a:r>
              <a:rPr lang="en-US" sz="2200" b="1" dirty="0" smtClean="0">
                <a:solidFill>
                  <a:srgbClr val="0000FF"/>
                </a:solidFill>
              </a:rPr>
              <a:t>participle</a:t>
            </a:r>
            <a:r>
              <a:rPr lang="en-US" sz="2200" dirty="0" smtClean="0"/>
              <a:t>: (</a:t>
            </a:r>
            <a:r>
              <a:rPr lang="en-US" sz="2200" b="1" dirty="0" smtClean="0">
                <a:solidFill>
                  <a:srgbClr val="CC3300"/>
                </a:solidFill>
              </a:rPr>
              <a:t>-us/-a/-um </a:t>
            </a:r>
            <a:r>
              <a:rPr lang="en-US" sz="2200" dirty="0" smtClean="0"/>
              <a:t>for</a:t>
            </a:r>
            <a:r>
              <a:rPr lang="en-US" sz="2200" dirty="0" smtClean="0">
                <a:solidFill>
                  <a:srgbClr val="CC3300"/>
                </a:solidFill>
              </a:rPr>
              <a:t> </a:t>
            </a:r>
            <a:r>
              <a:rPr lang="en-US" sz="2200" b="1" dirty="0" smtClean="0">
                <a:solidFill>
                  <a:srgbClr val="CC3300"/>
                </a:solidFill>
              </a:rPr>
              <a:t>sing</a:t>
            </a:r>
            <a:r>
              <a:rPr lang="en-US" sz="2200" dirty="0" smtClean="0"/>
              <a:t>.; </a:t>
            </a:r>
            <a:r>
              <a:rPr lang="en-US" sz="2200" b="1" dirty="0" smtClean="0">
                <a:solidFill>
                  <a:srgbClr val="660066"/>
                </a:solidFill>
              </a:rPr>
              <a:t>-</a:t>
            </a:r>
            <a:r>
              <a:rPr lang="en-US" sz="2200" b="1" dirty="0" err="1" smtClean="0">
                <a:solidFill>
                  <a:srgbClr val="660066"/>
                </a:solidFill>
              </a:rPr>
              <a:t>i</a:t>
            </a:r>
            <a:r>
              <a:rPr lang="en-US" sz="2200" b="1" dirty="0" smtClean="0">
                <a:solidFill>
                  <a:srgbClr val="660066"/>
                </a:solidFill>
              </a:rPr>
              <a:t>/-</a:t>
            </a:r>
            <a:r>
              <a:rPr lang="en-US" sz="2200" b="1" dirty="0" err="1" smtClean="0">
                <a:solidFill>
                  <a:srgbClr val="660066"/>
                </a:solidFill>
              </a:rPr>
              <a:t>ae</a:t>
            </a:r>
            <a:r>
              <a:rPr lang="en-US" sz="2200" b="1" dirty="0" smtClean="0">
                <a:solidFill>
                  <a:srgbClr val="660066"/>
                </a:solidFill>
              </a:rPr>
              <a:t>/-a </a:t>
            </a:r>
            <a:r>
              <a:rPr lang="en-US" sz="2200" dirty="0" smtClean="0"/>
              <a:t>for</a:t>
            </a:r>
            <a:r>
              <a:rPr lang="en-US" sz="2200" b="1" dirty="0" smtClean="0">
                <a:solidFill>
                  <a:srgbClr val="660066"/>
                </a:solidFill>
              </a:rPr>
              <a:t> pl.</a:t>
            </a:r>
            <a:r>
              <a:rPr lang="en-US" sz="2200" dirty="0" smtClean="0"/>
              <a:t>)</a:t>
            </a: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Perfect Passive Subjunctive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91440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100" dirty="0" smtClean="0"/>
              <a:t>To form the </a:t>
            </a:r>
            <a:r>
              <a:rPr lang="en-US" sz="2100" b="1" dirty="0" err="1" smtClean="0">
                <a:solidFill>
                  <a:srgbClr val="7030A0"/>
                </a:solidFill>
              </a:rPr>
              <a:t>perf</a:t>
            </a:r>
            <a:r>
              <a:rPr lang="en-US" sz="2100" b="1" dirty="0" smtClean="0">
                <a:solidFill>
                  <a:srgbClr val="7030A0"/>
                </a:solidFill>
              </a:rPr>
              <a:t>. act. subj.</a:t>
            </a:r>
            <a:r>
              <a:rPr lang="en-US" sz="2100" dirty="0" smtClean="0"/>
              <a:t>, combine the </a:t>
            </a:r>
            <a:r>
              <a:rPr lang="en-US" sz="2100" b="1" dirty="0" smtClean="0">
                <a:solidFill>
                  <a:srgbClr val="0000FF"/>
                </a:solidFill>
              </a:rPr>
              <a:t>4</a:t>
            </a:r>
            <a:r>
              <a:rPr lang="en-US" sz="2100" b="1" baseline="30000" dirty="0" smtClean="0">
                <a:solidFill>
                  <a:srgbClr val="0000FF"/>
                </a:solidFill>
              </a:rPr>
              <a:t>th</a:t>
            </a:r>
            <a:r>
              <a:rPr lang="en-US" sz="2100" b="1" dirty="0" smtClean="0">
                <a:solidFill>
                  <a:srgbClr val="0000FF"/>
                </a:solidFill>
              </a:rPr>
              <a:t> principal part </a:t>
            </a:r>
            <a:r>
              <a:rPr lang="en-US" sz="2100" dirty="0" smtClean="0"/>
              <a:t>+ </a:t>
            </a:r>
            <a:r>
              <a:rPr lang="en-US" sz="2100" b="1" dirty="0" smtClean="0">
                <a:solidFill>
                  <a:srgbClr val="C00000"/>
                </a:solidFill>
              </a:rPr>
              <a:t>present subjunctive of </a:t>
            </a:r>
            <a:r>
              <a:rPr lang="en-US" sz="2100" b="1" i="1" dirty="0" smtClean="0">
                <a:solidFill>
                  <a:srgbClr val="C00000"/>
                </a:solidFill>
              </a:rPr>
              <a:t>sum </a:t>
            </a:r>
            <a:r>
              <a:rPr lang="en-US" sz="2100" dirty="0" smtClean="0"/>
              <a:t>(make sure the </a:t>
            </a:r>
            <a:r>
              <a:rPr lang="en-US" sz="2100" b="1" dirty="0" smtClean="0">
                <a:solidFill>
                  <a:srgbClr val="0000FF"/>
                </a:solidFill>
              </a:rPr>
              <a:t>participial part </a:t>
            </a:r>
            <a:r>
              <a:rPr lang="en-US" sz="2100" dirty="0" smtClean="0"/>
              <a:t>agrees with the subject!)—[note, see review wk 4 ppt. for </a:t>
            </a:r>
            <a:r>
              <a:rPr lang="en-US" sz="2100" b="1" dirty="0" smtClean="0">
                <a:solidFill>
                  <a:srgbClr val="660066"/>
                </a:solidFill>
              </a:rPr>
              <a:t>subj. of sum</a:t>
            </a:r>
            <a:r>
              <a:rPr lang="en-US" sz="2100" dirty="0" smtClean="0"/>
              <a:t>]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438400"/>
            <a:ext cx="8229600" cy="3276600"/>
          </a:xfrm>
          <a:prstGeom prst="rect">
            <a:avLst/>
          </a:prstGeom>
        </p:spPr>
        <p:txBody>
          <a:bodyPr numCol="2"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err="1">
                <a:solidFill>
                  <a:srgbClr val="00B050"/>
                </a:solidFill>
              </a:rPr>
              <a:t>l</a:t>
            </a:r>
            <a:r>
              <a:rPr lang="en-US" sz="2200" b="1" dirty="0" err="1" smtClean="0">
                <a:solidFill>
                  <a:srgbClr val="00B05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ō</a:t>
            </a:r>
            <a:r>
              <a:rPr lang="en-US" sz="2200" b="1" dirty="0">
                <a:solidFill>
                  <a:srgbClr val="00B050"/>
                </a:solidFill>
                <a:cs typeface="+mn-cs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</a:rPr>
              <a:t>l</a:t>
            </a:r>
            <a:r>
              <a:rPr lang="en-US" sz="2200" b="1" dirty="0" err="1" smtClean="0">
                <a:solidFill>
                  <a:srgbClr val="00B05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āre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</a:rPr>
              <a:t>l</a:t>
            </a:r>
            <a:r>
              <a:rPr lang="en-US" sz="2200" b="1" dirty="0" err="1" smtClean="0">
                <a:solidFill>
                  <a:srgbClr val="00B05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āvī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</a:rPr>
              <a:t>l</a:t>
            </a:r>
            <a:r>
              <a:rPr lang="en-US" sz="2200" b="1" dirty="0" err="1" smtClean="0">
                <a:solidFill>
                  <a:srgbClr val="0000FF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ātum</a:t>
            </a:r>
            <a:endParaRPr lang="en-US" sz="2200" b="1" dirty="0">
              <a:solidFill>
                <a:srgbClr val="0000FF"/>
              </a:solidFill>
              <a:cs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laud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ātus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sim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laudātus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s</a:t>
            </a:r>
            <a:r>
              <a:rPr lang="en-US" sz="2200" b="1" dirty="0" err="1" smtClean="0">
                <a:solidFill>
                  <a:srgbClr val="7030A0"/>
                </a:solidFill>
                <a:latin typeface="Arial"/>
                <a:cs typeface="Arial"/>
              </a:rPr>
              <a:t>ī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laudātus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-a, -um  sit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s</a:t>
            </a:r>
            <a:r>
              <a:rPr lang="en-US" sz="2200" b="1" dirty="0" err="1" smtClean="0">
                <a:solidFill>
                  <a:srgbClr val="7030A0"/>
                </a:solidFill>
                <a:latin typeface="Arial"/>
                <a:cs typeface="Arial"/>
              </a:rPr>
              <a:t>ī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mus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s</a:t>
            </a:r>
            <a:r>
              <a:rPr lang="en-US" sz="2200" b="1" dirty="0" err="1" smtClean="0">
                <a:solidFill>
                  <a:srgbClr val="7030A0"/>
                </a:solidFill>
                <a:latin typeface="Arial"/>
                <a:cs typeface="Arial"/>
              </a:rPr>
              <a:t>ī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tis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sint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ducō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  <a:cs typeface="Calibri"/>
              </a:rPr>
              <a:t>ducere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dūxī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cs typeface="Calibri"/>
              </a:rPr>
              <a:t>ductum</a:t>
            </a:r>
            <a:endParaRPr lang="en-US" sz="2200" b="1" dirty="0">
              <a:solidFill>
                <a:srgbClr val="0000FF"/>
              </a:solidFill>
              <a:cs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ctus</a:t>
            </a: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sim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ctus</a:t>
            </a: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</a:rPr>
              <a:t>s</a:t>
            </a:r>
            <a:r>
              <a:rPr lang="en-US" sz="2200" b="1" dirty="0" err="1" smtClean="0">
                <a:solidFill>
                  <a:srgbClr val="7030A0"/>
                </a:solidFill>
                <a:latin typeface="Arial"/>
                <a:cs typeface="Arial"/>
              </a:rPr>
              <a:t>ī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ctus</a:t>
            </a: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, -a, -um  </a:t>
            </a:r>
            <a:r>
              <a:rPr lang="en-US" sz="2200" b="1" dirty="0" smtClean="0">
                <a:solidFill>
                  <a:srgbClr val="7030A0"/>
                </a:solidFill>
              </a:rPr>
              <a:t>si</a:t>
            </a:r>
            <a:r>
              <a:rPr lang="en-US" sz="2200" b="1" dirty="0" smtClean="0">
                <a:solidFill>
                  <a:srgbClr val="7030A0"/>
                </a:solidFill>
                <a:cs typeface="+mn-cs"/>
              </a:rPr>
              <a:t>t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s</a:t>
            </a:r>
            <a:r>
              <a:rPr lang="en-US" sz="2200" b="1" dirty="0" err="1" smtClean="0">
                <a:solidFill>
                  <a:srgbClr val="7030A0"/>
                </a:solidFill>
                <a:latin typeface="Arial"/>
                <a:cs typeface="Arial"/>
              </a:rPr>
              <a:t>ī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mus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</a:rPr>
              <a:t>s</a:t>
            </a:r>
            <a:r>
              <a:rPr lang="en-US" sz="2200" b="1" dirty="0" err="1" smtClean="0">
                <a:solidFill>
                  <a:srgbClr val="7030A0"/>
                </a:solidFill>
                <a:latin typeface="Arial"/>
                <a:cs typeface="Arial"/>
              </a:rPr>
              <a:t>ī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tis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sint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70607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NB: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Though you only have two examples (1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conjug</a:t>
            </a:r>
            <a:r>
              <a:rPr lang="en-US" dirty="0" smtClean="0"/>
              <a:t>.) here, you should know how to conjugate the </a:t>
            </a:r>
            <a:r>
              <a:rPr lang="en-US" b="1" dirty="0" smtClean="0">
                <a:solidFill>
                  <a:srgbClr val="7030A0"/>
                </a:solidFill>
              </a:rPr>
              <a:t>perfect passive subjunctive </a:t>
            </a:r>
            <a:r>
              <a:rPr lang="en-US" dirty="0" smtClean="0"/>
              <a:t>for any verb, provided that you know the </a:t>
            </a: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b="1" baseline="30000" dirty="0" smtClean="0">
                <a:solidFill>
                  <a:srgbClr val="0000FF"/>
                </a:solidFill>
              </a:rPr>
              <a:t>th</a:t>
            </a:r>
            <a:r>
              <a:rPr lang="en-US" b="1" dirty="0" smtClean="0">
                <a:solidFill>
                  <a:srgbClr val="0000FF"/>
                </a:solidFill>
              </a:rPr>
              <a:t> principal part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Pluperfect Passive Subjunctive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1"/>
            <a:ext cx="8229600" cy="3124200"/>
          </a:xfrm>
          <a:prstGeom prst="rect">
            <a:avLst/>
          </a:prstGeom>
        </p:spPr>
        <p:txBody>
          <a:bodyPr numCol="2"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err="1">
                <a:solidFill>
                  <a:srgbClr val="00B050"/>
                </a:solidFill>
              </a:rPr>
              <a:t>l</a:t>
            </a:r>
            <a:r>
              <a:rPr lang="en-US" sz="2200" b="1" dirty="0" err="1" smtClean="0">
                <a:solidFill>
                  <a:srgbClr val="00B05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ō</a:t>
            </a:r>
            <a:r>
              <a:rPr lang="en-US" sz="2200" b="1" dirty="0">
                <a:solidFill>
                  <a:srgbClr val="00B050"/>
                </a:solidFill>
                <a:cs typeface="+mn-cs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</a:rPr>
              <a:t>l</a:t>
            </a:r>
            <a:r>
              <a:rPr lang="en-US" sz="2200" b="1" dirty="0" err="1" smtClean="0">
                <a:solidFill>
                  <a:srgbClr val="00B05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āre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</a:rPr>
              <a:t>l</a:t>
            </a:r>
            <a:r>
              <a:rPr lang="en-US" sz="2200" b="1" dirty="0" err="1" smtClean="0">
                <a:solidFill>
                  <a:srgbClr val="00B050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āvī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</a:rPr>
              <a:t>l</a:t>
            </a:r>
            <a:r>
              <a:rPr lang="en-US" sz="2200" b="1" dirty="0" err="1" smtClean="0">
                <a:solidFill>
                  <a:srgbClr val="0000FF"/>
                </a:solidFill>
                <a:cs typeface="+mn-cs"/>
              </a:rPr>
              <a:t>aud</a:t>
            </a:r>
            <a:r>
              <a:rPr lang="en-US" sz="2200" b="1" dirty="0" err="1" smtClean="0">
                <a:solidFill>
                  <a:srgbClr val="0000FF"/>
                </a:solidFill>
                <a:cs typeface="Calibri"/>
              </a:rPr>
              <a:t>ātum</a:t>
            </a:r>
            <a:endParaRPr lang="en-US" sz="2200" b="1" dirty="0">
              <a:solidFill>
                <a:srgbClr val="0000FF"/>
              </a:solidFill>
              <a:cs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laud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ātus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essem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laudātus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essēs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laudātus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esset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essēmus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essētis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laudātī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essent</a:t>
            </a:r>
            <a:endParaRPr lang="en-US" sz="2200" b="1" dirty="0">
              <a:solidFill>
                <a:srgbClr val="7030A0"/>
              </a:solidFill>
              <a:cs typeface="Calibri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err="1">
                <a:solidFill>
                  <a:srgbClr val="00B050"/>
                </a:solidFill>
                <a:cs typeface="Calibri"/>
              </a:rPr>
              <a:t>d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ucō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  <a:cs typeface="Calibri"/>
              </a:rPr>
              <a:t>ducere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 smtClean="0">
                <a:solidFill>
                  <a:srgbClr val="00B050"/>
                </a:solidFill>
                <a:cs typeface="Calibri"/>
              </a:rPr>
              <a:t>dūxī</a:t>
            </a:r>
            <a:r>
              <a:rPr lang="en-US" sz="2200" b="1" dirty="0">
                <a:solidFill>
                  <a:srgbClr val="00B050"/>
                </a:solidFill>
                <a:cs typeface="Calibri"/>
              </a:rPr>
              <a:t>, </a:t>
            </a:r>
            <a:r>
              <a:rPr lang="en-US" sz="2200" b="1" dirty="0" err="1">
                <a:solidFill>
                  <a:srgbClr val="0000FF"/>
                </a:solidFill>
                <a:cs typeface="Calibri"/>
              </a:rPr>
              <a:t>ductum</a:t>
            </a:r>
            <a:endParaRPr lang="en-US" sz="2200" b="1" dirty="0">
              <a:solidFill>
                <a:srgbClr val="0000FF"/>
              </a:solidFill>
              <a:cs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us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essem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us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ess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ē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us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-a, -um  </a:t>
            </a:r>
            <a:r>
              <a:rPr lang="en-US" sz="2200" b="1" dirty="0" err="1" smtClean="0">
                <a:solidFill>
                  <a:srgbClr val="7030A0"/>
                </a:solidFill>
              </a:rPr>
              <a:t>esse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t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duct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ess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ē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mus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ess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ēt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is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b="1" dirty="0" err="1" smtClean="0">
                <a:solidFill>
                  <a:srgbClr val="7030A0"/>
                </a:solidFill>
              </a:rPr>
              <a:t>du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ct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ī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</a:t>
            </a:r>
            <a:r>
              <a:rPr lang="en-US" sz="2200" b="1" dirty="0" err="1" smtClean="0">
                <a:solidFill>
                  <a:srgbClr val="7030A0"/>
                </a:solidFill>
                <a:cs typeface="Calibri" pitchFamily="34" charset="0"/>
              </a:rPr>
              <a:t>ae</a:t>
            </a:r>
            <a:r>
              <a:rPr lang="en-US" sz="2200" b="1" dirty="0" smtClean="0">
                <a:solidFill>
                  <a:srgbClr val="7030A0"/>
                </a:solidFill>
                <a:cs typeface="Calibri" pitchFamily="34" charset="0"/>
              </a:rPr>
              <a:t>, -a  </a:t>
            </a:r>
            <a:r>
              <a:rPr lang="en-US" sz="2200" b="1" dirty="0" err="1" smtClean="0">
                <a:solidFill>
                  <a:srgbClr val="7030A0"/>
                </a:solidFill>
                <a:cs typeface="+mn-cs"/>
              </a:rPr>
              <a:t>essent</a:t>
            </a:r>
            <a:endParaRPr lang="en-US" sz="22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7150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NB: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Though you only have two examples (1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conjug</a:t>
            </a:r>
            <a:r>
              <a:rPr lang="en-US" dirty="0" smtClean="0"/>
              <a:t>.) here, you should know how to conjugate the </a:t>
            </a:r>
            <a:r>
              <a:rPr lang="en-US" b="1" dirty="0" smtClean="0">
                <a:solidFill>
                  <a:srgbClr val="7030A0"/>
                </a:solidFill>
              </a:rPr>
              <a:t>pluperfect passive subjunctive </a:t>
            </a:r>
            <a:r>
              <a:rPr lang="en-US" dirty="0" smtClean="0"/>
              <a:t>for any verb, provided that you know the </a:t>
            </a: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b="1" baseline="30000" dirty="0" smtClean="0">
                <a:solidFill>
                  <a:srgbClr val="0000FF"/>
                </a:solidFill>
              </a:rPr>
              <a:t>th</a:t>
            </a:r>
            <a:r>
              <a:rPr lang="en-US" b="1" dirty="0" smtClean="0">
                <a:solidFill>
                  <a:srgbClr val="0000FF"/>
                </a:solidFill>
              </a:rPr>
              <a:t> principal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106680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100" dirty="0" smtClean="0"/>
              <a:t>To form the </a:t>
            </a:r>
            <a:r>
              <a:rPr lang="en-US" sz="2100" b="1" dirty="0" err="1" smtClean="0">
                <a:solidFill>
                  <a:srgbClr val="7030A0"/>
                </a:solidFill>
              </a:rPr>
              <a:t>pluperf</a:t>
            </a:r>
            <a:r>
              <a:rPr lang="en-US" sz="2100" b="1" dirty="0" smtClean="0">
                <a:solidFill>
                  <a:srgbClr val="7030A0"/>
                </a:solidFill>
              </a:rPr>
              <a:t>. act. subj.</a:t>
            </a:r>
            <a:r>
              <a:rPr lang="en-US" sz="2100" dirty="0" smtClean="0"/>
              <a:t>, combine the </a:t>
            </a:r>
            <a:r>
              <a:rPr lang="en-US" sz="2100" b="1" dirty="0" smtClean="0">
                <a:solidFill>
                  <a:srgbClr val="0000FF"/>
                </a:solidFill>
              </a:rPr>
              <a:t>4</a:t>
            </a:r>
            <a:r>
              <a:rPr lang="en-US" sz="2100" b="1" baseline="30000" dirty="0" smtClean="0">
                <a:solidFill>
                  <a:srgbClr val="0000FF"/>
                </a:solidFill>
              </a:rPr>
              <a:t>th</a:t>
            </a:r>
            <a:r>
              <a:rPr lang="en-US" sz="2100" b="1" dirty="0" smtClean="0">
                <a:solidFill>
                  <a:srgbClr val="0000FF"/>
                </a:solidFill>
              </a:rPr>
              <a:t> principal part </a:t>
            </a:r>
            <a:r>
              <a:rPr lang="en-US" sz="2100" dirty="0" smtClean="0"/>
              <a:t>+ </a:t>
            </a:r>
            <a:r>
              <a:rPr lang="en-US" sz="2100" b="1" dirty="0" err="1" smtClean="0">
                <a:solidFill>
                  <a:srgbClr val="C00000"/>
                </a:solidFill>
              </a:rPr>
              <a:t>imperf</a:t>
            </a:r>
            <a:r>
              <a:rPr lang="en-US" sz="2100" b="1" dirty="0" smtClean="0">
                <a:solidFill>
                  <a:srgbClr val="C00000"/>
                </a:solidFill>
              </a:rPr>
              <a:t>. subjunctive of </a:t>
            </a:r>
            <a:r>
              <a:rPr lang="en-US" sz="2100" b="1" i="1" dirty="0" smtClean="0">
                <a:solidFill>
                  <a:srgbClr val="C00000"/>
                </a:solidFill>
              </a:rPr>
              <a:t>sum </a:t>
            </a:r>
            <a:r>
              <a:rPr lang="en-US" sz="2100" dirty="0" smtClean="0"/>
              <a:t>(but make sure the </a:t>
            </a:r>
            <a:r>
              <a:rPr lang="en-US" sz="2100" b="1" dirty="0" smtClean="0">
                <a:solidFill>
                  <a:srgbClr val="0000FF"/>
                </a:solidFill>
              </a:rPr>
              <a:t>participial part </a:t>
            </a:r>
            <a:r>
              <a:rPr lang="en-US" sz="2100" dirty="0" smtClean="0"/>
              <a:t>agrees with the subject!)—[note: see wk 4 review ppt. for </a:t>
            </a:r>
            <a:r>
              <a:rPr lang="en-US" sz="2100" b="1" dirty="0" smtClean="0">
                <a:solidFill>
                  <a:srgbClr val="660066"/>
                </a:solidFill>
              </a:rPr>
              <a:t>impf. subj. of sum</a:t>
            </a:r>
            <a:r>
              <a:rPr lang="en-US" sz="2100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 smtClean="0"/>
              <a:t>Now that we have reviewed all the tenses of the </a:t>
            </a:r>
            <a:r>
              <a:rPr lang="en-US" sz="2500" b="1" dirty="0" smtClean="0">
                <a:solidFill>
                  <a:srgbClr val="CC00CC"/>
                </a:solidFill>
              </a:rPr>
              <a:t>Subjunctive</a:t>
            </a:r>
            <a:r>
              <a:rPr lang="en-US" sz="2500" dirty="0" smtClean="0"/>
              <a:t>, it’s worth recalling how the </a:t>
            </a:r>
            <a:r>
              <a:rPr lang="en-US" sz="2500" b="1" dirty="0" smtClean="0">
                <a:solidFill>
                  <a:srgbClr val="0000FF"/>
                </a:solidFill>
              </a:rPr>
              <a:t>Sequence of Tenses </a:t>
            </a:r>
            <a:r>
              <a:rPr lang="en-US" sz="2500" dirty="0" smtClean="0"/>
              <a:t>works. </a:t>
            </a:r>
          </a:p>
          <a:p>
            <a:r>
              <a:rPr lang="en-US" sz="2500" dirty="0" smtClean="0"/>
              <a:t>Any </a:t>
            </a:r>
            <a:r>
              <a:rPr lang="en-US" sz="2500" b="1" dirty="0" smtClean="0">
                <a:solidFill>
                  <a:srgbClr val="00B050"/>
                </a:solidFill>
              </a:rPr>
              <a:t>subordinate use </a:t>
            </a:r>
            <a:r>
              <a:rPr lang="en-US" sz="2500" dirty="0" smtClean="0"/>
              <a:t>of the </a:t>
            </a:r>
            <a:r>
              <a:rPr lang="en-US" sz="2500" b="1" dirty="0" smtClean="0">
                <a:solidFill>
                  <a:srgbClr val="CC00CC"/>
                </a:solidFill>
              </a:rPr>
              <a:t>subjunctive </a:t>
            </a:r>
            <a:r>
              <a:rPr lang="en-US" sz="2500" dirty="0" smtClean="0"/>
              <a:t>in Latin will use a specific tense for the </a:t>
            </a:r>
            <a:r>
              <a:rPr lang="en-US" sz="2500" b="1" dirty="0" smtClean="0">
                <a:solidFill>
                  <a:srgbClr val="00B050"/>
                </a:solidFill>
              </a:rPr>
              <a:t>dependent verb</a:t>
            </a:r>
            <a:r>
              <a:rPr lang="en-US" sz="2500" dirty="0" smtClean="0"/>
              <a:t> as dictated by the </a:t>
            </a:r>
            <a:r>
              <a:rPr lang="en-US" sz="2500" b="1" dirty="0" smtClean="0">
                <a:solidFill>
                  <a:srgbClr val="0000FF"/>
                </a:solidFill>
              </a:rPr>
              <a:t>Sequence of Tenses</a:t>
            </a:r>
            <a:r>
              <a:rPr lang="en-US" sz="2500" dirty="0" smtClean="0"/>
              <a:t>. </a:t>
            </a:r>
          </a:p>
          <a:p>
            <a:r>
              <a:rPr lang="en-US" sz="2500" dirty="0" smtClean="0"/>
              <a:t>The main verb of the sentence will dictate which sequence the sentence follows: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Primary Sequence </a:t>
            </a:r>
            <a:r>
              <a:rPr lang="en-US" sz="2200" dirty="0" smtClean="0"/>
              <a:t>= Main verbs in </a:t>
            </a:r>
            <a:r>
              <a:rPr lang="en-US" sz="2200" dirty="0" smtClean="0"/>
              <a:t>Present, Future, and Perfect </a:t>
            </a:r>
            <a:r>
              <a:rPr lang="en-US" sz="2200" dirty="0" smtClean="0"/>
              <a:t>tenses</a:t>
            </a:r>
          </a:p>
          <a:p>
            <a:pPr lvl="1"/>
            <a:r>
              <a:rPr lang="en-US" sz="2200" b="1" dirty="0" smtClean="0">
                <a:solidFill>
                  <a:srgbClr val="FF3300"/>
                </a:solidFill>
              </a:rPr>
              <a:t>Secondary Sequence</a:t>
            </a:r>
            <a:r>
              <a:rPr lang="en-US" sz="2200" dirty="0" smtClean="0"/>
              <a:t> = Main verbs in Perfect, Imperfect, and Pluperfect tenses </a:t>
            </a:r>
          </a:p>
          <a:p>
            <a:r>
              <a:rPr lang="en-US" sz="2500" dirty="0" smtClean="0"/>
              <a:t>You may notice that the </a:t>
            </a:r>
            <a:r>
              <a:rPr lang="en-US" sz="2500" b="1" dirty="0" smtClean="0">
                <a:solidFill>
                  <a:srgbClr val="C00000"/>
                </a:solidFill>
              </a:rPr>
              <a:t>perfect </a:t>
            </a:r>
            <a:r>
              <a:rPr lang="en-US" sz="2500" b="1" dirty="0" smtClean="0">
                <a:solidFill>
                  <a:srgbClr val="C00000"/>
                </a:solidFill>
              </a:rPr>
              <a:t>tense </a:t>
            </a:r>
            <a:r>
              <a:rPr lang="en-US" sz="2500" dirty="0" smtClean="0"/>
              <a:t>main verb </a:t>
            </a:r>
            <a:r>
              <a:rPr lang="en-US" sz="2500" dirty="0" smtClean="0"/>
              <a:t>can be </a:t>
            </a:r>
            <a:r>
              <a:rPr lang="en-US" sz="2500" dirty="0" smtClean="0"/>
              <a:t>treated as </a:t>
            </a:r>
            <a:r>
              <a:rPr lang="en-US" sz="2500" b="1" dirty="0" smtClean="0">
                <a:solidFill>
                  <a:srgbClr val="C00000"/>
                </a:solidFill>
              </a:rPr>
              <a:t>primary sequence </a:t>
            </a:r>
            <a:r>
              <a:rPr lang="en-US" sz="2500" dirty="0" smtClean="0"/>
              <a:t>or as </a:t>
            </a:r>
            <a:r>
              <a:rPr lang="en-US" sz="2500" b="1" dirty="0" smtClean="0">
                <a:solidFill>
                  <a:srgbClr val="FF3300"/>
                </a:solidFill>
              </a:rPr>
              <a:t>secondary sequence</a:t>
            </a:r>
            <a:r>
              <a:rPr lang="en-US" sz="2500" dirty="0" smtClean="0"/>
              <a:t>, this is due to its unique </a:t>
            </a:r>
            <a:r>
              <a:rPr lang="en-US" sz="2500" dirty="0" smtClean="0"/>
              <a:t>emphasis of the “present result” of a “past action,” suggesting both possible periods of time (primary and historical) </a:t>
            </a:r>
          </a:p>
          <a:p>
            <a:r>
              <a:rPr lang="en-US" sz="2500" dirty="0" smtClean="0"/>
              <a:t>Note, too, that </a:t>
            </a:r>
            <a:r>
              <a:rPr lang="en-US" sz="2500" b="1" dirty="0" smtClean="0">
                <a:solidFill>
                  <a:srgbClr val="FF3300"/>
                </a:solidFill>
              </a:rPr>
              <a:t>“</a:t>
            </a:r>
            <a:r>
              <a:rPr lang="en-US" sz="2500" b="1" dirty="0" smtClean="0">
                <a:solidFill>
                  <a:srgbClr val="FF3300"/>
                </a:solidFill>
              </a:rPr>
              <a:t>historical” present tense </a:t>
            </a:r>
            <a:r>
              <a:rPr lang="en-US" sz="2500" dirty="0" smtClean="0"/>
              <a:t>verbs in historical narrative are </a:t>
            </a:r>
            <a:r>
              <a:rPr lang="en-US" sz="2500" dirty="0" smtClean="0"/>
              <a:t>usually treated </a:t>
            </a:r>
            <a:r>
              <a:rPr lang="en-US" sz="2500" dirty="0" smtClean="0"/>
              <a:t>as </a:t>
            </a:r>
            <a:r>
              <a:rPr lang="en-US" sz="2500" b="1" dirty="0" smtClean="0">
                <a:solidFill>
                  <a:srgbClr val="FF3300"/>
                </a:solidFill>
              </a:rPr>
              <a:t>secondary sequence</a:t>
            </a:r>
            <a:r>
              <a:rPr lang="en-US" sz="2500" dirty="0" smtClean="0"/>
              <a:t>. </a:t>
            </a:r>
            <a:r>
              <a:rPr lang="en-US" sz="2500" dirty="0" smtClean="0"/>
              <a:t>(We will observe this in </a:t>
            </a:r>
            <a:r>
              <a:rPr lang="en-US" sz="2500" dirty="0" smtClean="0"/>
              <a:t>the </a:t>
            </a:r>
            <a:r>
              <a:rPr lang="en-US" sz="2500" i="1" dirty="0" smtClean="0"/>
              <a:t>BC</a:t>
            </a:r>
            <a:r>
              <a:rPr lang="en-US" sz="2500" dirty="0" smtClean="0"/>
              <a:t>)</a:t>
            </a:r>
            <a:endParaRPr lang="en-US" sz="25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340</TotalTime>
  <Words>1300</Words>
  <Application>Microsoft Office PowerPoint</Application>
  <PresentationFormat>On-screen Show (4:3)</PresentationFormat>
  <Paragraphs>167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Wingdings 2</vt:lpstr>
      <vt:lpstr>Median</vt:lpstr>
      <vt:lpstr>REVIEW Topic: Week 7</vt:lpstr>
      <vt:lpstr>Perfect Active System for the Subjunctive Mood</vt:lpstr>
      <vt:lpstr>Perfect Active Subjunctive</vt:lpstr>
      <vt:lpstr>Perfect Active Subjunctive</vt:lpstr>
      <vt:lpstr>Pluperfect Active Subjunctive</vt:lpstr>
      <vt:lpstr>Perfect Passive System</vt:lpstr>
      <vt:lpstr>Perfect Passive Subjunctive</vt:lpstr>
      <vt:lpstr>Pluperfect Passive Subjunctive</vt:lpstr>
      <vt:lpstr>Sequence of Tenses</vt:lpstr>
      <vt:lpstr>Sequence of Tenses </vt:lpstr>
      <vt:lpstr>Infinitives</vt:lpstr>
      <vt:lpstr>Infinitive Box</vt:lpstr>
      <vt:lpstr>Infinitive Box – complete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Topic: Week 2</dc:title>
  <dc:creator>Chucko</dc:creator>
  <cp:lastModifiedBy>Chuck Oughton</cp:lastModifiedBy>
  <cp:revision>45</cp:revision>
  <dcterms:created xsi:type="dcterms:W3CDTF">2006-08-16T00:00:00Z</dcterms:created>
  <dcterms:modified xsi:type="dcterms:W3CDTF">2014-09-16T23:53:49Z</dcterms:modified>
</cp:coreProperties>
</file>