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9" r:id="rId4"/>
    <p:sldId id="279" r:id="rId5"/>
    <p:sldId id="277" r:id="rId6"/>
    <p:sldId id="280" r:id="rId7"/>
    <p:sldId id="283" r:id="rId8"/>
    <p:sldId id="284" r:id="rId9"/>
    <p:sldId id="281" r:id="rId10"/>
    <p:sldId id="282" r:id="rId11"/>
    <p:sldId id="285" r:id="rId12"/>
    <p:sldId id="286" r:id="rId13"/>
    <p:sldId id="289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Pronouns and UNUS NAUTA Adjectives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Week 5 Review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Reflexive Pronouns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17526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Reflexive pronouns </a:t>
            </a:r>
            <a:r>
              <a:rPr lang="en-US" sz="1800" dirty="0" smtClean="0"/>
              <a:t>stand in place of nouns, but </a:t>
            </a:r>
            <a:r>
              <a:rPr lang="en-US" sz="1800" b="1" dirty="0" smtClean="0"/>
              <a:t>ALWAYS</a:t>
            </a:r>
            <a:r>
              <a:rPr lang="en-US" sz="1800" dirty="0" smtClean="0"/>
              <a:t> refer back to the </a:t>
            </a:r>
            <a:r>
              <a:rPr lang="en-US" sz="1800" b="1" dirty="0" smtClean="0">
                <a:solidFill>
                  <a:srgbClr val="C00000"/>
                </a:solidFill>
              </a:rPr>
              <a:t>SUBJECT</a:t>
            </a:r>
            <a:r>
              <a:rPr lang="en-US" sz="1800" dirty="0" smtClean="0"/>
              <a:t> of the sentence. </a:t>
            </a:r>
          </a:p>
          <a:p>
            <a:r>
              <a:rPr lang="en-US" sz="1800" dirty="0" smtClean="0"/>
              <a:t>As such, they only exist in the </a:t>
            </a:r>
            <a:r>
              <a:rPr lang="en-US" sz="1800" b="1" dirty="0" smtClean="0">
                <a:solidFill>
                  <a:srgbClr val="C00000"/>
                </a:solidFill>
              </a:rPr>
              <a:t>oblique cases </a:t>
            </a:r>
            <a:r>
              <a:rPr lang="en-US" sz="1800" dirty="0" smtClean="0"/>
              <a:t>(i.e., all cases other than the nom.)</a:t>
            </a:r>
          </a:p>
          <a:p>
            <a:r>
              <a:rPr lang="en-US" sz="1800" dirty="0" smtClean="0"/>
              <a:t>For the </a:t>
            </a:r>
            <a:r>
              <a:rPr lang="en-US" sz="1800" b="1" dirty="0" smtClean="0">
                <a:solidFill>
                  <a:srgbClr val="0070C0"/>
                </a:solidFill>
              </a:rPr>
              <a:t>1</a:t>
            </a:r>
            <a:r>
              <a:rPr lang="en-US" sz="1800" b="1" baseline="30000" dirty="0" smtClean="0">
                <a:solidFill>
                  <a:srgbClr val="0070C0"/>
                </a:solidFill>
              </a:rPr>
              <a:t>st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and</a:t>
            </a:r>
            <a:r>
              <a:rPr lang="en-US" sz="1800" b="1" dirty="0" smtClean="0">
                <a:solidFill>
                  <a:srgbClr val="0070C0"/>
                </a:solidFill>
              </a:rPr>
              <a:t> 2</a:t>
            </a:r>
            <a:r>
              <a:rPr lang="en-US" sz="1800" b="1" baseline="30000" dirty="0" smtClean="0">
                <a:solidFill>
                  <a:srgbClr val="0070C0"/>
                </a:solidFill>
              </a:rPr>
              <a:t>nd</a:t>
            </a:r>
            <a:r>
              <a:rPr lang="en-US" sz="1800" b="1" dirty="0" smtClean="0">
                <a:solidFill>
                  <a:srgbClr val="0070C0"/>
                </a:solidFill>
              </a:rPr>
              <a:t> pers. reflexive pron.</a:t>
            </a:r>
            <a:r>
              <a:rPr lang="en-US" sz="1800" dirty="0" smtClean="0"/>
              <a:t>, the same forms as the </a:t>
            </a:r>
            <a:r>
              <a:rPr lang="en-US" sz="1800" b="1" dirty="0" smtClean="0">
                <a:solidFill>
                  <a:srgbClr val="0070C0"/>
                </a:solidFill>
              </a:rPr>
              <a:t>personal pronouns </a:t>
            </a:r>
            <a:r>
              <a:rPr lang="en-US" sz="1800" dirty="0" smtClean="0"/>
              <a:t>are used. </a:t>
            </a:r>
          </a:p>
          <a:p>
            <a:r>
              <a:rPr lang="en-US" sz="1800" dirty="0" smtClean="0"/>
              <a:t>For the </a:t>
            </a:r>
            <a:r>
              <a:rPr lang="en-US" sz="1800" b="1" dirty="0" smtClean="0">
                <a:solidFill>
                  <a:srgbClr val="0070C0"/>
                </a:solidFill>
              </a:rPr>
              <a:t>3</a:t>
            </a:r>
            <a:r>
              <a:rPr lang="en-US" sz="1800" b="1" baseline="30000" dirty="0" smtClean="0">
                <a:solidFill>
                  <a:srgbClr val="0070C0"/>
                </a:solidFill>
              </a:rPr>
              <a:t>rd</a:t>
            </a:r>
            <a:r>
              <a:rPr lang="en-US" sz="1800" b="1" dirty="0" smtClean="0">
                <a:solidFill>
                  <a:srgbClr val="0070C0"/>
                </a:solidFill>
              </a:rPr>
              <a:t> person reflexive pronouns</a:t>
            </a:r>
            <a:r>
              <a:rPr lang="en-US" sz="1800" dirty="0" smtClean="0"/>
              <a:t>, a new pronoun (“</a:t>
            </a:r>
            <a:r>
              <a:rPr lang="en-US" sz="1800" b="1" dirty="0" err="1" smtClean="0">
                <a:solidFill>
                  <a:srgbClr val="00B050"/>
                </a:solidFill>
              </a:rPr>
              <a:t>suī</a:t>
            </a:r>
            <a:r>
              <a:rPr lang="en-US" sz="1800" b="1" dirty="0" smtClean="0">
                <a:solidFill>
                  <a:srgbClr val="00B050"/>
                </a:solidFill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</a:rPr>
              <a:t>sibi</a:t>
            </a:r>
            <a:r>
              <a:rPr lang="en-US" sz="1800" b="1" dirty="0" smtClean="0">
                <a:solidFill>
                  <a:srgbClr val="00B050"/>
                </a:solidFill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</a:rPr>
              <a:t>sē</a:t>
            </a:r>
            <a:r>
              <a:rPr lang="en-US" sz="1800" b="1" dirty="0" smtClean="0">
                <a:solidFill>
                  <a:srgbClr val="00B050"/>
                </a:solidFill>
              </a:rPr>
              <a:t>, </a:t>
            </a:r>
            <a:r>
              <a:rPr lang="en-US" sz="1800" b="1" dirty="0" err="1" smtClean="0">
                <a:solidFill>
                  <a:srgbClr val="00B050"/>
                </a:solidFill>
              </a:rPr>
              <a:t>sē</a:t>
            </a:r>
            <a:r>
              <a:rPr lang="en-US" sz="1800" dirty="0" smtClean="0"/>
              <a:t>”) is used. 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1"/>
            <a:ext cx="7924800" cy="4524315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Person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meī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mihi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nostrī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nōbīs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nōbīs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Person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tibi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vestrī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vōbīs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vōbīs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Person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----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sibi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---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sibi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sē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Relative Pronoun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Relative pronoun </a:t>
            </a:r>
            <a:r>
              <a:rPr lang="en-US" sz="1800" b="1" dirty="0" err="1" smtClean="0">
                <a:solidFill>
                  <a:srgbClr val="0070C0"/>
                </a:solidFill>
              </a:rPr>
              <a:t>quī</a:t>
            </a:r>
            <a:r>
              <a:rPr lang="en-US" sz="1800" b="1" dirty="0" smtClean="0">
                <a:solidFill>
                  <a:srgbClr val="0070C0"/>
                </a:solidFill>
              </a:rPr>
              <a:t>, quae, quod </a:t>
            </a:r>
            <a:r>
              <a:rPr lang="en-US" sz="1800" dirty="0" smtClean="0"/>
              <a:t>(“who”, “which”, “that”) begins a new </a:t>
            </a:r>
            <a:r>
              <a:rPr lang="en-US" sz="1800" b="1" dirty="0" smtClean="0">
                <a:solidFill>
                  <a:srgbClr val="0000FF"/>
                </a:solidFill>
              </a:rPr>
              <a:t>clause</a:t>
            </a:r>
            <a:r>
              <a:rPr lang="en-US" sz="1800" dirty="0" smtClean="0"/>
              <a:t> that relates back to an item in another clause in the sentence. 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relative pron. </a:t>
            </a:r>
            <a:r>
              <a:rPr lang="en-US" sz="1800" dirty="0" smtClean="0"/>
              <a:t>will take the </a:t>
            </a:r>
            <a:r>
              <a:rPr lang="en-US" sz="1800" b="1" dirty="0" smtClean="0">
                <a:solidFill>
                  <a:srgbClr val="7030A0"/>
                </a:solidFill>
              </a:rPr>
              <a:t>gender</a:t>
            </a:r>
            <a:r>
              <a:rPr lang="en-US" sz="1800" dirty="0" smtClean="0"/>
              <a:t> and </a:t>
            </a:r>
            <a:r>
              <a:rPr lang="en-US" sz="1800" b="1" dirty="0" smtClean="0">
                <a:solidFill>
                  <a:srgbClr val="7030A0"/>
                </a:solidFill>
              </a:rPr>
              <a:t>number</a:t>
            </a:r>
            <a:r>
              <a:rPr lang="en-US" sz="1800" dirty="0" smtClean="0"/>
              <a:t> of the noun it relates back to, while the </a:t>
            </a:r>
            <a:r>
              <a:rPr lang="en-US" sz="1800" b="1" dirty="0" smtClean="0">
                <a:solidFill>
                  <a:srgbClr val="00B050"/>
                </a:solidFill>
              </a:rPr>
              <a:t>relative pron. </a:t>
            </a:r>
            <a:r>
              <a:rPr lang="en-US" sz="1800" dirty="0" smtClean="0"/>
              <a:t>will have its own </a:t>
            </a:r>
            <a:r>
              <a:rPr lang="en-US" sz="1800" b="1" dirty="0" smtClean="0">
                <a:solidFill>
                  <a:srgbClr val="7030A0"/>
                </a:solidFill>
              </a:rPr>
              <a:t>case</a:t>
            </a:r>
            <a:r>
              <a:rPr lang="en-US" sz="1800" dirty="0" smtClean="0"/>
              <a:t>, based on its syntactical use in the </a:t>
            </a:r>
            <a:r>
              <a:rPr lang="en-US" sz="1800" b="1" dirty="0" smtClean="0">
                <a:solidFill>
                  <a:srgbClr val="0000FF"/>
                </a:solidFill>
              </a:rPr>
              <a:t>relative clause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relative pronoun </a:t>
            </a:r>
            <a:r>
              <a:rPr lang="en-US" sz="1800" dirty="0" smtClean="0"/>
              <a:t>is also used as the </a:t>
            </a:r>
            <a:r>
              <a:rPr lang="en-US" sz="1800" b="1" dirty="0" smtClean="0">
                <a:solidFill>
                  <a:srgbClr val="0000FF"/>
                </a:solidFill>
              </a:rPr>
              <a:t>interrogative adjective </a:t>
            </a:r>
            <a:r>
              <a:rPr lang="en-US" sz="1800" dirty="0" smtClean="0"/>
              <a:t>(“who”, “what”)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quam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quod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quod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762000" y="1905000"/>
            <a:ext cx="6019800" cy="461665"/>
            <a:chOff x="458638" y="2057401"/>
            <a:chExt cx="4111926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49613" cy="3810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037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quī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quae, quod – “who”, “which”, “that”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od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em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/-am/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od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286000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Interrogative Pronoun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Interrogative pronoun </a:t>
            </a:r>
            <a:r>
              <a:rPr lang="en-US" sz="1800" b="1" dirty="0" err="1" smtClean="0">
                <a:solidFill>
                  <a:srgbClr val="0070C0"/>
                </a:solidFill>
              </a:rPr>
              <a:t>quis</a:t>
            </a:r>
            <a:r>
              <a:rPr lang="en-US" sz="1800" b="1" dirty="0" smtClean="0">
                <a:solidFill>
                  <a:srgbClr val="0070C0"/>
                </a:solidFill>
              </a:rPr>
              <a:t>, quid </a:t>
            </a:r>
            <a:r>
              <a:rPr lang="en-US" sz="1800" dirty="0" smtClean="0"/>
              <a:t>(“who”, “whose”, “whom”, “what”, “which”) asks for the identity of a person or thing. 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C00000"/>
                </a:solidFill>
              </a:rPr>
              <a:t>masculine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/>
              <a:t>and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feminine singular </a:t>
            </a:r>
            <a:r>
              <a:rPr lang="en-US" sz="1800" dirty="0" smtClean="0"/>
              <a:t>forms are the </a:t>
            </a:r>
            <a:r>
              <a:rPr lang="en-US" sz="1800" dirty="0" smtClean="0"/>
              <a:t>same in the singular.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00FF"/>
                </a:solidFill>
              </a:rPr>
              <a:t>plural forms </a:t>
            </a:r>
            <a:r>
              <a:rPr lang="en-US" sz="1800" dirty="0" smtClean="0"/>
              <a:t>of the </a:t>
            </a:r>
            <a:r>
              <a:rPr lang="en-US" sz="1800" b="1" dirty="0" smtClean="0">
                <a:solidFill>
                  <a:srgbClr val="00B050"/>
                </a:solidFill>
              </a:rPr>
              <a:t>interrogative pronoun </a:t>
            </a:r>
            <a:r>
              <a:rPr lang="en-US" sz="1800" dirty="0" smtClean="0"/>
              <a:t>are identical to the </a:t>
            </a:r>
            <a:r>
              <a:rPr lang="en-US" sz="1800" b="1" dirty="0" smtClean="0">
                <a:solidFill>
                  <a:srgbClr val="00B050"/>
                </a:solidFill>
              </a:rPr>
              <a:t>relative pronoun 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quid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cuius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cui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quid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quae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quibus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685800" y="1683603"/>
            <a:ext cx="8153400" cy="461665"/>
            <a:chOff x="458638" y="2057401"/>
            <a:chExt cx="4232865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49613" cy="3810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158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quis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quid – “who”, “whose”, “whom”, “what”, “which”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-is / -is / -id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i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em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em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/ -id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ibus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286000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2590800" y="2895600"/>
            <a:ext cx="838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3276600"/>
            <a:ext cx="6858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38400" y="3657600"/>
            <a:ext cx="9906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4038600"/>
            <a:ext cx="6858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4343400"/>
            <a:ext cx="9144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UNUS NAUTA Adjectives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special set of </a:t>
            </a:r>
            <a:r>
              <a:rPr lang="en-US" sz="2000" b="1" dirty="0" smtClean="0">
                <a:solidFill>
                  <a:srgbClr val="0000FF"/>
                </a:solidFill>
              </a:rPr>
              <a:t>adjectives</a:t>
            </a:r>
            <a:r>
              <a:rPr lang="en-US" sz="2000" dirty="0" smtClean="0"/>
              <a:t> (often called </a:t>
            </a:r>
            <a:r>
              <a:rPr lang="en-US" sz="2000" b="1" dirty="0" smtClean="0">
                <a:solidFill>
                  <a:srgbClr val="0000FF"/>
                </a:solidFill>
              </a:rPr>
              <a:t>UNUS NAUTA</a:t>
            </a:r>
            <a:r>
              <a:rPr lang="en-US" sz="2000" dirty="0" smtClean="0"/>
              <a:t>) follow the </a:t>
            </a:r>
            <a:r>
              <a:rPr lang="en-US" sz="2000" b="1" dirty="0" smtClean="0">
                <a:solidFill>
                  <a:srgbClr val="00B050"/>
                </a:solidFill>
              </a:rPr>
              <a:t>pronoun declension pattern</a:t>
            </a:r>
            <a:r>
              <a:rPr lang="en-US" sz="2000" dirty="0" smtClean="0"/>
              <a:t>: mostly like </a:t>
            </a:r>
            <a:r>
              <a:rPr lang="en-US" sz="2000" b="1" dirty="0" smtClean="0">
                <a:solidFill>
                  <a:srgbClr val="C00000"/>
                </a:solidFill>
              </a:rPr>
              <a:t>2-1-2 adjectives</a:t>
            </a:r>
            <a:r>
              <a:rPr lang="en-US" sz="2000" dirty="0" smtClean="0"/>
              <a:t>,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but they use an “</a:t>
            </a:r>
            <a:r>
              <a:rPr lang="en-US" sz="2000" b="1" dirty="0" smtClean="0">
                <a:solidFill>
                  <a:srgbClr val="0070C0"/>
                </a:solidFill>
              </a:rPr>
              <a:t>-</a:t>
            </a:r>
            <a:r>
              <a:rPr lang="en-US" sz="2000" b="1" dirty="0" err="1" smtClean="0">
                <a:solidFill>
                  <a:srgbClr val="0070C0"/>
                </a:solidFill>
              </a:rPr>
              <a:t>ius</a:t>
            </a:r>
            <a:r>
              <a:rPr lang="en-US" sz="2000" dirty="0" smtClean="0"/>
              <a:t>” gen. sing. and an “</a:t>
            </a:r>
            <a:r>
              <a:rPr lang="en-US" sz="2000" b="1" dirty="0" smtClean="0">
                <a:solidFill>
                  <a:srgbClr val="0070C0"/>
                </a:solidFill>
              </a:rPr>
              <a:t>-</a:t>
            </a:r>
            <a:r>
              <a:rPr lang="en-US" sz="2000" b="1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/>
              <a:t>” dat. sing. endings like the pronouns.</a:t>
            </a:r>
          </a:p>
          <a:p>
            <a:r>
              <a:rPr lang="en-US" sz="2000" dirty="0" smtClean="0"/>
              <a:t>Other than having irregular forms, they function as normal </a:t>
            </a:r>
            <a:r>
              <a:rPr lang="en-US" sz="2000" b="1" dirty="0" smtClean="0">
                <a:solidFill>
                  <a:srgbClr val="0000FF"/>
                </a:solidFill>
              </a:rPr>
              <a:t>adjectives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UNUS NAUTA </a:t>
            </a:r>
            <a:r>
              <a:rPr lang="en-US" sz="2000" dirty="0" smtClean="0"/>
              <a:t>is an acronymic mnemonic device to help you remember these 9 adjectives: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ū</a:t>
            </a:r>
            <a:r>
              <a:rPr lang="en-US" sz="2000" dirty="0" err="1" smtClean="0"/>
              <a:t>nus</a:t>
            </a:r>
            <a:r>
              <a:rPr lang="en-US" sz="2000" dirty="0" smtClean="0"/>
              <a:t>, -a, -um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n</a:t>
            </a:r>
            <a:r>
              <a:rPr lang="en-US" sz="2000" dirty="0" err="1" smtClean="0"/>
              <a:t>ūllus</a:t>
            </a:r>
            <a:r>
              <a:rPr lang="en-US" sz="2000" dirty="0" smtClean="0"/>
              <a:t>, -a, -um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ū</a:t>
            </a:r>
            <a:r>
              <a:rPr lang="en-US" sz="2000" dirty="0" err="1" smtClean="0"/>
              <a:t>llus</a:t>
            </a:r>
            <a:r>
              <a:rPr lang="en-US" sz="2000" dirty="0" smtClean="0"/>
              <a:t>, -a, -um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s</a:t>
            </a:r>
            <a:r>
              <a:rPr lang="en-US" sz="2000" dirty="0" err="1" smtClean="0"/>
              <a:t>ōlus</a:t>
            </a:r>
            <a:r>
              <a:rPr lang="en-US" sz="2000" dirty="0" smtClean="0"/>
              <a:t>, -a, -um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euter, </a:t>
            </a:r>
            <a:r>
              <a:rPr lang="en-US" sz="2000" dirty="0" err="1" smtClean="0"/>
              <a:t>neutra</a:t>
            </a:r>
            <a:r>
              <a:rPr lang="en-US" sz="2000" dirty="0" smtClean="0"/>
              <a:t>, </a:t>
            </a:r>
            <a:r>
              <a:rPr lang="en-US" sz="2000" dirty="0" err="1" smtClean="0"/>
              <a:t>neutrum</a:t>
            </a:r>
            <a:endParaRPr lang="en-US" sz="2000" dirty="0" smtClean="0"/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err="1" smtClean="0"/>
              <a:t>lius</a:t>
            </a:r>
            <a:r>
              <a:rPr lang="en-US" sz="2000" dirty="0" smtClean="0"/>
              <a:t>, -a, -</a:t>
            </a:r>
            <a:r>
              <a:rPr lang="en-US" sz="2000" dirty="0" err="1" smtClean="0"/>
              <a:t>ud</a:t>
            </a:r>
            <a:endParaRPr lang="en-US" sz="2000" dirty="0" smtClean="0"/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u</a:t>
            </a:r>
            <a:r>
              <a:rPr lang="en-US" sz="2000" dirty="0" err="1" smtClean="0"/>
              <a:t>ter</a:t>
            </a:r>
            <a:r>
              <a:rPr lang="en-US" sz="2000" dirty="0" smtClean="0"/>
              <a:t>, </a:t>
            </a:r>
            <a:r>
              <a:rPr lang="en-US" sz="2000" dirty="0" err="1" smtClean="0"/>
              <a:t>utra</a:t>
            </a:r>
            <a:r>
              <a:rPr lang="en-US" sz="2000" dirty="0" smtClean="0"/>
              <a:t>, </a:t>
            </a:r>
            <a:r>
              <a:rPr lang="en-US" sz="2000" dirty="0" err="1" smtClean="0"/>
              <a:t>utrum</a:t>
            </a:r>
            <a:endParaRPr lang="en-US" sz="2000" dirty="0" smtClean="0"/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t</a:t>
            </a:r>
            <a:r>
              <a:rPr lang="en-US" sz="2000" dirty="0" err="1" smtClean="0"/>
              <a:t>ōtus</a:t>
            </a:r>
            <a:r>
              <a:rPr lang="en-US" sz="2000" dirty="0" smtClean="0"/>
              <a:t>, -a, -um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lter, </a:t>
            </a:r>
            <a:r>
              <a:rPr lang="en-US" sz="2000" dirty="0" err="1" smtClean="0"/>
              <a:t>altera</a:t>
            </a:r>
            <a:r>
              <a:rPr lang="en-US" sz="2000" dirty="0" smtClean="0"/>
              <a:t>, </a:t>
            </a:r>
            <a:r>
              <a:rPr lang="en-US" sz="2000" dirty="0" err="1" smtClean="0"/>
              <a:t>alterum</a:t>
            </a:r>
            <a:endParaRPr lang="en-US" sz="2000" dirty="0" smtClean="0"/>
          </a:p>
          <a:p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743200"/>
            <a:ext cx="30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FF"/>
                </a:solidFill>
              </a:rPr>
              <a:t>U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N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U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S</a:t>
            </a:r>
          </a:p>
          <a:p>
            <a:endParaRPr lang="en-US" sz="2200" b="1" dirty="0" smtClean="0">
              <a:solidFill>
                <a:srgbClr val="0000FF"/>
              </a:solidFill>
            </a:endParaRPr>
          </a:p>
          <a:p>
            <a:r>
              <a:rPr lang="en-US" sz="2200" b="1" dirty="0" smtClean="0">
                <a:solidFill>
                  <a:srgbClr val="0000FF"/>
                </a:solidFill>
              </a:rPr>
              <a:t>N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A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U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T</a:t>
            </a:r>
          </a:p>
          <a:p>
            <a:r>
              <a:rPr lang="en-US" sz="2200" b="1" dirty="0" smtClean="0">
                <a:solidFill>
                  <a:srgbClr val="0000FF"/>
                </a:solidFill>
              </a:rPr>
              <a:t>A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2743200"/>
            <a:ext cx="3657600" cy="1200329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will definitely want to learn to recognize these adjectives when you see them to help you remember the irregular forms.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648200"/>
            <a:ext cx="3657600" cy="1477328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next slide will allow you to practice declining one of these adjectives, but note that you should be able to decline them all following the same pattern.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UNUS NAUTA Adjectives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121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special set of </a:t>
            </a:r>
            <a:r>
              <a:rPr lang="en-US" sz="2000" b="1" dirty="0" smtClean="0">
                <a:solidFill>
                  <a:srgbClr val="0000FF"/>
                </a:solidFill>
              </a:rPr>
              <a:t>adjectives</a:t>
            </a:r>
            <a:r>
              <a:rPr lang="en-US" sz="2000" dirty="0" smtClean="0"/>
              <a:t> (often called </a:t>
            </a:r>
            <a:r>
              <a:rPr lang="en-US" sz="2000" b="1" dirty="0" smtClean="0">
                <a:solidFill>
                  <a:srgbClr val="0000FF"/>
                </a:solidFill>
              </a:rPr>
              <a:t>UNUS NAUTA</a:t>
            </a:r>
            <a:r>
              <a:rPr lang="en-US" sz="2000" dirty="0" smtClean="0"/>
              <a:t>) follow the </a:t>
            </a:r>
            <a:r>
              <a:rPr lang="en-US" sz="2000" b="1" dirty="0" smtClean="0">
                <a:solidFill>
                  <a:srgbClr val="00B050"/>
                </a:solidFill>
              </a:rPr>
              <a:t>pronoun declension pattern</a:t>
            </a:r>
            <a:r>
              <a:rPr lang="en-US" sz="2000" dirty="0" smtClean="0"/>
              <a:t>: mostly </a:t>
            </a:r>
            <a:r>
              <a:rPr lang="en-US" sz="2000" b="1" dirty="0" smtClean="0">
                <a:solidFill>
                  <a:srgbClr val="C00000"/>
                </a:solidFill>
              </a:rPr>
              <a:t>2-1-2</a:t>
            </a:r>
            <a:r>
              <a:rPr lang="en-US" sz="2000" dirty="0" smtClean="0"/>
              <a:t>,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but use an “</a:t>
            </a:r>
            <a:r>
              <a:rPr lang="en-US" sz="2000" b="1" dirty="0" smtClean="0">
                <a:solidFill>
                  <a:srgbClr val="0070C0"/>
                </a:solidFill>
              </a:rPr>
              <a:t>-</a:t>
            </a:r>
            <a:r>
              <a:rPr lang="en-US" sz="2000" b="1" dirty="0" err="1" smtClean="0">
                <a:solidFill>
                  <a:srgbClr val="0070C0"/>
                </a:solidFill>
              </a:rPr>
              <a:t>ius</a:t>
            </a:r>
            <a:r>
              <a:rPr lang="en-US" sz="2000" dirty="0" smtClean="0"/>
              <a:t>” gen. sing. and an “</a:t>
            </a:r>
            <a:r>
              <a:rPr lang="en-US" sz="2000" b="1" dirty="0" smtClean="0">
                <a:solidFill>
                  <a:srgbClr val="0070C0"/>
                </a:solidFill>
              </a:rPr>
              <a:t>-</a:t>
            </a:r>
            <a:r>
              <a:rPr lang="en-US" sz="2000" b="1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/>
              <a:t>” dat. sing. </a:t>
            </a:r>
          </a:p>
          <a:p>
            <a:r>
              <a:rPr lang="en-US" sz="2000" dirty="0" smtClean="0"/>
              <a:t>Other than the irregular forms, they function as normal </a:t>
            </a:r>
            <a:r>
              <a:rPr lang="en-US" sz="2000" b="1" dirty="0" smtClean="0">
                <a:solidFill>
                  <a:srgbClr val="0000FF"/>
                </a:solidFill>
              </a:rPr>
              <a:t>adjectives</a:t>
            </a:r>
            <a:r>
              <a:rPr lang="en-US" sz="2000" dirty="0" smtClean="0"/>
              <a:t>.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sōlīs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914400" y="1676400"/>
            <a:ext cx="4495800" cy="461665"/>
            <a:chOff x="458638" y="2057401"/>
            <a:chExt cx="4111926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62401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037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sōlus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-a, -um – “alone”, “only”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0960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-us / -a / -um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/-am/-um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286000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32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334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 Latin, just as in English, Pronouns stand in the place of nouns. </a:t>
            </a:r>
          </a:p>
          <a:p>
            <a:r>
              <a:rPr lang="en-US" sz="2400" dirty="0" smtClean="0"/>
              <a:t>Pronouns in Latin have 3 characteristics: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Latin pronouns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decline</a:t>
            </a:r>
            <a:r>
              <a:rPr lang="en-US" sz="2400" dirty="0" smtClean="0"/>
              <a:t> similar to nouns to exhibit their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Most Latin pronouns roughly follow the </a:t>
            </a:r>
            <a:r>
              <a:rPr lang="en-US" sz="2400" b="1" dirty="0" smtClean="0">
                <a:solidFill>
                  <a:srgbClr val="0070C0"/>
                </a:solidFill>
              </a:rPr>
              <a:t>2-1-2 declension </a:t>
            </a:r>
            <a:r>
              <a:rPr lang="en-US" sz="2400" dirty="0" smtClean="0"/>
              <a:t>pattern, but they also use unique </a:t>
            </a:r>
            <a:r>
              <a:rPr lang="en-US" sz="2400" b="1" dirty="0" smtClean="0">
                <a:solidFill>
                  <a:srgbClr val="FF0000"/>
                </a:solidFill>
              </a:rPr>
              <a:t>genitive (-</a:t>
            </a:r>
            <a:r>
              <a:rPr lang="en-US" sz="2400" b="1" dirty="0" err="1" smtClean="0">
                <a:solidFill>
                  <a:srgbClr val="FF0000"/>
                </a:solidFill>
              </a:rPr>
              <a:t>ius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and</a:t>
            </a:r>
            <a:r>
              <a:rPr lang="en-US" sz="2400" b="1" dirty="0" smtClean="0">
                <a:solidFill>
                  <a:srgbClr val="FF0000"/>
                </a:solidFill>
              </a:rPr>
              <a:t> dative singular (-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endings. </a:t>
            </a:r>
          </a:p>
          <a:p>
            <a:pPr lvl="1"/>
            <a:r>
              <a:rPr lang="en-US" sz="2300" dirty="0" smtClean="0"/>
              <a:t>I like to think of this as a separate “</a:t>
            </a:r>
            <a:r>
              <a:rPr lang="en-US" sz="2300" b="1" dirty="0" smtClean="0">
                <a:solidFill>
                  <a:srgbClr val="00B050"/>
                </a:solidFill>
              </a:rPr>
              <a:t>Pronoun Declension</a:t>
            </a:r>
            <a:r>
              <a:rPr lang="en-US" sz="2300" dirty="0" smtClean="0"/>
              <a:t>” that </a:t>
            </a:r>
            <a:r>
              <a:rPr lang="en-US" sz="2300" dirty="0" smtClean="0"/>
              <a:t>uses </a:t>
            </a:r>
            <a:r>
              <a:rPr lang="en-US" sz="2300" b="1" dirty="0" smtClean="0">
                <a:solidFill>
                  <a:srgbClr val="0070C0"/>
                </a:solidFill>
              </a:rPr>
              <a:t>2-1-2 declension </a:t>
            </a:r>
            <a:r>
              <a:rPr lang="en-US" sz="2300" dirty="0" smtClean="0"/>
              <a:t>endings </a:t>
            </a:r>
            <a:r>
              <a:rPr lang="en-US" sz="2300" dirty="0" smtClean="0"/>
              <a:t>with the addition of the </a:t>
            </a:r>
            <a:r>
              <a:rPr lang="en-US" sz="2300" b="1" dirty="0" smtClean="0">
                <a:solidFill>
                  <a:srgbClr val="FF0000"/>
                </a:solidFill>
              </a:rPr>
              <a:t>gen. (-</a:t>
            </a:r>
            <a:r>
              <a:rPr lang="en-US" sz="2300" b="1" dirty="0" err="1" smtClean="0">
                <a:solidFill>
                  <a:srgbClr val="FF0000"/>
                </a:solidFill>
              </a:rPr>
              <a:t>ius</a:t>
            </a:r>
            <a:r>
              <a:rPr lang="en-US" sz="2300" b="1" dirty="0" smtClean="0">
                <a:solidFill>
                  <a:srgbClr val="FF0000"/>
                </a:solidFill>
              </a:rPr>
              <a:t>) </a:t>
            </a:r>
            <a:r>
              <a:rPr lang="en-US" sz="2300" dirty="0" smtClean="0"/>
              <a:t>and</a:t>
            </a:r>
            <a:r>
              <a:rPr lang="en-US" sz="2300" b="1" dirty="0" smtClean="0">
                <a:solidFill>
                  <a:srgbClr val="FF0000"/>
                </a:solidFill>
              </a:rPr>
              <a:t> dative sing. (-</a:t>
            </a:r>
            <a:r>
              <a:rPr lang="en-US" sz="2300" b="1" dirty="0" err="1" smtClean="0">
                <a:solidFill>
                  <a:srgbClr val="FF0000"/>
                </a:solidFill>
              </a:rPr>
              <a:t>i</a:t>
            </a:r>
            <a:r>
              <a:rPr lang="en-US" sz="2300" b="1" dirty="0" smtClean="0">
                <a:solidFill>
                  <a:srgbClr val="FF0000"/>
                </a:solidFill>
              </a:rPr>
              <a:t>).</a:t>
            </a:r>
            <a:endParaRPr lang="en-US" sz="2300" dirty="0" smtClean="0"/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 of pronouns agree the with the nouns that they </a:t>
            </a:r>
            <a:r>
              <a:rPr lang="en-US" sz="2400" dirty="0" smtClean="0"/>
              <a:t>replace. </a:t>
            </a: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case </a:t>
            </a:r>
            <a:r>
              <a:rPr lang="en-US" sz="2400" dirty="0" smtClean="0"/>
              <a:t>of pronouns will change based upon their syntactical use in a sentence. </a:t>
            </a:r>
          </a:p>
          <a:p>
            <a:r>
              <a:rPr lang="en-US" sz="2400" dirty="0" smtClean="0"/>
              <a:t>Most pronouns in Latin can also be used as adjectives, if they modify a noun that is present instead of simply replacing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Demonstrative Pronouns (and Adj.)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6300"/>
            <a:ext cx="87630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Demonstrative pronouns </a:t>
            </a:r>
            <a:r>
              <a:rPr lang="en-US" sz="2400" dirty="0" smtClean="0"/>
              <a:t>(can also be adjectives) are used to ‘point’ to things – “this”, “that”, “these”, “those”.</a:t>
            </a:r>
          </a:p>
          <a:p>
            <a:r>
              <a:rPr lang="en-US" sz="2400" dirty="0" smtClean="0"/>
              <a:t>They follow the standard </a:t>
            </a:r>
            <a:r>
              <a:rPr lang="en-US" sz="2400" b="1" dirty="0" smtClean="0">
                <a:solidFill>
                  <a:srgbClr val="C00000"/>
                </a:solidFill>
              </a:rPr>
              <a:t>pronoun decl. pattern (2-1-2 + -</a:t>
            </a:r>
            <a:r>
              <a:rPr lang="en-US" sz="2400" b="1" dirty="0" err="1" smtClean="0">
                <a:solidFill>
                  <a:srgbClr val="C00000"/>
                </a:solidFill>
              </a:rPr>
              <a:t>ius</a:t>
            </a:r>
            <a:r>
              <a:rPr lang="en-US" sz="2400" b="1" dirty="0" smtClean="0">
                <a:solidFill>
                  <a:srgbClr val="C00000"/>
                </a:solidFill>
              </a:rPr>
              <a:t>, -</a:t>
            </a:r>
            <a:r>
              <a:rPr lang="en-US" sz="2400" b="1" dirty="0" err="1" smtClean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illud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illud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illīs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8200" y="1905000"/>
            <a:ext cx="4953000" cy="461665"/>
            <a:chOff x="458638" y="2057401"/>
            <a:chExt cx="4635262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62401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56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ille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illa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illud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“that”, “those”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-e / -a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ud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ud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286000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Demonstrative Pronouns (and Adj.)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demonstrative pronoun </a:t>
            </a:r>
            <a:r>
              <a:rPr lang="en-US" sz="2400" dirty="0" smtClean="0"/>
              <a:t>(and adjective) </a:t>
            </a:r>
            <a:r>
              <a:rPr lang="en-US" sz="2400" b="1" dirty="0" err="1" smtClean="0">
                <a:solidFill>
                  <a:srgbClr val="0070C0"/>
                </a:solidFill>
              </a:rPr>
              <a:t>iste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ista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istud</a:t>
            </a:r>
            <a:r>
              <a:rPr lang="en-US" sz="2400" dirty="0" smtClean="0"/>
              <a:t> is used to ‘point’ to things with a distinctly negative connotation. </a:t>
            </a:r>
          </a:p>
          <a:p>
            <a:r>
              <a:rPr lang="en-US" sz="2400" dirty="0" smtClean="0"/>
              <a:t>It follows the </a:t>
            </a:r>
            <a:r>
              <a:rPr lang="en-US" sz="2400" b="1" dirty="0" smtClean="0">
                <a:solidFill>
                  <a:srgbClr val="C00000"/>
                </a:solidFill>
              </a:rPr>
              <a:t>pronoun decl. pattern (2-1-2 + -</a:t>
            </a:r>
            <a:r>
              <a:rPr lang="en-US" sz="2400" b="1" dirty="0" err="1" smtClean="0">
                <a:solidFill>
                  <a:srgbClr val="C00000"/>
                </a:solidFill>
              </a:rPr>
              <a:t>ius</a:t>
            </a:r>
            <a:r>
              <a:rPr lang="en-US" sz="2400" b="1" dirty="0" smtClean="0">
                <a:solidFill>
                  <a:srgbClr val="C00000"/>
                </a:solidFill>
              </a:rPr>
              <a:t>, -</a:t>
            </a:r>
            <a:r>
              <a:rPr lang="en-US" sz="2400" b="1" dirty="0" err="1" smtClean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like </a:t>
            </a:r>
            <a:r>
              <a:rPr lang="en-US" sz="2400" b="1" dirty="0" err="1" smtClean="0">
                <a:solidFill>
                  <a:srgbClr val="0070C0"/>
                </a:solidFill>
              </a:rPr>
              <a:t>ille</a:t>
            </a:r>
            <a:r>
              <a:rPr lang="en-US" sz="2400" dirty="0" smtClean="0"/>
              <a:t> exactly.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istud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istud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istīs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838200" y="1828800"/>
            <a:ext cx="6629400" cy="830997"/>
            <a:chOff x="458638" y="2057401"/>
            <a:chExt cx="6130509" cy="830997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6130509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60557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iste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ista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istlud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“that”, “those”, “that (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grr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!)…”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-e / -a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ud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ud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355272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Demonstrative Pronouns (and Adj.)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1600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Demonstrative pronoun </a:t>
            </a:r>
            <a:r>
              <a:rPr lang="en-US" sz="1800" b="1" dirty="0" smtClean="0">
                <a:solidFill>
                  <a:srgbClr val="0070C0"/>
                </a:solidFill>
              </a:rPr>
              <a:t>hic, </a:t>
            </a:r>
            <a:r>
              <a:rPr lang="en-US" sz="1800" b="1" dirty="0" err="1" smtClean="0">
                <a:solidFill>
                  <a:srgbClr val="0070C0"/>
                </a:solidFill>
              </a:rPr>
              <a:t>haec</a:t>
            </a:r>
            <a:r>
              <a:rPr lang="en-US" sz="1800" b="1" dirty="0" smtClean="0">
                <a:solidFill>
                  <a:srgbClr val="0070C0"/>
                </a:solidFill>
              </a:rPr>
              <a:t>, hoc </a:t>
            </a:r>
            <a:r>
              <a:rPr lang="en-US" sz="1800" dirty="0" smtClean="0"/>
              <a:t>(“this”, “these”) combines the stem “</a:t>
            </a:r>
            <a:r>
              <a:rPr lang="en-US" sz="1800" b="1" dirty="0" smtClean="0">
                <a:solidFill>
                  <a:srgbClr val="C00000"/>
                </a:solidFill>
              </a:rPr>
              <a:t>h-</a:t>
            </a:r>
            <a:r>
              <a:rPr lang="en-US" sz="1800" dirty="0" smtClean="0"/>
              <a:t>” + </a:t>
            </a:r>
            <a:r>
              <a:rPr lang="en-US" sz="1800" b="1" dirty="0" smtClean="0">
                <a:solidFill>
                  <a:srgbClr val="0000FF"/>
                </a:solidFill>
              </a:rPr>
              <a:t>ending</a:t>
            </a:r>
            <a:r>
              <a:rPr lang="en-US" sz="1800" dirty="0" smtClean="0"/>
              <a:t> + “</a:t>
            </a:r>
            <a:r>
              <a:rPr lang="en-US" sz="1800" b="1" dirty="0" smtClean="0">
                <a:solidFill>
                  <a:srgbClr val="7030A0"/>
                </a:solidFill>
              </a:rPr>
              <a:t>-c</a:t>
            </a:r>
            <a:r>
              <a:rPr lang="en-US" sz="1800" dirty="0" smtClean="0"/>
              <a:t>” (a deictic marker used for pointing) in some cases.</a:t>
            </a:r>
          </a:p>
          <a:p>
            <a:r>
              <a:rPr lang="en-US" sz="1800" dirty="0" smtClean="0"/>
              <a:t>When this “</a:t>
            </a:r>
            <a:r>
              <a:rPr lang="en-US" sz="1800" b="1" dirty="0" smtClean="0">
                <a:solidFill>
                  <a:srgbClr val="7030A0"/>
                </a:solidFill>
              </a:rPr>
              <a:t>-c</a:t>
            </a:r>
            <a:r>
              <a:rPr lang="en-US" sz="1800" dirty="0" smtClean="0"/>
              <a:t>” marker runs up against certain endings like “</a:t>
            </a:r>
            <a:r>
              <a:rPr lang="en-US" sz="1800" b="1" dirty="0" smtClean="0">
                <a:solidFill>
                  <a:srgbClr val="0000FF"/>
                </a:solidFill>
              </a:rPr>
              <a:t>-a</a:t>
            </a:r>
            <a:r>
              <a:rPr lang="en-US" sz="1800" dirty="0" smtClean="0"/>
              <a:t>” or “</a:t>
            </a:r>
            <a:r>
              <a:rPr lang="en-US" sz="1800" b="1" dirty="0" smtClean="0">
                <a:solidFill>
                  <a:srgbClr val="0000FF"/>
                </a:solidFill>
              </a:rPr>
              <a:t>-m</a:t>
            </a:r>
            <a:r>
              <a:rPr lang="en-US" sz="1800" dirty="0" smtClean="0"/>
              <a:t>” various linguistic changes will happen. </a:t>
            </a:r>
            <a:r>
              <a:rPr lang="en-US" sz="1800" b="1" dirty="0" smtClean="0">
                <a:solidFill>
                  <a:srgbClr val="0000FF"/>
                </a:solidFill>
              </a:rPr>
              <a:t>[“-a” + “-c” -&gt; “-</a:t>
            </a:r>
            <a:r>
              <a:rPr lang="en-US" sz="1800" b="1" dirty="0" err="1" smtClean="0">
                <a:solidFill>
                  <a:srgbClr val="0000FF"/>
                </a:solidFill>
              </a:rPr>
              <a:t>aec</a:t>
            </a:r>
            <a:r>
              <a:rPr lang="en-US" sz="1800" b="1" dirty="0" smtClean="0">
                <a:solidFill>
                  <a:srgbClr val="0000FF"/>
                </a:solidFill>
              </a:rPr>
              <a:t>” ; “-m” + “-c” -&gt; “-</a:t>
            </a:r>
            <a:r>
              <a:rPr lang="en-US" sz="1800" b="1" dirty="0" err="1" smtClean="0">
                <a:solidFill>
                  <a:srgbClr val="0000FF"/>
                </a:solidFill>
              </a:rPr>
              <a:t>nc</a:t>
            </a:r>
            <a:r>
              <a:rPr lang="en-US" sz="1800" b="1" dirty="0" smtClean="0">
                <a:solidFill>
                  <a:srgbClr val="0000FF"/>
                </a:solidFill>
              </a:rPr>
              <a:t>”] </a:t>
            </a:r>
          </a:p>
          <a:p>
            <a:r>
              <a:rPr lang="en-US" sz="1800" dirty="0" smtClean="0"/>
              <a:t>Otherwise, it follows the standard </a:t>
            </a:r>
            <a:r>
              <a:rPr lang="en-US" sz="1800" b="1" dirty="0" smtClean="0">
                <a:solidFill>
                  <a:srgbClr val="C00000"/>
                </a:solidFill>
              </a:rPr>
              <a:t>pronoun decl. pattern (2-1-2 + -</a:t>
            </a:r>
            <a:r>
              <a:rPr lang="en-US" sz="1800" b="1" dirty="0" err="1" smtClean="0">
                <a:solidFill>
                  <a:srgbClr val="C00000"/>
                </a:solidFill>
              </a:rPr>
              <a:t>ius</a:t>
            </a:r>
            <a:r>
              <a:rPr lang="en-US" sz="1800" b="1" dirty="0" smtClean="0">
                <a:solidFill>
                  <a:srgbClr val="C00000"/>
                </a:solidFill>
              </a:rPr>
              <a:t>, -</a:t>
            </a:r>
            <a:r>
              <a:rPr lang="en-US" sz="1800" b="1" dirty="0" err="1" smtClean="0">
                <a:solidFill>
                  <a:srgbClr val="C00000"/>
                </a:solidFill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</a:rPr>
              <a:t>)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hic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hunc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hōc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haec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hanc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hāc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hoc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huīc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hoc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hōc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haec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haec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hīs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930964" y="1912864"/>
            <a:ext cx="4403035" cy="830997"/>
            <a:chOff x="458638" y="2057401"/>
            <a:chExt cx="4111926" cy="830997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62401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037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hic,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haec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hoc – “this”, “these”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Ø / -a / Ø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 Ø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286000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Demonstrative Pronouns (and Adj.)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15240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The </a:t>
            </a:r>
            <a:r>
              <a:rPr lang="en-US" sz="1900" b="1" dirty="0" smtClean="0">
                <a:solidFill>
                  <a:srgbClr val="00B050"/>
                </a:solidFill>
              </a:rPr>
              <a:t>Demonstrative pronoun </a:t>
            </a:r>
            <a:r>
              <a:rPr lang="en-US" sz="1900" dirty="0" smtClean="0"/>
              <a:t>and</a:t>
            </a:r>
            <a:r>
              <a:rPr lang="en-US" sz="1900" b="1" dirty="0" smtClean="0">
                <a:solidFill>
                  <a:srgbClr val="0000FF"/>
                </a:solidFill>
              </a:rPr>
              <a:t> adjective </a:t>
            </a:r>
            <a:r>
              <a:rPr lang="en-US" sz="1900" b="1" dirty="0" smtClean="0">
                <a:solidFill>
                  <a:srgbClr val="0070C0"/>
                </a:solidFill>
              </a:rPr>
              <a:t>is, ea, id </a:t>
            </a:r>
            <a:r>
              <a:rPr lang="en-US" sz="1900" dirty="0" smtClean="0"/>
              <a:t>(“this”, “these”, etc.) serves as both demonstrative and the </a:t>
            </a:r>
            <a:r>
              <a:rPr lang="en-US" sz="1900" b="1" dirty="0" smtClean="0">
                <a:solidFill>
                  <a:srgbClr val="00B050"/>
                </a:solidFill>
              </a:rPr>
              <a:t>3rd person personal pronoun </a:t>
            </a:r>
            <a:r>
              <a:rPr lang="en-US" sz="1900" dirty="0" smtClean="0"/>
              <a:t>(“he”, “she”, “it”, “they”)</a:t>
            </a:r>
          </a:p>
          <a:p>
            <a:r>
              <a:rPr lang="en-US" sz="1900" dirty="0" smtClean="0"/>
              <a:t>The stem is really an “</a:t>
            </a:r>
            <a:r>
              <a:rPr lang="en-US" sz="1900" b="1" dirty="0" err="1" smtClean="0">
                <a:solidFill>
                  <a:srgbClr val="0000FF"/>
                </a:solidFill>
              </a:rPr>
              <a:t>i</a:t>
            </a:r>
            <a:r>
              <a:rPr lang="en-US" sz="1900" b="1" dirty="0" smtClean="0">
                <a:solidFill>
                  <a:srgbClr val="0000FF"/>
                </a:solidFill>
              </a:rPr>
              <a:t>-</a:t>
            </a:r>
            <a:r>
              <a:rPr lang="en-US" sz="1900" dirty="0" smtClean="0"/>
              <a:t>”, but it will weaken to an “</a:t>
            </a:r>
            <a:r>
              <a:rPr lang="en-US" sz="1900" b="1" dirty="0" smtClean="0">
                <a:solidFill>
                  <a:srgbClr val="0000FF"/>
                </a:solidFill>
              </a:rPr>
              <a:t>e-</a:t>
            </a:r>
            <a:r>
              <a:rPr lang="en-US" sz="1900" dirty="0" smtClean="0"/>
              <a:t>” up against most vowels, hence the stem here looks like it’s an “</a:t>
            </a:r>
            <a:r>
              <a:rPr lang="en-US" sz="1900" b="1" dirty="0" smtClean="0">
                <a:solidFill>
                  <a:srgbClr val="0000FF"/>
                </a:solidFill>
              </a:rPr>
              <a:t>e-</a:t>
            </a:r>
            <a:r>
              <a:rPr lang="en-US" sz="1900" dirty="0" smtClean="0"/>
              <a:t>” because of all the vowels in the endings.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endParaRPr lang="en-US" sz="1900" dirty="0" smtClean="0"/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1"/>
            <a:ext cx="6248400" cy="4524315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is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</a:t>
            </a:r>
            <a:r>
              <a:rPr lang="en-US" sz="2400" b="1" dirty="0" smtClean="0">
                <a:solidFill>
                  <a:srgbClr val="00B050"/>
                </a:solidFill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</a:rPr>
              <a:t>iī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ea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id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ea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ea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609600" y="1828800"/>
            <a:ext cx="8458200" cy="830997"/>
            <a:chOff x="506544" y="2057401"/>
            <a:chExt cx="5078030" cy="830997"/>
          </a:xfrm>
        </p:grpSpPr>
        <p:sp>
          <p:nvSpPr>
            <p:cNvPr id="5" name="Rectangle 4"/>
            <p:cNvSpPr/>
            <p:nvPr/>
          </p:nvSpPr>
          <p:spPr>
            <a:xfrm>
              <a:off x="506544" y="2133601"/>
              <a:ext cx="4982218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50511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is, ea, id – “this”, “that”, “these”, “he”, “she”, “it”, “they”, etc.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0198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Ø / -a / Ø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 Ø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355272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Demonstrative Pronouns (and Adj.)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15240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The </a:t>
            </a:r>
            <a:r>
              <a:rPr lang="en-US" sz="1900" b="1" dirty="0" smtClean="0">
                <a:solidFill>
                  <a:srgbClr val="00B050"/>
                </a:solidFill>
              </a:rPr>
              <a:t>Demonstrative pronoun </a:t>
            </a:r>
            <a:r>
              <a:rPr lang="en-US" sz="1900" dirty="0" smtClean="0"/>
              <a:t>and</a:t>
            </a:r>
            <a:r>
              <a:rPr lang="en-US" sz="1900" b="1" dirty="0" smtClean="0">
                <a:solidFill>
                  <a:srgbClr val="0000FF"/>
                </a:solidFill>
              </a:rPr>
              <a:t> adjective </a:t>
            </a:r>
            <a:r>
              <a:rPr lang="en-US" sz="1900" b="1" dirty="0" err="1" smtClean="0">
                <a:solidFill>
                  <a:srgbClr val="0070C0"/>
                </a:solidFill>
              </a:rPr>
              <a:t>īdem</a:t>
            </a:r>
            <a:r>
              <a:rPr lang="en-US" sz="1900" b="1" dirty="0" smtClean="0">
                <a:solidFill>
                  <a:srgbClr val="0070C0"/>
                </a:solidFill>
              </a:rPr>
              <a:t>, </a:t>
            </a:r>
            <a:r>
              <a:rPr lang="en-US" sz="1900" b="1" dirty="0" err="1" smtClean="0">
                <a:solidFill>
                  <a:srgbClr val="0070C0"/>
                </a:solidFill>
              </a:rPr>
              <a:t>eadem</a:t>
            </a:r>
            <a:r>
              <a:rPr lang="en-US" sz="1900" b="1" dirty="0" smtClean="0">
                <a:solidFill>
                  <a:srgbClr val="0070C0"/>
                </a:solidFill>
              </a:rPr>
              <a:t>, idem </a:t>
            </a:r>
            <a:r>
              <a:rPr lang="en-US" sz="1900" dirty="0" smtClean="0"/>
              <a:t>(“the same”) is a combination of </a:t>
            </a:r>
            <a:r>
              <a:rPr lang="en-US" sz="1900" b="1" dirty="0" smtClean="0">
                <a:solidFill>
                  <a:srgbClr val="0070C0"/>
                </a:solidFill>
              </a:rPr>
              <a:t>is, ea, id </a:t>
            </a:r>
            <a:r>
              <a:rPr lang="en-US" sz="1900" dirty="0" smtClean="0"/>
              <a:t>+ “</a:t>
            </a:r>
            <a:r>
              <a:rPr lang="en-US" sz="1900" b="1" dirty="0" smtClean="0">
                <a:solidFill>
                  <a:srgbClr val="7030A0"/>
                </a:solidFill>
              </a:rPr>
              <a:t>-</a:t>
            </a:r>
            <a:r>
              <a:rPr lang="en-US" sz="1900" b="1" dirty="0" err="1" smtClean="0">
                <a:solidFill>
                  <a:srgbClr val="7030A0"/>
                </a:solidFill>
              </a:rPr>
              <a:t>dem</a:t>
            </a:r>
            <a:r>
              <a:rPr lang="en-US" sz="1900" dirty="0" smtClean="0"/>
              <a:t>” (another deictic marker)</a:t>
            </a:r>
          </a:p>
          <a:p>
            <a:r>
              <a:rPr lang="en-US" sz="1900" dirty="0" smtClean="0"/>
              <a:t>When the “</a:t>
            </a:r>
            <a:r>
              <a:rPr lang="en-US" sz="1900" b="1" dirty="0" smtClean="0">
                <a:solidFill>
                  <a:srgbClr val="7030A0"/>
                </a:solidFill>
              </a:rPr>
              <a:t>-</a:t>
            </a:r>
            <a:r>
              <a:rPr lang="en-US" sz="1900" b="1" dirty="0" err="1" smtClean="0">
                <a:solidFill>
                  <a:srgbClr val="7030A0"/>
                </a:solidFill>
              </a:rPr>
              <a:t>dem</a:t>
            </a:r>
            <a:r>
              <a:rPr lang="en-US" sz="1900" dirty="0" smtClean="0"/>
              <a:t>” comes up against an “</a:t>
            </a:r>
            <a:r>
              <a:rPr lang="en-US" sz="1900" b="1" dirty="0" smtClean="0">
                <a:solidFill>
                  <a:srgbClr val="0000FF"/>
                </a:solidFill>
              </a:rPr>
              <a:t>-m</a:t>
            </a:r>
            <a:r>
              <a:rPr lang="en-US" sz="1900" dirty="0" smtClean="0"/>
              <a:t>”, it will produce “</a:t>
            </a:r>
            <a:r>
              <a:rPr lang="en-US" sz="1900" b="1" dirty="0" smtClean="0">
                <a:solidFill>
                  <a:srgbClr val="00B050"/>
                </a:solidFill>
              </a:rPr>
              <a:t>-</a:t>
            </a:r>
            <a:r>
              <a:rPr lang="en-US" sz="1900" b="1" dirty="0" err="1" smtClean="0">
                <a:solidFill>
                  <a:srgbClr val="00B050"/>
                </a:solidFill>
              </a:rPr>
              <a:t>ndem</a:t>
            </a:r>
            <a:r>
              <a:rPr lang="en-US" sz="1900" dirty="0" smtClean="0"/>
              <a:t>”; similarly, the “</a:t>
            </a:r>
            <a:r>
              <a:rPr lang="en-US" sz="1900" b="1" dirty="0" smtClean="0">
                <a:solidFill>
                  <a:srgbClr val="0000FF"/>
                </a:solidFill>
              </a:rPr>
              <a:t>s</a:t>
            </a:r>
            <a:r>
              <a:rPr lang="en-US" sz="1900" dirty="0" smtClean="0"/>
              <a:t>” in “</a:t>
            </a:r>
            <a:r>
              <a:rPr lang="en-US" sz="1900" b="1" dirty="0" smtClean="0">
                <a:solidFill>
                  <a:srgbClr val="0000FF"/>
                </a:solidFill>
              </a:rPr>
              <a:t>is</a:t>
            </a:r>
            <a:r>
              <a:rPr lang="en-US" sz="1900" dirty="0" smtClean="0"/>
              <a:t>” will drop and the short “</a:t>
            </a:r>
            <a:r>
              <a:rPr lang="en-US" sz="1900" b="1" dirty="0" err="1" smtClean="0">
                <a:solidFill>
                  <a:srgbClr val="0000FF"/>
                </a:solidFill>
              </a:rPr>
              <a:t>i</a:t>
            </a:r>
            <a:r>
              <a:rPr lang="en-US" sz="1900" dirty="0" smtClean="0"/>
              <a:t>” will lengthen to compensate -&gt; </a:t>
            </a:r>
            <a:r>
              <a:rPr lang="en-US" sz="1900" b="1" dirty="0" err="1" smtClean="0">
                <a:solidFill>
                  <a:srgbClr val="0070C0"/>
                </a:solidFill>
              </a:rPr>
              <a:t>īdem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endParaRPr lang="en-US" sz="1900" dirty="0" smtClean="0"/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īdem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eundem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300" b="1" dirty="0" err="1" smtClean="0">
                <a:solidFill>
                  <a:srgbClr val="00B050"/>
                </a:solidFill>
              </a:rPr>
              <a:t>eōrundem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eandem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eādem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eaedem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300" b="1" dirty="0" err="1" smtClean="0">
                <a:solidFill>
                  <a:srgbClr val="00B050"/>
                </a:solidFill>
              </a:rPr>
              <a:t>eārundem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eāsdem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idem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eīusdem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idem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eōdem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300" b="1" dirty="0" err="1" smtClean="0">
                <a:solidFill>
                  <a:srgbClr val="00B050"/>
                </a:solidFill>
              </a:rPr>
              <a:t>eōrundem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eadem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eīsdem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762000" y="1828800"/>
            <a:ext cx="5029199" cy="461665"/>
            <a:chOff x="458638" y="2057401"/>
            <a:chExt cx="4934311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4410975" cy="304799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859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īdem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eadem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idem – “the same”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Ø / -a / Ø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 Ø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355272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Intensive Pronoun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Intensive pronoun </a:t>
            </a:r>
            <a:r>
              <a:rPr lang="en-US" sz="1800" b="1" dirty="0" smtClean="0">
                <a:solidFill>
                  <a:srgbClr val="0070C0"/>
                </a:solidFill>
              </a:rPr>
              <a:t>ipse, </a:t>
            </a:r>
            <a:r>
              <a:rPr lang="en-US" sz="1800" b="1" dirty="0" err="1" smtClean="0">
                <a:solidFill>
                  <a:srgbClr val="0070C0"/>
                </a:solidFill>
              </a:rPr>
              <a:t>ipsa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ipsum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(“___self”) strengthens </a:t>
            </a:r>
            <a:r>
              <a:rPr lang="en-US" sz="1800" i="1" dirty="0" smtClean="0"/>
              <a:t>whatever</a:t>
            </a:r>
            <a:r>
              <a:rPr lang="en-US" sz="1800" dirty="0" smtClean="0"/>
              <a:t> it modifies. </a:t>
            </a:r>
          </a:p>
          <a:p>
            <a:r>
              <a:rPr lang="en-US" sz="1800" dirty="0" smtClean="0"/>
              <a:t>Thus, when it modifies some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person item, it will translate as “</a:t>
            </a:r>
            <a:r>
              <a:rPr lang="en-US" sz="1800" b="1" dirty="0" smtClean="0">
                <a:solidFill>
                  <a:srgbClr val="7030A0"/>
                </a:solidFill>
              </a:rPr>
              <a:t>himself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7030A0"/>
                </a:solidFill>
              </a:rPr>
              <a:t>herself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7030A0"/>
                </a:solidFill>
              </a:rPr>
              <a:t>itself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7030A0"/>
                </a:solidFill>
              </a:rPr>
              <a:t>themselves</a:t>
            </a:r>
            <a:r>
              <a:rPr lang="en-US" sz="1800" dirty="0" smtClean="0"/>
              <a:t>”; if it modifies a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person item it will be: “</a:t>
            </a:r>
            <a:r>
              <a:rPr lang="en-US" sz="1800" b="1" dirty="0" smtClean="0">
                <a:solidFill>
                  <a:srgbClr val="7030A0"/>
                </a:solidFill>
              </a:rPr>
              <a:t>myself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7030A0"/>
                </a:solidFill>
              </a:rPr>
              <a:t>ourselves</a:t>
            </a:r>
            <a:r>
              <a:rPr lang="en-US" sz="1800" dirty="0" smtClean="0"/>
              <a:t>”; if it modifies a second person item it will be: “</a:t>
            </a:r>
            <a:r>
              <a:rPr lang="en-US" sz="1800" b="1" dirty="0" smtClean="0">
                <a:solidFill>
                  <a:srgbClr val="7030A0"/>
                </a:solidFill>
              </a:rPr>
              <a:t>yourself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7030A0"/>
                </a:solidFill>
              </a:rPr>
              <a:t>yourselves</a:t>
            </a:r>
            <a:r>
              <a:rPr lang="en-US" sz="1800" dirty="0" smtClean="0"/>
              <a:t>”. </a:t>
            </a:r>
          </a:p>
          <a:p>
            <a:r>
              <a:rPr lang="en-US" sz="1800" dirty="0" smtClean="0"/>
              <a:t>It follows the standard </a:t>
            </a:r>
            <a:r>
              <a:rPr lang="en-US" sz="1800" b="1" dirty="0" smtClean="0">
                <a:solidFill>
                  <a:srgbClr val="C00000"/>
                </a:solidFill>
              </a:rPr>
              <a:t>pronoun decl. pattern (2-1-2 + -</a:t>
            </a:r>
            <a:r>
              <a:rPr lang="en-US" sz="1800" b="1" dirty="0" err="1" smtClean="0">
                <a:solidFill>
                  <a:srgbClr val="C00000"/>
                </a:solidFill>
              </a:rPr>
              <a:t>ius</a:t>
            </a:r>
            <a:r>
              <a:rPr lang="en-US" sz="1800" b="1" dirty="0" smtClean="0">
                <a:solidFill>
                  <a:srgbClr val="C00000"/>
                </a:solidFill>
              </a:rPr>
              <a:t>, -</a:t>
            </a:r>
            <a:r>
              <a:rPr lang="en-US" sz="1800" b="1" dirty="0" err="1" smtClean="0">
                <a:solidFill>
                  <a:srgbClr val="C00000"/>
                </a:solidFill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</a:rPr>
              <a:t>) </a:t>
            </a:r>
            <a:r>
              <a:rPr lang="en-US" sz="1800" dirty="0" smtClean="0"/>
              <a:t>like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ille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illa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illud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248400" cy="44958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ipse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ipsīs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838200" y="1905000"/>
            <a:ext cx="4191000" cy="461665"/>
            <a:chOff x="458638" y="2057401"/>
            <a:chExt cx="4111926" cy="461665"/>
          </a:xfrm>
        </p:grpSpPr>
        <p:sp>
          <p:nvSpPr>
            <p:cNvPr id="5" name="Rectangle 4"/>
            <p:cNvSpPr/>
            <p:nvPr/>
          </p:nvSpPr>
          <p:spPr>
            <a:xfrm>
              <a:off x="458638" y="2133601"/>
              <a:ext cx="3962401" cy="3810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4037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ipse,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ipsa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ipsum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“____self”</a:t>
              </a:r>
              <a:endParaRPr lang="en-US" sz="24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172200" y="2349817"/>
            <a:ext cx="3048000" cy="4431983"/>
            <a:chOff x="6172200" y="2349817"/>
            <a:chExt cx="3048000" cy="4431983"/>
          </a:xfrm>
        </p:grpSpPr>
        <p:grpSp>
          <p:nvGrpSpPr>
            <p:cNvPr id="12" name="Group 7"/>
            <p:cNvGrpSpPr/>
            <p:nvPr/>
          </p:nvGrpSpPr>
          <p:grpSpPr>
            <a:xfrm>
              <a:off x="6248400" y="2349817"/>
              <a:ext cx="2971800" cy="4431983"/>
              <a:chOff x="6650181" y="2658575"/>
              <a:chExt cx="2701636" cy="268515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650181" y="2658575"/>
                <a:ext cx="2701636" cy="268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Summary of Endings: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-e / -a / -um</a:t>
                </a: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0000FF"/>
                    </a:solidFill>
                  </a:rPr>
                  <a:t>īus</a:t>
                </a:r>
                <a:endParaRPr lang="en-US" sz="2400" b="1" dirty="0" smtClean="0">
                  <a:solidFill>
                    <a:srgbClr val="0000FF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-ī / -ī / -ī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-um /-am/-um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-ō / -ā / -ō</a:t>
                </a:r>
              </a:p>
              <a:p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-ī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ae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ārum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ōrum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ōs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ās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-a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/ -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īs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50181" y="2666077"/>
                <a:ext cx="2355272" cy="230832"/>
              </a:xfrm>
              <a:prstGeom prst="rect">
                <a:avLst/>
              </a:prstGeom>
              <a:noFill/>
              <a:ln w="222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72200" y="3048000"/>
              <a:ext cx="2438400" cy="7620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Personal Pronouns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1066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personal pronouns </a:t>
            </a:r>
            <a:r>
              <a:rPr lang="en-US" sz="1800" dirty="0" smtClean="0"/>
              <a:t>stand in place of people (“I”, “me”, “you”, “we”, “us”, “y’all”, etc.)</a:t>
            </a:r>
          </a:p>
          <a:p>
            <a:r>
              <a:rPr lang="en-US" sz="1800" dirty="0" smtClean="0"/>
              <a:t>As noted above, the </a:t>
            </a:r>
            <a:r>
              <a:rPr lang="en-US" sz="1800" b="1" dirty="0" smtClean="0">
                <a:solidFill>
                  <a:srgbClr val="00B050"/>
                </a:solidFill>
              </a:rPr>
              <a:t>demonstrative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is, ea, id</a:t>
            </a:r>
            <a:r>
              <a:rPr lang="en-US" sz="1800" dirty="0" smtClean="0"/>
              <a:t> is used for the third person personal pronoun; here we’ll cover </a:t>
            </a:r>
            <a:r>
              <a:rPr lang="en-US" sz="1800" dirty="0" smtClean="0"/>
              <a:t>only the </a:t>
            </a:r>
            <a:r>
              <a:rPr lang="en-US" sz="1800" b="1" dirty="0" smtClean="0">
                <a:solidFill>
                  <a:srgbClr val="00B050"/>
                </a:solidFill>
              </a:rPr>
              <a:t>1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1800" b="1" dirty="0" smtClean="0">
                <a:solidFill>
                  <a:srgbClr val="00B050"/>
                </a:solidFill>
              </a:rPr>
              <a:t> and 2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1800" b="1" dirty="0" smtClean="0">
                <a:solidFill>
                  <a:srgbClr val="00B050"/>
                </a:solidFill>
              </a:rPr>
              <a:t> person personal pronouns</a:t>
            </a:r>
            <a:r>
              <a:rPr lang="en-US" sz="1800" dirty="0" smtClean="0"/>
              <a:t>. 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7620000" cy="44958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plur</a:t>
            </a:r>
            <a:r>
              <a:rPr lang="en-US" sz="24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Person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ego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meī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mihi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mē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nostrum/</a:t>
            </a:r>
            <a:r>
              <a:rPr lang="en-US" sz="2400" b="1" dirty="0" err="1" smtClean="0">
                <a:solidFill>
                  <a:srgbClr val="00B050"/>
                </a:solidFill>
              </a:rPr>
              <a:t>nostrī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nobis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nobis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Person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tuī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tibi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tē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vestrum</a:t>
            </a:r>
            <a:r>
              <a:rPr lang="en-US" sz="2400" b="1" dirty="0" smtClean="0">
                <a:solidFill>
                  <a:srgbClr val="00B050"/>
                </a:solidFill>
              </a:rPr>
              <a:t>/</a:t>
            </a:r>
            <a:r>
              <a:rPr lang="en-US" sz="2400" b="1" dirty="0" err="1" smtClean="0">
                <a:solidFill>
                  <a:srgbClr val="00B050"/>
                </a:solidFill>
              </a:rPr>
              <a:t>vestrī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vobis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vōs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vobis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457200" y="1524000"/>
            <a:ext cx="8458200" cy="1200329"/>
            <a:chOff x="458638" y="1752601"/>
            <a:chExt cx="7924804" cy="1200329"/>
          </a:xfrm>
        </p:grpSpPr>
        <p:sp>
          <p:nvSpPr>
            <p:cNvPr id="5" name="Rectangle 4"/>
            <p:cNvSpPr/>
            <p:nvPr/>
          </p:nvSpPr>
          <p:spPr>
            <a:xfrm>
              <a:off x="458638" y="1828801"/>
              <a:ext cx="7850042" cy="7620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8638" y="1752601"/>
              <a:ext cx="7924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ego,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meī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“I”, “me”		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tū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tuī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“you”</a:t>
              </a:r>
            </a:p>
            <a:p>
              <a:r>
                <a:rPr lang="en-US" sz="2400" b="1" dirty="0" err="1" smtClean="0">
                  <a:solidFill>
                    <a:srgbClr val="0070C0"/>
                  </a:solidFill>
                </a:rPr>
                <a:t>nos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nostrum – “we”, “us”	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vōs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err="1" smtClean="0">
                  <a:solidFill>
                    <a:srgbClr val="0070C0"/>
                  </a:solidFill>
                </a:rPr>
                <a:t>vestrum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 – “you (pl.)”, “y’all”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Footlight MT Light"/>
        <a:ea typeface=""/>
        <a:cs typeface=""/>
      </a:majorFont>
      <a:minorFont>
        <a:latin typeface="Times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1598</TotalTime>
  <Words>2736</Words>
  <Application>Microsoft Office PowerPoint</Application>
  <PresentationFormat>On-screen Show (4:3)</PresentationFormat>
  <Paragraphs>710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Footlight MT Light</vt:lpstr>
      <vt:lpstr>Times</vt:lpstr>
      <vt:lpstr>Verdana</vt:lpstr>
      <vt:lpstr>Wingdings 2</vt:lpstr>
      <vt:lpstr>Aspect</vt:lpstr>
      <vt:lpstr>Pronouns and UNUS NAUTA Adjectives</vt:lpstr>
      <vt:lpstr>Pronouns</vt:lpstr>
      <vt:lpstr>Demonstrative Pronouns (and Adj.)</vt:lpstr>
      <vt:lpstr>Demonstrative Pronouns (and Adj.)</vt:lpstr>
      <vt:lpstr>Demonstrative Pronouns (and Adj.)</vt:lpstr>
      <vt:lpstr>Demonstrative Pronouns (and Adj.)</vt:lpstr>
      <vt:lpstr>Demonstrative Pronouns (and Adj.)</vt:lpstr>
      <vt:lpstr>Intensive Pronoun</vt:lpstr>
      <vt:lpstr>Personal Pronouns</vt:lpstr>
      <vt:lpstr>Reflexive Pronouns</vt:lpstr>
      <vt:lpstr>Relative Pronoun</vt:lpstr>
      <vt:lpstr>Interrogative Pronoun</vt:lpstr>
      <vt:lpstr>UNUS NAUTA Adjectives</vt:lpstr>
      <vt:lpstr>UNUS NAUTA Adjectives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and Adjectives</dc:title>
  <dc:creator>Chucko</dc:creator>
  <cp:lastModifiedBy>Charles Oughton</cp:lastModifiedBy>
  <cp:revision>113</cp:revision>
  <dcterms:created xsi:type="dcterms:W3CDTF">2006-08-16T00:00:00Z</dcterms:created>
  <dcterms:modified xsi:type="dcterms:W3CDTF">2014-09-10T05:14:54Z</dcterms:modified>
</cp:coreProperties>
</file>