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7" r:id="rId2"/>
    <p:sldId id="276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303" r:id="rId13"/>
    <p:sldId id="288" r:id="rId14"/>
    <p:sldId id="295" r:id="rId15"/>
    <p:sldId id="297" r:id="rId16"/>
    <p:sldId id="289" r:id="rId17"/>
    <p:sldId id="290" r:id="rId18"/>
    <p:sldId id="292" r:id="rId19"/>
    <p:sldId id="304" r:id="rId20"/>
    <p:sldId id="299" r:id="rId21"/>
    <p:sldId id="305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FF"/>
    <a:srgbClr val="FFFF00"/>
    <a:srgbClr val="0099FF"/>
    <a:srgbClr val="66FF33"/>
    <a:srgbClr val="FF3300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768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A4451-C54C-4B48-9012-06BA39FCD24E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EB676-7162-4B37-A081-004B6E470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4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BCE74A0-E042-4424-97A2-C87EDEF4DDC6}" type="slidenum">
              <a:rPr lang="en-US" sz="1200">
                <a:latin typeface="+mn-lt"/>
                <a:ea typeface="ＭＳ Ｐゴシック" charset="-128"/>
                <a:cs typeface="ＭＳ Ｐゴシック" charset="-128"/>
              </a:rPr>
              <a:pPr algn="r">
                <a:defRPr/>
              </a:pPr>
              <a:t>2</a:t>
            </a:fld>
            <a:endParaRPr lang="en-US" sz="120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3138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5C16771-AE50-49CE-B452-6D2C9A544711}" type="slidenum">
              <a:rPr lang="en-US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0766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DD9730-63E5-447B-97BB-352B3EEDEFCF}" type="slidenum">
              <a:rPr lang="en-US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1007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491CB7F-A2EC-463A-877F-CC2C7D6231B7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6882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24E2C-2A96-404B-9BB3-8E55712F1B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756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5C16771-AE50-49CE-B452-6D2C9A544711}" type="slidenum">
              <a:rPr lang="en-US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3132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F6600-B7A6-4924-9D3B-A6C66BA94A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900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C4A841-D829-4000-A609-D4E719CD2995}" type="slidenum">
              <a:rPr lang="en-US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4420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119BFE-F827-42A4-A5A1-CC9CD1B183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8668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C4A841-D829-4000-A609-D4E719CD2995}" type="slidenum">
              <a:rPr lang="en-US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4128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47D8D3-533B-43D5-A781-E20973BAD0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166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2F4257-5BCE-48BF-AA26-25799143B89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2460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00B0F0"/>
                </a:solidFill>
              </a:rPr>
              <a:t>Review Topics: Week 4 – Verbs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 Subjunctives of the Present System, both Active and Passive; 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 and Participles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 the Subjunctive of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sum,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esse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1066800" y="2974975"/>
            <a:ext cx="27432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00B0F0"/>
                </a:solidFill>
              </a:rPr>
              <a:t>PRESENT</a:t>
            </a:r>
          </a:p>
          <a:p>
            <a:r>
              <a:rPr lang="en-US" sz="2600" dirty="0" err="1" smtClean="0"/>
              <a:t>sim</a:t>
            </a:r>
            <a:endParaRPr lang="en-US" sz="2600" dirty="0"/>
          </a:p>
          <a:p>
            <a:r>
              <a:rPr lang="en-US" sz="2600" dirty="0" err="1" smtClean="0"/>
              <a:t>sīs</a:t>
            </a:r>
            <a:endParaRPr lang="en-US" sz="2600" dirty="0"/>
          </a:p>
          <a:p>
            <a:r>
              <a:rPr lang="en-US" sz="2600" dirty="0" smtClean="0"/>
              <a:t>sit</a:t>
            </a:r>
            <a:endParaRPr lang="en-US" sz="2600" dirty="0"/>
          </a:p>
          <a:p>
            <a:r>
              <a:rPr lang="en-US" sz="2600" dirty="0" err="1" smtClean="0"/>
              <a:t>sīmus</a:t>
            </a:r>
            <a:endParaRPr lang="en-US" sz="2600" dirty="0"/>
          </a:p>
          <a:p>
            <a:r>
              <a:rPr lang="en-US" sz="2600" dirty="0" err="1" smtClean="0"/>
              <a:t>sītis</a:t>
            </a:r>
            <a:endParaRPr lang="en-US" sz="2600" dirty="0"/>
          </a:p>
          <a:p>
            <a:r>
              <a:rPr lang="en-US" sz="2600" dirty="0" err="1" smtClean="0"/>
              <a:t>sint</a:t>
            </a:r>
            <a:endParaRPr lang="en-US" sz="26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00600" y="2971800"/>
            <a:ext cx="27432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</a:rPr>
              <a:t>IMPERFECT</a:t>
            </a:r>
          </a:p>
          <a:p>
            <a:r>
              <a:rPr lang="en-US" sz="2600" dirty="0" err="1" smtClean="0"/>
              <a:t>essem</a:t>
            </a:r>
            <a:endParaRPr lang="en-US" sz="2600" dirty="0"/>
          </a:p>
          <a:p>
            <a:r>
              <a:rPr lang="en-US" sz="2600" dirty="0" err="1" smtClean="0"/>
              <a:t>essēs</a:t>
            </a:r>
            <a:endParaRPr lang="en-US" sz="2600" dirty="0"/>
          </a:p>
          <a:p>
            <a:r>
              <a:rPr lang="en-US" sz="2600" dirty="0" err="1" smtClean="0"/>
              <a:t>esset</a:t>
            </a:r>
            <a:endParaRPr lang="en-US" sz="2600" dirty="0"/>
          </a:p>
          <a:p>
            <a:r>
              <a:rPr lang="en-US" sz="2600" dirty="0" err="1" smtClean="0"/>
              <a:t>essēmus</a:t>
            </a:r>
            <a:endParaRPr lang="en-US" sz="2600" dirty="0"/>
          </a:p>
          <a:p>
            <a:r>
              <a:rPr lang="en-US" sz="2600" dirty="0" err="1" smtClean="0"/>
              <a:t>essētis</a:t>
            </a:r>
            <a:endParaRPr lang="en-US" sz="2600" dirty="0"/>
          </a:p>
          <a:p>
            <a:r>
              <a:rPr lang="en-US" sz="2600" dirty="0" err="1" smtClean="0"/>
              <a:t>essent</a:t>
            </a:r>
            <a:endParaRPr lang="en-US" sz="26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The present subjunctive of </a:t>
            </a:r>
            <a:r>
              <a:rPr lang="en-US" sz="2400" i="1" dirty="0"/>
              <a:t>sum, </a:t>
            </a:r>
            <a:r>
              <a:rPr lang="en-US" sz="2400" dirty="0"/>
              <a:t>like all present subjunctives, changes its stem </a:t>
            </a:r>
            <a:r>
              <a:rPr lang="en-US" sz="2400" i="1" dirty="0"/>
              <a:t>vowel</a:t>
            </a:r>
            <a:r>
              <a:rPr lang="en-US" sz="2400" dirty="0"/>
              <a:t>, so the stem becomes: </a:t>
            </a:r>
            <a:r>
              <a:rPr lang="en-US" sz="2400" b="1" dirty="0" err="1">
                <a:solidFill>
                  <a:srgbClr val="66FF33"/>
                </a:solidFill>
              </a:rPr>
              <a:t>si</a:t>
            </a:r>
            <a:r>
              <a:rPr lang="en-US" sz="2400" b="1" dirty="0">
                <a:solidFill>
                  <a:srgbClr val="66FF33"/>
                </a:solidFill>
              </a:rPr>
              <a:t>-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/>
              <a:t>The imperfect subj. of </a:t>
            </a:r>
            <a:r>
              <a:rPr lang="en-US" sz="2400" i="1" dirty="0"/>
              <a:t>sum</a:t>
            </a:r>
            <a:r>
              <a:rPr lang="en-US" sz="2400" dirty="0"/>
              <a:t> forms as </a:t>
            </a:r>
            <a:r>
              <a:rPr lang="en-US" sz="2400" dirty="0" smtClean="0"/>
              <a:t>expected: </a:t>
            </a:r>
            <a:r>
              <a:rPr lang="en-US" sz="2400" b="1" dirty="0" smtClean="0">
                <a:solidFill>
                  <a:srgbClr val="66FF33"/>
                </a:solidFill>
              </a:rPr>
              <a:t>inf. </a:t>
            </a:r>
            <a:r>
              <a:rPr lang="en-US" sz="2400" b="1" dirty="0" smtClean="0"/>
              <a:t>+ </a:t>
            </a:r>
            <a:r>
              <a:rPr lang="en-US" sz="2400" b="1" dirty="0" smtClean="0">
                <a:solidFill>
                  <a:srgbClr val="FF00FF"/>
                </a:solidFill>
              </a:rPr>
              <a:t>ending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Pres. And Impf. Subj. of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possum, posse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447800" y="2479675"/>
            <a:ext cx="2743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PRESENT</a:t>
            </a:r>
          </a:p>
          <a:p>
            <a:r>
              <a:rPr lang="en-US" sz="3200" dirty="0" err="1"/>
              <a:t>possim</a:t>
            </a:r>
            <a:endParaRPr lang="en-US" sz="3200" dirty="0"/>
          </a:p>
          <a:p>
            <a:r>
              <a:rPr lang="en-US" sz="3200" dirty="0" err="1"/>
              <a:t>possīs</a:t>
            </a:r>
            <a:endParaRPr lang="en-US" sz="3200" dirty="0"/>
          </a:p>
          <a:p>
            <a:r>
              <a:rPr lang="en-US" sz="3200" dirty="0" err="1"/>
              <a:t>possit</a:t>
            </a:r>
            <a:endParaRPr lang="en-US" sz="3200" dirty="0"/>
          </a:p>
          <a:p>
            <a:r>
              <a:rPr lang="en-US" sz="3200" dirty="0" err="1"/>
              <a:t>possīmus</a:t>
            </a:r>
            <a:endParaRPr lang="en-US" sz="3200" dirty="0"/>
          </a:p>
          <a:p>
            <a:r>
              <a:rPr lang="en-US" sz="3200" dirty="0" err="1"/>
              <a:t>possītis</a:t>
            </a:r>
            <a:endParaRPr lang="en-US" sz="3200" dirty="0"/>
          </a:p>
          <a:p>
            <a:r>
              <a:rPr lang="en-US" sz="3200" dirty="0" err="1"/>
              <a:t>possint</a:t>
            </a:r>
            <a:endParaRPr lang="en-US" sz="32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81600" y="2479675"/>
            <a:ext cx="2743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IMPERFECT</a:t>
            </a:r>
          </a:p>
          <a:p>
            <a:r>
              <a:rPr lang="en-US" sz="3200" dirty="0" err="1"/>
              <a:t>possem</a:t>
            </a:r>
            <a:endParaRPr lang="en-US" sz="3200" dirty="0"/>
          </a:p>
          <a:p>
            <a:r>
              <a:rPr lang="en-US" sz="3200" dirty="0" err="1"/>
              <a:t>possēs</a:t>
            </a:r>
            <a:endParaRPr lang="en-US" sz="3200" dirty="0"/>
          </a:p>
          <a:p>
            <a:r>
              <a:rPr lang="en-US" sz="3200" dirty="0" err="1"/>
              <a:t>posset</a:t>
            </a:r>
            <a:endParaRPr lang="en-US" sz="3200" dirty="0"/>
          </a:p>
          <a:p>
            <a:r>
              <a:rPr lang="en-US" sz="3200" dirty="0" err="1"/>
              <a:t>possēmus</a:t>
            </a:r>
            <a:endParaRPr lang="en-US" sz="3200" dirty="0"/>
          </a:p>
          <a:p>
            <a:r>
              <a:rPr lang="en-US" sz="3200" dirty="0" err="1"/>
              <a:t>possētis</a:t>
            </a:r>
            <a:endParaRPr lang="en-US" sz="3200" dirty="0"/>
          </a:p>
          <a:p>
            <a:r>
              <a:rPr lang="en-US" sz="3200" dirty="0" err="1"/>
              <a:t>possent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9540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 always, just add the prefix </a:t>
            </a:r>
            <a:r>
              <a:rPr lang="en-US" sz="2200" b="1" i="1" dirty="0" smtClean="0">
                <a:solidFill>
                  <a:srgbClr val="66FFFF"/>
                </a:solidFill>
              </a:rPr>
              <a:t>pot-</a:t>
            </a:r>
            <a:r>
              <a:rPr lang="en-US" sz="2200" dirty="0" smtClean="0"/>
              <a:t> to the corresponding forms of </a:t>
            </a:r>
            <a:r>
              <a:rPr lang="en-US" sz="2200" i="1" dirty="0" smtClean="0"/>
              <a:t>sum, </a:t>
            </a:r>
            <a:r>
              <a:rPr lang="en-US" sz="2200" i="1" dirty="0" err="1" smtClean="0"/>
              <a:t>esse</a:t>
            </a:r>
            <a:r>
              <a:rPr lang="en-US" sz="2200" dirty="0" smtClean="0"/>
              <a:t> to conjugate </a:t>
            </a:r>
            <a:r>
              <a:rPr lang="en-US" sz="2200" i="1" dirty="0" smtClean="0"/>
              <a:t>possum, posse</a:t>
            </a:r>
            <a:r>
              <a:rPr lang="en-US" sz="2200" dirty="0" smtClean="0"/>
              <a:t> (And allow for assimilation of the </a:t>
            </a:r>
            <a:r>
              <a:rPr lang="en-US" sz="2200" i="1" dirty="0" smtClean="0"/>
              <a:t>t</a:t>
            </a:r>
            <a:r>
              <a:rPr lang="en-US" sz="2200" dirty="0" smtClean="0"/>
              <a:t>, where necessary).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468313" y="381000"/>
            <a:ext cx="82296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ＭＳ Ｐゴシック" pitchFamily="34" charset="-128"/>
                <a:cs typeface="Arial" charset="0"/>
              </a:rPr>
              <a:t>Basic Participle Info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Rectangle 27"/>
          <p:cNvSpPr txBox="1">
            <a:spLocks noChangeArrowheads="1"/>
          </p:cNvSpPr>
          <p:nvPr/>
        </p:nvSpPr>
        <p:spPr bwMode="auto">
          <a:xfrm>
            <a:off x="152400" y="12192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Participles are, by definition, </a:t>
            </a:r>
            <a:r>
              <a:rPr lang="en-US" sz="2400" b="1" i="1" dirty="0" smtClean="0">
                <a:solidFill>
                  <a:srgbClr val="FF00FF"/>
                </a:solidFill>
              </a:rPr>
              <a:t>verbal ADJECTIVES</a:t>
            </a:r>
            <a:r>
              <a:rPr lang="en-US" sz="2400" dirty="0" smtClean="0"/>
              <a:t>, so they are part verb and part adjective.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They have the </a:t>
            </a:r>
            <a:r>
              <a:rPr lang="en-US" sz="2400" b="1" dirty="0" smtClean="0">
                <a:solidFill>
                  <a:srgbClr val="66FF33"/>
                </a:solidFill>
              </a:rPr>
              <a:t>tense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66FF33"/>
                </a:solidFill>
              </a:rPr>
              <a:t>voice</a:t>
            </a:r>
            <a:r>
              <a:rPr lang="en-US" sz="2400" b="1" dirty="0" smtClean="0"/>
              <a:t> </a:t>
            </a:r>
            <a:r>
              <a:rPr lang="en-US" sz="2400" dirty="0" smtClean="0"/>
              <a:t>of </a:t>
            </a:r>
            <a:r>
              <a:rPr lang="en-US" sz="2400" b="1" dirty="0" smtClean="0">
                <a:solidFill>
                  <a:srgbClr val="66FF33"/>
                </a:solidFill>
              </a:rPr>
              <a:t>verbs</a:t>
            </a:r>
            <a:r>
              <a:rPr lang="en-US" sz="2400" dirty="0" smtClean="0"/>
              <a:t> (but not person or mood!) and the </a:t>
            </a:r>
            <a:r>
              <a:rPr lang="en-US" sz="2400" b="1" dirty="0" smtClean="0">
                <a:solidFill>
                  <a:srgbClr val="00B0F0"/>
                </a:solidFill>
              </a:rPr>
              <a:t>gender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00B0F0"/>
                </a:solidFill>
              </a:rPr>
              <a:t>number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00B0F0"/>
                </a:solidFill>
              </a:rPr>
              <a:t>case</a:t>
            </a:r>
            <a:r>
              <a:rPr lang="en-US" sz="2400" dirty="0" smtClean="0"/>
              <a:t> of </a:t>
            </a:r>
            <a:r>
              <a:rPr lang="en-US" sz="2400" b="1" dirty="0" smtClean="0">
                <a:solidFill>
                  <a:srgbClr val="00B0F0"/>
                </a:solidFill>
              </a:rPr>
              <a:t>adjectives</a:t>
            </a:r>
            <a:r>
              <a:rPr lang="en-US" sz="2400" dirty="0" smtClean="0"/>
              <a:t>.</a:t>
            </a:r>
            <a:endParaRPr lang="en-US" sz="2400" dirty="0"/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66FF33"/>
                </a:solidFill>
              </a:rPr>
              <a:t>tense</a:t>
            </a:r>
            <a:r>
              <a:rPr lang="en-US" sz="2400" dirty="0" smtClean="0"/>
              <a:t> of a </a:t>
            </a:r>
            <a:r>
              <a:rPr lang="en-US" sz="2400" b="1" dirty="0" smtClean="0">
                <a:solidFill>
                  <a:srgbClr val="FF00FF"/>
                </a:solidFill>
              </a:rPr>
              <a:t>participle</a:t>
            </a:r>
            <a:r>
              <a:rPr lang="en-US" sz="2400" dirty="0" smtClean="0"/>
              <a:t> always conveys time </a:t>
            </a:r>
            <a:r>
              <a:rPr lang="en-US" sz="2400" b="1" i="1" dirty="0" smtClean="0"/>
              <a:t>relative to the time of the main verb</a:t>
            </a:r>
            <a:r>
              <a:rPr lang="en-US" sz="2400" i="1" dirty="0" smtClean="0"/>
              <a:t>. </a:t>
            </a:r>
            <a:r>
              <a:rPr lang="en-US" sz="2400" b="1" dirty="0" smtClean="0">
                <a:solidFill>
                  <a:srgbClr val="FF00FF"/>
                </a:solidFill>
              </a:rPr>
              <a:t>Participles </a:t>
            </a:r>
            <a:r>
              <a:rPr lang="en-US" sz="2400" dirty="0" smtClean="0"/>
              <a:t>exist in the </a:t>
            </a:r>
            <a:r>
              <a:rPr lang="en-US" sz="2400" b="1" dirty="0" smtClean="0">
                <a:solidFill>
                  <a:srgbClr val="66FF33"/>
                </a:solidFill>
              </a:rPr>
              <a:t>present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66FF33"/>
                </a:solidFill>
              </a:rPr>
              <a:t>perfect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66FF33"/>
                </a:solidFill>
              </a:rPr>
              <a:t>future</a:t>
            </a:r>
            <a:r>
              <a:rPr lang="en-US" sz="2400" dirty="0" smtClean="0"/>
              <a:t> tenses only.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As a </a:t>
            </a:r>
            <a:r>
              <a:rPr lang="en-US" sz="2400" b="1" dirty="0" smtClean="0">
                <a:solidFill>
                  <a:srgbClr val="FF00FF"/>
                </a:solidFill>
              </a:rPr>
              <a:t>verbal thing</a:t>
            </a:r>
            <a:r>
              <a:rPr lang="en-US" sz="2400" dirty="0" smtClean="0"/>
              <a:t>, participles can take </a:t>
            </a:r>
            <a:r>
              <a:rPr lang="en-US" sz="2400" b="1" dirty="0" smtClean="0">
                <a:solidFill>
                  <a:srgbClr val="FFFF00"/>
                </a:solidFill>
              </a:rPr>
              <a:t>direct objects </a:t>
            </a:r>
            <a:r>
              <a:rPr lang="en-US" sz="2400" dirty="0" smtClean="0"/>
              <a:t>(if they are </a:t>
            </a:r>
            <a:r>
              <a:rPr lang="en-US" sz="2400" b="1" dirty="0" smtClean="0">
                <a:solidFill>
                  <a:srgbClr val="FFFF00"/>
                </a:solidFill>
              </a:rPr>
              <a:t>active</a:t>
            </a:r>
            <a:r>
              <a:rPr lang="en-US" sz="2400" dirty="0" smtClean="0"/>
              <a:t>), </a:t>
            </a:r>
            <a:r>
              <a:rPr lang="en-US" sz="2400" b="1" dirty="0" smtClean="0">
                <a:solidFill>
                  <a:srgbClr val="0099FF"/>
                </a:solidFill>
              </a:rPr>
              <a:t>agents</a:t>
            </a:r>
            <a:r>
              <a:rPr lang="en-US" sz="2400" dirty="0" smtClean="0"/>
              <a:t> (if they are </a:t>
            </a:r>
            <a:r>
              <a:rPr lang="en-US" sz="2400" b="1" dirty="0" smtClean="0">
                <a:solidFill>
                  <a:srgbClr val="0099FF"/>
                </a:solidFill>
              </a:rPr>
              <a:t>passive</a:t>
            </a:r>
            <a:r>
              <a:rPr lang="en-US" sz="2400" dirty="0" smtClean="0"/>
              <a:t>), or other constructions as needed (such as an indirect objects, etc.)</a:t>
            </a:r>
            <a:endParaRPr lang="en-US" sz="2400" dirty="0"/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As an </a:t>
            </a:r>
            <a:r>
              <a:rPr lang="en-US" sz="2400" b="1" dirty="0" smtClean="0">
                <a:solidFill>
                  <a:srgbClr val="FF00FF"/>
                </a:solidFill>
              </a:rPr>
              <a:t>adjective</a:t>
            </a:r>
            <a:r>
              <a:rPr lang="en-US" sz="2400" dirty="0" smtClean="0"/>
              <a:t>, participles will </a:t>
            </a:r>
            <a:r>
              <a:rPr lang="en-US" sz="2400" b="1" i="1" dirty="0" smtClean="0"/>
              <a:t>agree </a:t>
            </a:r>
            <a:r>
              <a:rPr lang="en-US" sz="2400" dirty="0" smtClean="0"/>
              <a:t>with the </a:t>
            </a:r>
            <a:r>
              <a:rPr lang="en-US" sz="2400" b="1" dirty="0" smtClean="0">
                <a:solidFill>
                  <a:srgbClr val="FF3300"/>
                </a:solidFill>
              </a:rPr>
              <a:t>noun </a:t>
            </a:r>
            <a:r>
              <a:rPr lang="en-US" sz="2400" dirty="0" smtClean="0"/>
              <a:t>they modify in </a:t>
            </a:r>
            <a:r>
              <a:rPr lang="en-US" sz="2400" b="1" dirty="0" smtClean="0">
                <a:solidFill>
                  <a:srgbClr val="FF3300"/>
                </a:solidFill>
              </a:rPr>
              <a:t>case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FF3300"/>
                </a:solidFill>
              </a:rPr>
              <a:t>number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FF3300"/>
                </a:solidFill>
              </a:rPr>
              <a:t>gender</a:t>
            </a:r>
            <a:r>
              <a:rPr lang="en-US" sz="2400" dirty="0" smtClean="0"/>
              <a:t>; they can also function as </a:t>
            </a:r>
            <a:r>
              <a:rPr lang="en-US" sz="2400" b="1" dirty="0" smtClean="0">
                <a:solidFill>
                  <a:srgbClr val="FF3300"/>
                </a:solidFill>
              </a:rPr>
              <a:t>substantives</a:t>
            </a:r>
            <a:r>
              <a:rPr lang="en-US" sz="2400" dirty="0" smtClean="0"/>
              <a:t>, if needed.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258888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Participle Box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871023"/>
              </p:ext>
            </p:extLst>
          </p:nvPr>
        </p:nvGraphicFramePr>
        <p:xfrm>
          <a:off x="1066800" y="2590800"/>
          <a:ext cx="7086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870898"/>
                <a:gridCol w="2920302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Active</a:t>
                      </a:r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Passive</a:t>
                      </a:r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</a:t>
                      </a:r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xxxxxx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Perfect</a:t>
                      </a:r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xxxxxx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Future</a:t>
                      </a:r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481" name="TextBox 8"/>
          <p:cNvSpPr txBox="1">
            <a:spLocks noChangeArrowheads="1"/>
          </p:cNvSpPr>
          <p:nvPr/>
        </p:nvSpPr>
        <p:spPr bwMode="auto">
          <a:xfrm>
            <a:off x="152400" y="11430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To help you remember participles</a:t>
            </a:r>
            <a:r>
              <a:rPr lang="en-US" sz="2400" dirty="0"/>
              <a:t>, </a:t>
            </a:r>
            <a:r>
              <a:rPr lang="en-US" sz="2400" dirty="0" smtClean="0"/>
              <a:t>consider the following “</a:t>
            </a:r>
            <a:r>
              <a:rPr lang="en-US" sz="2400" b="1" dirty="0" smtClean="0">
                <a:solidFill>
                  <a:srgbClr val="FF00FF"/>
                </a:solidFill>
              </a:rPr>
              <a:t>participle box</a:t>
            </a:r>
            <a:r>
              <a:rPr lang="en-US" sz="2400" dirty="0" smtClean="0"/>
              <a:t>” – allowing you to learn the form for each tense and voice of the participle.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Present Active Participle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pPr marL="609600" indent="-609600" eaLnBrk="1" hangingPunct="1">
              <a:buNone/>
            </a:pPr>
            <a:r>
              <a:rPr lang="en-US" sz="2400" dirty="0" smtClean="0"/>
              <a:t>To form the </a:t>
            </a:r>
            <a:r>
              <a:rPr lang="en-US" sz="2400" dirty="0" smtClean="0">
                <a:solidFill>
                  <a:srgbClr val="FF00FF"/>
                </a:solidFill>
              </a:rPr>
              <a:t>Present Active Participle</a:t>
            </a:r>
            <a:r>
              <a:rPr lang="en-US" sz="2400" dirty="0" smtClean="0"/>
              <a:t>, simply take the </a:t>
            </a:r>
            <a:r>
              <a:rPr lang="en-US" sz="2400" b="1" u="sng" dirty="0" smtClean="0">
                <a:solidFill>
                  <a:srgbClr val="0099FF"/>
                </a:solidFill>
              </a:rPr>
              <a:t>Present Stem</a:t>
            </a:r>
            <a:r>
              <a:rPr lang="en-US" sz="2400" b="1" dirty="0" smtClean="0">
                <a:solidFill>
                  <a:srgbClr val="0099FF"/>
                </a:solidFill>
              </a:rPr>
              <a:t> (root + theme vowel) </a:t>
            </a:r>
            <a:r>
              <a:rPr lang="en-US" sz="2400" dirty="0" smtClean="0"/>
              <a:t>of a verb and add “</a:t>
            </a:r>
            <a:r>
              <a:rPr lang="en-US" sz="2400" dirty="0" smtClean="0">
                <a:solidFill>
                  <a:srgbClr val="FFFF00"/>
                </a:solidFill>
              </a:rPr>
              <a:t>-</a:t>
            </a:r>
            <a:r>
              <a:rPr lang="en-US" sz="2400" b="1" dirty="0" smtClean="0">
                <a:solidFill>
                  <a:srgbClr val="FFFF00"/>
                </a:solidFill>
              </a:rPr>
              <a:t>ns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FFFF00"/>
                </a:solidFill>
              </a:rPr>
              <a:t>-</a:t>
            </a:r>
            <a:r>
              <a:rPr lang="en-US" sz="2400" b="1" dirty="0" err="1" smtClean="0">
                <a:solidFill>
                  <a:srgbClr val="FFFF00"/>
                </a:solidFill>
              </a:rPr>
              <a:t>ntis</a:t>
            </a:r>
            <a:r>
              <a:rPr lang="en-US" sz="2400" dirty="0" smtClean="0"/>
              <a:t>”.</a:t>
            </a:r>
          </a:p>
          <a:p>
            <a:pPr marL="609600" indent="-609600" eaLnBrk="1" hangingPunct="1">
              <a:buNone/>
            </a:pPr>
            <a:r>
              <a:rPr lang="en-US" sz="2400" dirty="0" smtClean="0"/>
              <a:t>A good way to remember this is the word “prese</a:t>
            </a:r>
            <a:r>
              <a:rPr lang="en-US" sz="2400" b="1" dirty="0" smtClean="0">
                <a:solidFill>
                  <a:srgbClr val="FFFF00"/>
                </a:solidFill>
              </a:rPr>
              <a:t>nt</a:t>
            </a:r>
            <a:r>
              <a:rPr lang="en-US" sz="2400" dirty="0" smtClean="0"/>
              <a:t>”</a:t>
            </a:r>
          </a:p>
          <a:p>
            <a:pPr marL="609600" indent="-609600">
              <a:buNone/>
            </a:pPr>
            <a:r>
              <a:rPr lang="en-US" sz="2400" dirty="0" smtClean="0"/>
              <a:t>Two quick notes, however: </a:t>
            </a:r>
          </a:p>
          <a:p>
            <a:pPr marL="609600" indent="-609600">
              <a:buNone/>
            </a:pPr>
            <a:r>
              <a:rPr lang="en-US" sz="2400" dirty="0" smtClean="0"/>
              <a:t>   (1) As we have seen before,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-io conjugation </a:t>
            </a:r>
            <a:r>
              <a:rPr lang="en-US" sz="2400" dirty="0" smtClean="0"/>
              <a:t>will present an </a:t>
            </a:r>
            <a:r>
              <a:rPr lang="en-US" sz="2400" dirty="0" smtClean="0"/>
              <a:t>“</a:t>
            </a:r>
            <a:r>
              <a:rPr lang="en-US" sz="2400" b="1" dirty="0" err="1" smtClean="0">
                <a:solidFill>
                  <a:srgbClr val="66FFFF"/>
                </a:solidFill>
              </a:rPr>
              <a:t>i</a:t>
            </a:r>
            <a:r>
              <a:rPr lang="en-US" sz="2400" dirty="0" smtClean="0"/>
              <a:t>” </a:t>
            </a:r>
            <a:r>
              <a:rPr lang="en-US" sz="2400" dirty="0" smtClean="0"/>
              <a:t>at the ends of verbs </a:t>
            </a:r>
            <a:r>
              <a:rPr lang="en-US" sz="2400" dirty="0" smtClean="0"/>
              <a:t>in the present system. </a:t>
            </a:r>
          </a:p>
          <a:p>
            <a:pPr marL="609600" indent="-609600">
              <a:buNone/>
            </a:pPr>
            <a:r>
              <a:rPr lang="en-US" sz="2400" dirty="0" smtClean="0"/>
              <a:t>   (2) Since Latin hates the “</a:t>
            </a:r>
            <a:r>
              <a:rPr lang="en-US" sz="2400" b="1" dirty="0" err="1" smtClean="0">
                <a:solidFill>
                  <a:srgbClr val="66FFFF"/>
                </a:solidFill>
              </a:rPr>
              <a:t>int</a:t>
            </a:r>
            <a:r>
              <a:rPr lang="en-US" sz="2400" dirty="0" smtClean="0"/>
              <a:t>” sound, the Romans inserted an “</a:t>
            </a:r>
            <a:r>
              <a:rPr lang="en-US" sz="2400" b="1" dirty="0" smtClean="0">
                <a:solidFill>
                  <a:srgbClr val="66FFFF"/>
                </a:solidFill>
              </a:rPr>
              <a:t>e</a:t>
            </a:r>
            <a:r>
              <a:rPr lang="en-US" sz="2400" dirty="0" smtClean="0"/>
              <a:t>” between the “</a:t>
            </a:r>
            <a:r>
              <a:rPr lang="en-US" sz="2400" b="1" dirty="0" err="1" smtClean="0">
                <a:solidFill>
                  <a:srgbClr val="66FFFF"/>
                </a:solidFill>
              </a:rPr>
              <a:t>i</a:t>
            </a:r>
            <a:r>
              <a:rPr lang="en-US" sz="2400" dirty="0" smtClean="0"/>
              <a:t>” stem vowel and the participial endings in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-io and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conjugations: “</a:t>
            </a:r>
            <a:r>
              <a:rPr lang="en-US" sz="2400" b="1" dirty="0" smtClean="0">
                <a:solidFill>
                  <a:srgbClr val="66FFFF"/>
                </a:solidFill>
              </a:rPr>
              <a:t>-</a:t>
            </a:r>
            <a:r>
              <a:rPr lang="en-US" sz="2400" b="1" dirty="0" err="1" smtClean="0">
                <a:solidFill>
                  <a:srgbClr val="66FFFF"/>
                </a:solidFill>
              </a:rPr>
              <a:t>ie</a:t>
            </a:r>
            <a:r>
              <a:rPr lang="en-US" sz="2400" b="1" dirty="0" err="1" smtClean="0">
                <a:solidFill>
                  <a:srgbClr val="FFFF00"/>
                </a:solidFill>
              </a:rPr>
              <a:t>ns</a:t>
            </a:r>
            <a:r>
              <a:rPr lang="en-US" sz="2400" dirty="0" smtClean="0"/>
              <a:t>,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smtClean="0">
                <a:solidFill>
                  <a:srgbClr val="66FFFF"/>
                </a:solidFill>
              </a:rPr>
              <a:t>-</a:t>
            </a:r>
            <a:r>
              <a:rPr lang="en-US" sz="2400" b="1" dirty="0" err="1" smtClean="0">
                <a:solidFill>
                  <a:srgbClr val="66FFFF"/>
                </a:solidFill>
              </a:rPr>
              <a:t>ie</a:t>
            </a:r>
            <a:r>
              <a:rPr lang="en-US" sz="2400" b="1" dirty="0" err="1" smtClean="0">
                <a:solidFill>
                  <a:srgbClr val="FFFF00"/>
                </a:solidFill>
              </a:rPr>
              <a:t>ntis</a:t>
            </a:r>
            <a:r>
              <a:rPr lang="en-US" sz="2400" dirty="0" smtClean="0"/>
              <a:t>”</a:t>
            </a:r>
          </a:p>
          <a:p>
            <a:pPr marL="609600" indent="-609600" eaLnBrk="1" hangingPunct="1">
              <a:buNone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FF00FF"/>
                </a:solidFill>
              </a:rPr>
              <a:t>present active participle</a:t>
            </a:r>
            <a:r>
              <a:rPr lang="en-US" sz="2400" dirty="0" smtClean="0"/>
              <a:t> declines like a (1-Termination)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Declension adjective! (see </a:t>
            </a:r>
            <a:r>
              <a:rPr lang="en-US" sz="2400" b="1" i="1" dirty="0" err="1" smtClean="0">
                <a:solidFill>
                  <a:srgbClr val="66FF33"/>
                </a:solidFill>
              </a:rPr>
              <a:t>potens</a:t>
            </a:r>
            <a:r>
              <a:rPr lang="en-US" sz="2400" b="1" i="1" dirty="0" smtClean="0">
                <a:solidFill>
                  <a:srgbClr val="66FF33"/>
                </a:solidFill>
              </a:rPr>
              <a:t>, </a:t>
            </a:r>
            <a:r>
              <a:rPr lang="en-US" sz="2400" b="1" i="1" dirty="0" err="1" smtClean="0">
                <a:solidFill>
                  <a:srgbClr val="66FF33"/>
                </a:solidFill>
              </a:rPr>
              <a:t>potentis</a:t>
            </a:r>
            <a:r>
              <a:rPr lang="en-US" sz="2400" dirty="0" smtClean="0"/>
              <a:t>, for example)</a:t>
            </a:r>
          </a:p>
          <a:p>
            <a:pPr marL="609600" indent="-609600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258888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Present Active Participle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533400" y="3103602"/>
            <a:ext cx="579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ducō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F0"/>
                </a:solidFill>
              </a:rPr>
              <a:t>duce</a:t>
            </a:r>
            <a:r>
              <a:rPr lang="en-US" sz="3000" dirty="0" err="1"/>
              <a:t>re</a:t>
            </a:r>
            <a:r>
              <a:rPr lang="en-US" sz="3000" dirty="0"/>
              <a:t>, </a:t>
            </a:r>
            <a:r>
              <a:rPr lang="en-US" sz="3000" dirty="0" err="1"/>
              <a:t>duxī</a:t>
            </a:r>
            <a:r>
              <a:rPr lang="en-US" sz="3000" dirty="0"/>
              <a:t>, </a:t>
            </a:r>
            <a:r>
              <a:rPr lang="en-US" sz="3000" dirty="0" err="1"/>
              <a:t>ductum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b="1" dirty="0">
              <a:solidFill>
                <a:srgbClr val="66FF33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1960602"/>
            <a:ext cx="6172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000" dirty="0" err="1"/>
              <a:t>amō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F0"/>
                </a:solidFill>
              </a:rPr>
              <a:t>amā</a:t>
            </a:r>
            <a:r>
              <a:rPr lang="en-US" sz="3000" dirty="0" err="1"/>
              <a:t>re</a:t>
            </a:r>
            <a:r>
              <a:rPr lang="en-US" sz="3000" dirty="0"/>
              <a:t>, </a:t>
            </a:r>
            <a:r>
              <a:rPr lang="en-US" sz="3000" dirty="0" err="1"/>
              <a:t>amāvī</a:t>
            </a:r>
            <a:r>
              <a:rPr lang="en-US" sz="3000" dirty="0"/>
              <a:t>, </a:t>
            </a:r>
            <a:r>
              <a:rPr lang="en-US" sz="3000" dirty="0" err="1"/>
              <a:t>amatum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b="1" dirty="0">
              <a:solidFill>
                <a:srgbClr val="66FF33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3400" y="2570202"/>
            <a:ext cx="579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habeō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F0"/>
                </a:solidFill>
              </a:rPr>
              <a:t>habē</a:t>
            </a:r>
            <a:r>
              <a:rPr lang="en-US" sz="3000" dirty="0" err="1"/>
              <a:t>re</a:t>
            </a:r>
            <a:r>
              <a:rPr lang="en-US" sz="3000" dirty="0"/>
              <a:t>, </a:t>
            </a:r>
            <a:r>
              <a:rPr lang="en-US" sz="3000" dirty="0" err="1"/>
              <a:t>habuī</a:t>
            </a:r>
            <a:r>
              <a:rPr lang="en-US" sz="3000" dirty="0"/>
              <a:t>, </a:t>
            </a:r>
            <a:r>
              <a:rPr lang="en-US" sz="3000" dirty="0" err="1"/>
              <a:t>habitum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b="1" dirty="0">
              <a:solidFill>
                <a:srgbClr val="66FF33"/>
              </a:solidFill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304800" y="4170402"/>
            <a:ext cx="601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audiō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F0"/>
                </a:solidFill>
              </a:rPr>
              <a:t>audī</a:t>
            </a:r>
            <a:r>
              <a:rPr lang="en-US" sz="3000" dirty="0" err="1"/>
              <a:t>re</a:t>
            </a:r>
            <a:r>
              <a:rPr lang="en-US" sz="3000" dirty="0"/>
              <a:t>, </a:t>
            </a:r>
            <a:r>
              <a:rPr lang="en-US" sz="3000" dirty="0" err="1"/>
              <a:t>audīvī</a:t>
            </a:r>
            <a:r>
              <a:rPr lang="en-US" sz="3000" dirty="0"/>
              <a:t>, </a:t>
            </a:r>
            <a:r>
              <a:rPr lang="en-US" sz="3000" dirty="0" err="1"/>
              <a:t>auditum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b="1" dirty="0">
              <a:solidFill>
                <a:srgbClr val="66FF33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04800" y="3637002"/>
            <a:ext cx="601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000" dirty="0" err="1"/>
              <a:t>faciō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F0"/>
                </a:solidFill>
              </a:rPr>
              <a:t>face</a:t>
            </a:r>
            <a:r>
              <a:rPr lang="en-US" sz="3000" dirty="0" err="1"/>
              <a:t>re</a:t>
            </a:r>
            <a:r>
              <a:rPr lang="en-US" sz="3000" dirty="0"/>
              <a:t>, </a:t>
            </a:r>
            <a:r>
              <a:rPr lang="en-US" sz="3000" dirty="0" err="1"/>
              <a:t>fecī</a:t>
            </a:r>
            <a:r>
              <a:rPr lang="en-US" sz="3000" dirty="0"/>
              <a:t>, factum </a:t>
            </a:r>
            <a:r>
              <a:rPr lang="en-US" sz="3000" dirty="0" smtClean="0"/>
              <a:t>=</a:t>
            </a:r>
            <a:endParaRPr lang="en-US" sz="3000" b="1" dirty="0">
              <a:solidFill>
                <a:srgbClr val="66FF33"/>
              </a:solidFill>
            </a:endParaRP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04800" y="4848225"/>
            <a:ext cx="861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All present active participles are translated: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3200" b="1" dirty="0" smtClean="0">
                <a:solidFill>
                  <a:srgbClr val="66FF33"/>
                </a:solidFill>
              </a:rPr>
              <a:t>__</a:t>
            </a:r>
            <a:r>
              <a:rPr lang="en-US" sz="3200" b="1" u="sng" dirty="0" smtClean="0">
                <a:solidFill>
                  <a:srgbClr val="66FF33"/>
                </a:solidFill>
              </a:rPr>
              <a:t>(verb)</a:t>
            </a:r>
            <a:r>
              <a:rPr lang="en-US" sz="3200" b="1" dirty="0" smtClean="0">
                <a:solidFill>
                  <a:srgbClr val="66FF33"/>
                </a:solidFill>
              </a:rPr>
              <a:t>__</a:t>
            </a:r>
            <a:r>
              <a:rPr lang="en-US" sz="3200" b="1" dirty="0" err="1" smtClean="0">
                <a:solidFill>
                  <a:srgbClr val="66FF33"/>
                </a:solidFill>
              </a:rPr>
              <a:t>ing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”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47800" y="1138535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66FF33"/>
                </a:solidFill>
              </a:rPr>
              <a:t>Pres. Act. </a:t>
            </a:r>
            <a:r>
              <a:rPr lang="en-US" sz="2400" b="1" dirty="0" err="1" smtClean="0">
                <a:solidFill>
                  <a:srgbClr val="66FF33"/>
                </a:solidFill>
              </a:rPr>
              <a:t>Ppl</a:t>
            </a:r>
            <a:r>
              <a:rPr lang="en-US" sz="2400" b="1" dirty="0" smtClean="0">
                <a:solidFill>
                  <a:srgbClr val="66FF33"/>
                </a:solidFill>
              </a:rPr>
              <a:t>. </a:t>
            </a:r>
            <a:r>
              <a:rPr lang="en-US" sz="2400" b="1" dirty="0" smtClean="0"/>
              <a:t>=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99FF"/>
                </a:solidFill>
              </a:rPr>
              <a:t>Present Stem </a:t>
            </a:r>
            <a:r>
              <a:rPr lang="en-US" sz="2400" dirty="0" smtClean="0"/>
              <a:t>+ </a:t>
            </a:r>
            <a:r>
              <a:rPr lang="en-US" sz="2400" b="1" dirty="0" smtClean="0">
                <a:solidFill>
                  <a:srgbClr val="FFFF00"/>
                </a:solidFill>
              </a:rPr>
              <a:t>-ns, -</a:t>
            </a:r>
            <a:r>
              <a:rPr lang="en-US" sz="2400" b="1" dirty="0" err="1" smtClean="0">
                <a:solidFill>
                  <a:srgbClr val="FFFF00"/>
                </a:solidFill>
              </a:rPr>
              <a:t>ntis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1956137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amāns</a:t>
            </a:r>
            <a:r>
              <a:rPr lang="en-US" sz="3000" b="1" dirty="0" smtClean="0">
                <a:solidFill>
                  <a:srgbClr val="66FF33"/>
                </a:solidFill>
              </a:rPr>
              <a:t>, -</a:t>
            </a:r>
            <a:r>
              <a:rPr lang="en-US" sz="3000" b="1" dirty="0" err="1" smtClean="0">
                <a:solidFill>
                  <a:srgbClr val="66FF33"/>
                </a:solidFill>
              </a:rPr>
              <a:t>ntis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2570202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habēns</a:t>
            </a:r>
            <a:r>
              <a:rPr lang="en-US" sz="3000" b="1" dirty="0" smtClean="0">
                <a:solidFill>
                  <a:srgbClr val="66FF33"/>
                </a:solidFill>
              </a:rPr>
              <a:t>, -</a:t>
            </a:r>
            <a:r>
              <a:rPr lang="en-US" sz="3000" b="1" dirty="0" err="1" smtClean="0">
                <a:solidFill>
                  <a:srgbClr val="66FF33"/>
                </a:solidFill>
              </a:rPr>
              <a:t>ntis</a:t>
            </a:r>
            <a:endParaRPr lang="en-US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3103602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ducēns</a:t>
            </a:r>
            <a:r>
              <a:rPr lang="en-US" sz="3000" b="1" dirty="0" smtClean="0">
                <a:solidFill>
                  <a:srgbClr val="66FF33"/>
                </a:solidFill>
              </a:rPr>
              <a:t>, -</a:t>
            </a:r>
            <a:r>
              <a:rPr lang="en-US" sz="3000" b="1" dirty="0" err="1" smtClean="0">
                <a:solidFill>
                  <a:srgbClr val="66FF33"/>
                </a:solidFill>
              </a:rPr>
              <a:t>ntis</a:t>
            </a:r>
            <a:endParaRPr lang="en-US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3637002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faciēns</a:t>
            </a:r>
            <a:r>
              <a:rPr lang="en-US" sz="3000" b="1" dirty="0" smtClean="0">
                <a:solidFill>
                  <a:srgbClr val="66FF33"/>
                </a:solidFill>
              </a:rPr>
              <a:t>, -</a:t>
            </a:r>
            <a:r>
              <a:rPr lang="en-US" sz="3000" b="1" dirty="0" err="1" smtClean="0">
                <a:solidFill>
                  <a:srgbClr val="66FF33"/>
                </a:solidFill>
              </a:rPr>
              <a:t>ntis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4170402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audiēns</a:t>
            </a:r>
            <a:r>
              <a:rPr lang="en-US" sz="3000" b="1" dirty="0" smtClean="0">
                <a:solidFill>
                  <a:srgbClr val="66FF33"/>
                </a:solidFill>
              </a:rPr>
              <a:t>, -</a:t>
            </a:r>
            <a:r>
              <a:rPr lang="en-US" sz="3000" b="1" dirty="0" err="1" smtClean="0">
                <a:solidFill>
                  <a:srgbClr val="66FF33"/>
                </a:solidFill>
              </a:rPr>
              <a:t>ntis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8" grpId="0" build="allAtOnce"/>
      <p:bldP spid="28677" grpId="0"/>
      <p:bldP spid="28678" grpId="0"/>
      <p:bldP spid="11" grpId="0"/>
      <p:bldP spid="10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467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Perfect Passive Participle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05800" cy="5410200"/>
          </a:xfrm>
        </p:spPr>
        <p:txBody>
          <a:bodyPr>
            <a:normAutofit/>
          </a:bodyPr>
          <a:lstStyle/>
          <a:p>
            <a:pPr marL="609600" indent="-609600" eaLnBrk="1" hangingPunct="1">
              <a:buNone/>
              <a:defRPr/>
            </a:pPr>
            <a:r>
              <a:rPr lang="en-US" sz="2800" dirty="0" smtClean="0"/>
              <a:t>Probably the most </a:t>
            </a:r>
            <a:r>
              <a:rPr lang="en-US" sz="2800" dirty="0" smtClean="0"/>
              <a:t>common </a:t>
            </a:r>
            <a:r>
              <a:rPr lang="en-US" sz="2800" b="1" dirty="0" smtClean="0">
                <a:solidFill>
                  <a:srgbClr val="66FF33"/>
                </a:solidFill>
              </a:rPr>
              <a:t>Participle </a:t>
            </a:r>
            <a:r>
              <a:rPr lang="en-US" sz="2800" dirty="0" smtClean="0"/>
              <a:t>in Latin is the </a:t>
            </a:r>
            <a:r>
              <a:rPr lang="en-US" sz="2800" b="1" u="sng" dirty="0" smtClean="0">
                <a:solidFill>
                  <a:srgbClr val="66FFFF"/>
                </a:solidFill>
              </a:rPr>
              <a:t>Perfect Passive Participle</a:t>
            </a:r>
            <a:r>
              <a:rPr lang="en-US" sz="2800" dirty="0" smtClean="0"/>
              <a:t>.</a:t>
            </a:r>
          </a:p>
          <a:p>
            <a:pPr marL="609600" indent="-609600">
              <a:buNone/>
              <a:defRPr/>
            </a:pPr>
            <a:r>
              <a:rPr lang="en-US" sz="2800" dirty="0" smtClean="0"/>
              <a:t>The </a:t>
            </a:r>
            <a:r>
              <a:rPr lang="en-US" sz="2800" b="1" u="sng" dirty="0" smtClean="0">
                <a:solidFill>
                  <a:srgbClr val="0099FF"/>
                </a:solidFill>
              </a:rPr>
              <a:t>Fourth Principle Part</a:t>
            </a:r>
            <a:r>
              <a:rPr lang="en-US" sz="2800" b="1" dirty="0" smtClean="0">
                <a:solidFill>
                  <a:srgbClr val="0099FF"/>
                </a:solidFill>
              </a:rPr>
              <a:t> </a:t>
            </a:r>
            <a:r>
              <a:rPr lang="en-US" sz="2800" dirty="0" smtClean="0"/>
              <a:t>of each verb is also called the “</a:t>
            </a:r>
            <a:r>
              <a:rPr lang="en-US" sz="2800" b="1" dirty="0" smtClean="0">
                <a:solidFill>
                  <a:srgbClr val="66FFFF"/>
                </a:solidFill>
              </a:rPr>
              <a:t>participial stem</a:t>
            </a:r>
            <a:r>
              <a:rPr lang="en-US" sz="2800" dirty="0" smtClean="0"/>
              <a:t>” </a:t>
            </a:r>
            <a:r>
              <a:rPr lang="en-US" sz="2800" dirty="0" smtClean="0"/>
              <a:t>because it simply is the perfect </a:t>
            </a:r>
            <a:r>
              <a:rPr lang="en-US" sz="2800" dirty="0" smtClean="0"/>
              <a:t>passive </a:t>
            </a:r>
            <a:r>
              <a:rPr lang="en-US" sz="2800" dirty="0" smtClean="0"/>
              <a:t>participle.  </a:t>
            </a:r>
            <a:endParaRPr lang="en-US" sz="2800" dirty="0" smtClean="0"/>
          </a:p>
          <a:p>
            <a:pPr marL="609600" indent="-609600" eaLnBrk="1" hangingPunct="1">
              <a:buNone/>
              <a:defRPr/>
            </a:pPr>
            <a:r>
              <a:rPr lang="en-US" sz="2800" dirty="0" smtClean="0"/>
              <a:t>To form the </a:t>
            </a:r>
            <a:r>
              <a:rPr lang="en-US" sz="2800" b="1" dirty="0" smtClean="0">
                <a:solidFill>
                  <a:srgbClr val="66FFFF"/>
                </a:solidFill>
              </a:rPr>
              <a:t>Perfect Passive Participle</a:t>
            </a:r>
            <a:r>
              <a:rPr lang="en-US" sz="2800" dirty="0" smtClean="0"/>
              <a:t>, </a:t>
            </a:r>
            <a:r>
              <a:rPr lang="en-US" sz="2800" dirty="0" smtClean="0"/>
              <a:t>then, simply </a:t>
            </a:r>
            <a:r>
              <a:rPr lang="en-US" sz="2800" dirty="0" smtClean="0"/>
              <a:t>use the </a:t>
            </a:r>
            <a:r>
              <a:rPr lang="en-US" sz="2800" b="1" u="sng" dirty="0" smtClean="0">
                <a:solidFill>
                  <a:srgbClr val="0099FF"/>
                </a:solidFill>
              </a:rPr>
              <a:t>Fourth Principle Part</a:t>
            </a:r>
            <a:r>
              <a:rPr lang="en-US" sz="2800" b="1" dirty="0" smtClean="0">
                <a:solidFill>
                  <a:srgbClr val="0099FF"/>
                </a:solidFill>
              </a:rPr>
              <a:t> </a:t>
            </a:r>
            <a:r>
              <a:rPr lang="en-US" sz="2800" dirty="0" smtClean="0"/>
              <a:t>and add </a:t>
            </a:r>
            <a:r>
              <a:rPr lang="en-US" sz="2800" b="1" dirty="0" smtClean="0">
                <a:solidFill>
                  <a:srgbClr val="FF3300"/>
                </a:solidFill>
              </a:rPr>
              <a:t>2-1-2 adjective endings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smtClean="0"/>
              <a:t>to </a:t>
            </a:r>
            <a:r>
              <a:rPr lang="en-US" sz="2800" dirty="0" smtClean="0"/>
              <a:t>it, i.e., decline it like a </a:t>
            </a:r>
            <a:r>
              <a:rPr lang="en-US" sz="2800" b="1" dirty="0" smtClean="0">
                <a:solidFill>
                  <a:srgbClr val="FFFF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st</a:t>
            </a:r>
            <a:r>
              <a:rPr lang="en-US" sz="2800" b="1" dirty="0" smtClean="0">
                <a:solidFill>
                  <a:srgbClr val="FFFF00"/>
                </a:solidFill>
              </a:rPr>
              <a:t>/2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2800" b="1" dirty="0" smtClean="0">
                <a:solidFill>
                  <a:srgbClr val="FFFF00"/>
                </a:solidFill>
              </a:rPr>
              <a:t> declension adjective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467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Perfect Passive Participle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28600" y="3103602"/>
            <a:ext cx="579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ducō</a:t>
            </a:r>
            <a:r>
              <a:rPr lang="en-US" sz="3000" dirty="0"/>
              <a:t>, </a:t>
            </a:r>
            <a:r>
              <a:rPr lang="en-US" sz="3000" dirty="0" err="1"/>
              <a:t>ducere</a:t>
            </a:r>
            <a:r>
              <a:rPr lang="en-US" sz="3000" dirty="0"/>
              <a:t>, </a:t>
            </a:r>
            <a:r>
              <a:rPr lang="en-US" sz="3000" dirty="0" err="1"/>
              <a:t>duxī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99FF"/>
                </a:solidFill>
              </a:rPr>
              <a:t>ductum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152400" y="1960602"/>
            <a:ext cx="6172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000" dirty="0" err="1"/>
              <a:t>amō</a:t>
            </a:r>
            <a:r>
              <a:rPr lang="en-US" sz="3000" dirty="0"/>
              <a:t>, </a:t>
            </a:r>
            <a:r>
              <a:rPr lang="en-US" sz="3000" dirty="0" err="1"/>
              <a:t>amāre</a:t>
            </a:r>
            <a:r>
              <a:rPr lang="en-US" sz="3000" dirty="0"/>
              <a:t>, </a:t>
            </a:r>
            <a:r>
              <a:rPr lang="en-US" sz="3000" dirty="0" err="1"/>
              <a:t>amāvī</a:t>
            </a:r>
            <a:r>
              <a:rPr lang="en-US" sz="3000" dirty="0"/>
              <a:t>, </a:t>
            </a:r>
            <a:r>
              <a:rPr lang="en-US" sz="3000" b="1" dirty="0" err="1" smtClean="0">
                <a:solidFill>
                  <a:srgbClr val="0099FF"/>
                </a:solidFill>
              </a:rPr>
              <a:t>amātum</a:t>
            </a:r>
            <a:r>
              <a:rPr lang="en-US" sz="3000" dirty="0" smtClean="0"/>
              <a:t> =</a:t>
            </a:r>
            <a:endParaRPr lang="en-US" sz="30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76200" y="2570202"/>
            <a:ext cx="5943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habeō</a:t>
            </a:r>
            <a:r>
              <a:rPr lang="en-US" sz="3000" dirty="0"/>
              <a:t>, </a:t>
            </a:r>
            <a:r>
              <a:rPr lang="en-US" sz="3000" dirty="0" err="1"/>
              <a:t>habēre</a:t>
            </a:r>
            <a:r>
              <a:rPr lang="en-US" sz="3000" dirty="0"/>
              <a:t>, </a:t>
            </a:r>
            <a:r>
              <a:rPr lang="en-US" sz="3000" dirty="0" err="1"/>
              <a:t>habuī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99FF"/>
                </a:solidFill>
              </a:rPr>
              <a:t>habitum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4170402"/>
            <a:ext cx="601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audiō</a:t>
            </a:r>
            <a:r>
              <a:rPr lang="en-US" sz="3000" dirty="0"/>
              <a:t>, </a:t>
            </a:r>
            <a:r>
              <a:rPr lang="en-US" sz="3000" dirty="0" err="1"/>
              <a:t>audīre</a:t>
            </a:r>
            <a:r>
              <a:rPr lang="en-US" sz="3000" dirty="0"/>
              <a:t>, </a:t>
            </a:r>
            <a:r>
              <a:rPr lang="en-US" sz="3000" dirty="0" err="1"/>
              <a:t>audīvī</a:t>
            </a:r>
            <a:r>
              <a:rPr lang="en-US" sz="3000" dirty="0"/>
              <a:t>, </a:t>
            </a:r>
            <a:r>
              <a:rPr lang="en-US" sz="3000" b="1" dirty="0" err="1" smtClean="0">
                <a:solidFill>
                  <a:srgbClr val="0099FF"/>
                </a:solidFill>
              </a:rPr>
              <a:t>audītum</a:t>
            </a:r>
            <a:r>
              <a:rPr lang="en-US" sz="3000" dirty="0" smtClean="0"/>
              <a:t> =</a:t>
            </a:r>
            <a:endParaRPr lang="en-US" sz="3000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3637002"/>
            <a:ext cx="601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000" dirty="0" err="1"/>
              <a:t>faciō</a:t>
            </a:r>
            <a:r>
              <a:rPr lang="en-US" sz="3000" dirty="0"/>
              <a:t>, </a:t>
            </a:r>
            <a:r>
              <a:rPr lang="en-US" sz="3000" dirty="0" err="1"/>
              <a:t>facere</a:t>
            </a:r>
            <a:r>
              <a:rPr lang="en-US" sz="3000" dirty="0"/>
              <a:t>, </a:t>
            </a:r>
            <a:r>
              <a:rPr lang="en-US" sz="3000" dirty="0" err="1"/>
              <a:t>fecī</a:t>
            </a:r>
            <a:r>
              <a:rPr lang="en-US" sz="3000" dirty="0"/>
              <a:t>, </a:t>
            </a:r>
            <a:r>
              <a:rPr lang="en-US" sz="3000" b="1" dirty="0">
                <a:solidFill>
                  <a:srgbClr val="0099FF"/>
                </a:solidFill>
              </a:rPr>
              <a:t>factum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6200" y="5001161"/>
            <a:ext cx="8991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All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perfect passive participles 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translated: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3200" b="1" dirty="0" smtClean="0">
                <a:solidFill>
                  <a:srgbClr val="66FF33"/>
                </a:solidFill>
              </a:rPr>
              <a:t>having been _</a:t>
            </a:r>
            <a:r>
              <a:rPr lang="en-US" sz="3200" b="1" u="sng" dirty="0" smtClean="0">
                <a:solidFill>
                  <a:srgbClr val="66FF33"/>
                </a:solidFill>
              </a:rPr>
              <a:t>(verb)</a:t>
            </a:r>
            <a:r>
              <a:rPr lang="en-US" sz="3200" b="1" dirty="0" smtClean="0">
                <a:solidFill>
                  <a:srgbClr val="66FF33"/>
                </a:solidFill>
              </a:rPr>
              <a:t>_</a:t>
            </a:r>
            <a:r>
              <a:rPr lang="en-US" sz="3200" b="1" dirty="0" err="1" smtClean="0">
                <a:solidFill>
                  <a:srgbClr val="66FF33"/>
                </a:solidFill>
              </a:rPr>
              <a:t>ed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”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1956137"/>
            <a:ext cx="32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amātus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2570202"/>
            <a:ext cx="312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habitus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3103602"/>
            <a:ext cx="312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ductus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3637002"/>
            <a:ext cx="312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factus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4170402"/>
            <a:ext cx="312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audītus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8600" y="1138535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FF33"/>
                </a:solidFill>
              </a:rPr>
              <a:t>Pf. Pass. </a:t>
            </a:r>
            <a:r>
              <a:rPr lang="en-US" sz="2400" b="1" dirty="0" err="1" smtClean="0">
                <a:solidFill>
                  <a:srgbClr val="66FF33"/>
                </a:solidFill>
              </a:rPr>
              <a:t>Ppl</a:t>
            </a:r>
            <a:r>
              <a:rPr lang="en-US" sz="2400" b="1" dirty="0" smtClean="0">
                <a:solidFill>
                  <a:srgbClr val="66FF33"/>
                </a:solidFill>
              </a:rPr>
              <a:t>. </a:t>
            </a:r>
            <a:r>
              <a:rPr lang="en-US" sz="2400" b="1" dirty="0" smtClean="0"/>
              <a:t>=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99FF"/>
                </a:solidFill>
              </a:rPr>
              <a:t>Ppl</a:t>
            </a:r>
            <a:r>
              <a:rPr lang="en-US" sz="2400" b="1" dirty="0" smtClean="0">
                <a:solidFill>
                  <a:srgbClr val="0099FF"/>
                </a:solidFill>
              </a:rPr>
              <a:t>. Stem (4</a:t>
            </a:r>
            <a:r>
              <a:rPr lang="en-US" sz="2400" b="1" baseline="30000" dirty="0" smtClean="0">
                <a:solidFill>
                  <a:srgbClr val="0099FF"/>
                </a:solidFill>
              </a:rPr>
              <a:t>th</a:t>
            </a:r>
            <a:r>
              <a:rPr lang="en-US" sz="2400" b="1" dirty="0" smtClean="0">
                <a:solidFill>
                  <a:srgbClr val="0099FF"/>
                </a:solidFill>
              </a:rPr>
              <a:t> </a:t>
            </a:r>
            <a:r>
              <a:rPr lang="en-US" sz="2400" b="1" dirty="0" err="1" smtClean="0">
                <a:solidFill>
                  <a:srgbClr val="0099FF"/>
                </a:solidFill>
              </a:rPr>
              <a:t>princ</a:t>
            </a:r>
            <a:r>
              <a:rPr lang="en-US" sz="2400" b="1" dirty="0" smtClean="0">
                <a:solidFill>
                  <a:srgbClr val="0099FF"/>
                </a:solidFill>
              </a:rPr>
              <a:t>. part) </a:t>
            </a:r>
            <a:r>
              <a:rPr lang="en-US" sz="2400" dirty="0" smtClean="0"/>
              <a:t>+ </a:t>
            </a:r>
            <a:r>
              <a:rPr lang="en-US" sz="2400" b="1" dirty="0" smtClean="0">
                <a:solidFill>
                  <a:srgbClr val="FFFF00"/>
                </a:solidFill>
              </a:rPr>
              <a:t>2/1/2 endings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uild="allAtOnce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467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Future Active Participle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86800" cy="53340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To form the </a:t>
            </a:r>
            <a:r>
              <a:rPr lang="en-US" b="1" dirty="0" smtClean="0">
                <a:solidFill>
                  <a:srgbClr val="66FF33"/>
                </a:solidFill>
              </a:rPr>
              <a:t>Future Active Participle</a:t>
            </a:r>
            <a:r>
              <a:rPr lang="en-US" dirty="0" smtClean="0"/>
              <a:t>, simply take the </a:t>
            </a:r>
            <a:r>
              <a:rPr lang="en-US" b="1" dirty="0" smtClean="0">
                <a:solidFill>
                  <a:srgbClr val="00B0F0"/>
                </a:solidFill>
              </a:rPr>
              <a:t>Participial Stem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F0"/>
                </a:solidFill>
              </a:rPr>
              <a:t>Fourth Principle Part</a:t>
            </a:r>
            <a:r>
              <a:rPr lang="en-US" b="1" dirty="0" smtClean="0"/>
              <a:t>) </a:t>
            </a:r>
            <a:r>
              <a:rPr lang="en-US" dirty="0" smtClean="0"/>
              <a:t>from a verb, insert “</a:t>
            </a:r>
            <a:r>
              <a:rPr lang="en-US" b="1" dirty="0" smtClean="0">
                <a:solidFill>
                  <a:srgbClr val="FF00FF"/>
                </a:solidFill>
              </a:rPr>
              <a:t>-</a:t>
            </a:r>
            <a:r>
              <a:rPr lang="en-US" b="1" dirty="0" err="1" smtClean="0">
                <a:solidFill>
                  <a:srgbClr val="FF00FF"/>
                </a:solidFill>
              </a:rPr>
              <a:t>ur</a:t>
            </a:r>
            <a:r>
              <a:rPr lang="en-US" b="1" dirty="0" smtClean="0">
                <a:solidFill>
                  <a:srgbClr val="FF00FF"/>
                </a:solidFill>
              </a:rPr>
              <a:t>-</a:t>
            </a:r>
            <a:r>
              <a:rPr lang="en-US" dirty="0" smtClean="0"/>
              <a:t>” as a future marker,  and add </a:t>
            </a:r>
            <a:r>
              <a:rPr lang="en-US" b="1" dirty="0" smtClean="0">
                <a:solidFill>
                  <a:srgbClr val="FFFF00"/>
                </a:solidFill>
              </a:rPr>
              <a:t>2/1/2 adj. endings</a:t>
            </a:r>
            <a:r>
              <a:rPr lang="en-US" dirty="0" smtClean="0"/>
              <a:t>.</a:t>
            </a:r>
          </a:p>
          <a:p>
            <a:pPr marL="609600" indent="-609600" eaLnBrk="1" hangingPunct="1">
              <a:buNone/>
            </a:pPr>
            <a:r>
              <a:rPr lang="en-US" dirty="0" smtClean="0"/>
              <a:t>Or you can simply think of it as adding “</a:t>
            </a:r>
            <a:r>
              <a:rPr lang="en-US" b="1" dirty="0" smtClean="0">
                <a:solidFill>
                  <a:srgbClr val="FF00FF"/>
                </a:solidFill>
              </a:rPr>
              <a:t>-</a:t>
            </a:r>
            <a:r>
              <a:rPr lang="en-US" b="1" dirty="0" err="1" smtClean="0">
                <a:solidFill>
                  <a:srgbClr val="FF00FF"/>
                </a:solidFill>
              </a:rPr>
              <a:t>ur</a:t>
            </a:r>
            <a:r>
              <a:rPr lang="en-US" b="1" dirty="0" err="1" smtClean="0">
                <a:solidFill>
                  <a:srgbClr val="FFFF00"/>
                </a:solidFill>
              </a:rPr>
              <a:t>us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-</a:t>
            </a:r>
            <a:r>
              <a:rPr lang="en-US" b="1" dirty="0" err="1" smtClean="0">
                <a:solidFill>
                  <a:srgbClr val="FF00FF"/>
                </a:solidFill>
              </a:rPr>
              <a:t>ur</a:t>
            </a:r>
            <a:r>
              <a:rPr lang="en-US" b="1" dirty="0" err="1" smtClean="0">
                <a:solidFill>
                  <a:srgbClr val="FFFF00"/>
                </a:solidFill>
              </a:rPr>
              <a:t>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-</a:t>
            </a:r>
            <a:r>
              <a:rPr lang="en-US" b="1" dirty="0" err="1" smtClean="0">
                <a:solidFill>
                  <a:srgbClr val="FF00FF"/>
                </a:solidFill>
              </a:rPr>
              <a:t>ur</a:t>
            </a:r>
            <a:r>
              <a:rPr lang="en-US" b="1" dirty="0" err="1" smtClean="0">
                <a:solidFill>
                  <a:srgbClr val="FFFF00"/>
                </a:solidFill>
              </a:rPr>
              <a:t>um</a:t>
            </a:r>
            <a:r>
              <a:rPr lang="en-US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onto the </a:t>
            </a:r>
            <a:r>
              <a:rPr lang="en-US" dirty="0" err="1" smtClean="0"/>
              <a:t>ppl</a:t>
            </a:r>
            <a:r>
              <a:rPr lang="en-US" dirty="0" smtClean="0"/>
              <a:t>. stem.</a:t>
            </a:r>
          </a:p>
          <a:p>
            <a:pPr marL="609600" indent="-609600" eaLnBrk="1" hangingPunct="1">
              <a:buNone/>
            </a:pPr>
            <a:r>
              <a:rPr lang="en-US" dirty="0" smtClean="0"/>
              <a:t>A good way to remember this is the word “fut</a:t>
            </a:r>
            <a:r>
              <a:rPr lang="en-US" b="1" dirty="0" smtClean="0">
                <a:solidFill>
                  <a:srgbClr val="FF00FF"/>
                </a:solidFill>
              </a:rPr>
              <a:t>ur</a:t>
            </a:r>
            <a:r>
              <a:rPr lang="en-US" dirty="0" smtClean="0"/>
              <a:t>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467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Future Active Participle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6200" y="3103602"/>
            <a:ext cx="579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ducō</a:t>
            </a:r>
            <a:r>
              <a:rPr lang="en-US" sz="3000" dirty="0"/>
              <a:t>, </a:t>
            </a:r>
            <a:r>
              <a:rPr lang="en-US" sz="3000" dirty="0" err="1"/>
              <a:t>ducere</a:t>
            </a:r>
            <a:r>
              <a:rPr lang="en-US" sz="3000" dirty="0"/>
              <a:t>, </a:t>
            </a:r>
            <a:r>
              <a:rPr lang="en-US" sz="3000" dirty="0" err="1"/>
              <a:t>duxī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99FF"/>
                </a:solidFill>
              </a:rPr>
              <a:t>ductum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304800" y="1960602"/>
            <a:ext cx="6172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000" dirty="0" err="1"/>
              <a:t>amō</a:t>
            </a:r>
            <a:r>
              <a:rPr lang="en-US" sz="3000" dirty="0"/>
              <a:t>, </a:t>
            </a:r>
            <a:r>
              <a:rPr lang="en-US" sz="3000" dirty="0" err="1"/>
              <a:t>amāre</a:t>
            </a:r>
            <a:r>
              <a:rPr lang="en-US" sz="3000" dirty="0"/>
              <a:t>, </a:t>
            </a:r>
            <a:r>
              <a:rPr lang="en-US" sz="3000" dirty="0" err="1"/>
              <a:t>amāvī</a:t>
            </a:r>
            <a:r>
              <a:rPr lang="en-US" sz="3000" dirty="0"/>
              <a:t>, </a:t>
            </a:r>
            <a:r>
              <a:rPr lang="en-US" sz="3000" b="1" dirty="0" err="1" smtClean="0">
                <a:solidFill>
                  <a:srgbClr val="0099FF"/>
                </a:solidFill>
              </a:rPr>
              <a:t>amātum</a:t>
            </a:r>
            <a:r>
              <a:rPr lang="en-US" sz="3000" dirty="0" smtClean="0"/>
              <a:t> =</a:t>
            </a:r>
            <a:endParaRPr lang="en-US" sz="30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76200" y="2570202"/>
            <a:ext cx="5943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habeō</a:t>
            </a:r>
            <a:r>
              <a:rPr lang="en-US" sz="3000" dirty="0"/>
              <a:t>, </a:t>
            </a:r>
            <a:r>
              <a:rPr lang="en-US" sz="3000" dirty="0" err="1"/>
              <a:t>habēre</a:t>
            </a:r>
            <a:r>
              <a:rPr lang="en-US" sz="3000" dirty="0"/>
              <a:t>, </a:t>
            </a:r>
            <a:r>
              <a:rPr lang="en-US" sz="3000" dirty="0" err="1"/>
              <a:t>habuī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99FF"/>
                </a:solidFill>
              </a:rPr>
              <a:t>habitum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-152400" y="4170402"/>
            <a:ext cx="601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audiō</a:t>
            </a:r>
            <a:r>
              <a:rPr lang="en-US" sz="3000" dirty="0"/>
              <a:t>, </a:t>
            </a:r>
            <a:r>
              <a:rPr lang="en-US" sz="3000" dirty="0" err="1"/>
              <a:t>audīre</a:t>
            </a:r>
            <a:r>
              <a:rPr lang="en-US" sz="3000" dirty="0"/>
              <a:t>, </a:t>
            </a:r>
            <a:r>
              <a:rPr lang="en-US" sz="3000" dirty="0" err="1"/>
              <a:t>audīvī</a:t>
            </a:r>
            <a:r>
              <a:rPr lang="en-US" sz="3000" dirty="0"/>
              <a:t>, </a:t>
            </a:r>
            <a:r>
              <a:rPr lang="en-US" sz="3000" b="1" dirty="0" err="1" smtClean="0">
                <a:solidFill>
                  <a:srgbClr val="0099FF"/>
                </a:solidFill>
              </a:rPr>
              <a:t>audītum</a:t>
            </a:r>
            <a:r>
              <a:rPr lang="en-US" sz="3000" dirty="0" smtClean="0"/>
              <a:t> =</a:t>
            </a:r>
            <a:endParaRPr lang="en-US" sz="3000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-152400" y="3637002"/>
            <a:ext cx="601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000" dirty="0" err="1"/>
              <a:t>faciō</a:t>
            </a:r>
            <a:r>
              <a:rPr lang="en-US" sz="3000" dirty="0"/>
              <a:t>, </a:t>
            </a:r>
            <a:r>
              <a:rPr lang="en-US" sz="3000" dirty="0" err="1"/>
              <a:t>facere</a:t>
            </a:r>
            <a:r>
              <a:rPr lang="en-US" sz="3000" dirty="0"/>
              <a:t>, </a:t>
            </a:r>
            <a:r>
              <a:rPr lang="en-US" sz="3000" dirty="0" err="1"/>
              <a:t>fecī</a:t>
            </a:r>
            <a:r>
              <a:rPr lang="en-US" sz="3000" dirty="0"/>
              <a:t>, </a:t>
            </a:r>
            <a:r>
              <a:rPr lang="en-US" sz="3000" b="1" dirty="0">
                <a:solidFill>
                  <a:srgbClr val="0099FF"/>
                </a:solidFill>
              </a:rPr>
              <a:t>factum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04800" y="4848225"/>
            <a:ext cx="861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All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future active 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participles are translated: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3200" b="1" dirty="0" smtClean="0">
                <a:solidFill>
                  <a:srgbClr val="66FF33"/>
                </a:solidFill>
              </a:rPr>
              <a:t>about to _</a:t>
            </a:r>
            <a:r>
              <a:rPr lang="en-US" sz="3200" b="1" u="sng" dirty="0" smtClean="0">
                <a:solidFill>
                  <a:srgbClr val="66FF33"/>
                </a:solidFill>
              </a:rPr>
              <a:t>(verb)</a:t>
            </a:r>
            <a:r>
              <a:rPr lang="en-US" sz="3200" b="1" dirty="0" smtClean="0">
                <a:solidFill>
                  <a:srgbClr val="66FF33"/>
                </a:solidFill>
              </a:rPr>
              <a:t>_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”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1956137"/>
            <a:ext cx="342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amāturus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2570202"/>
            <a:ext cx="350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habiturus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91200" y="3103602"/>
            <a:ext cx="3352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ducturus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3637002"/>
            <a:ext cx="3352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facturus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5791200" y="4170402"/>
            <a:ext cx="350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audīturus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8600" y="1138535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FF33"/>
                </a:solidFill>
              </a:rPr>
              <a:t>Fut. Act. </a:t>
            </a:r>
            <a:r>
              <a:rPr lang="en-US" sz="2400" b="1" dirty="0" err="1" smtClean="0">
                <a:solidFill>
                  <a:srgbClr val="66FF33"/>
                </a:solidFill>
              </a:rPr>
              <a:t>Ppl</a:t>
            </a:r>
            <a:r>
              <a:rPr lang="en-US" sz="2400" b="1" dirty="0" smtClean="0">
                <a:solidFill>
                  <a:srgbClr val="66FF33"/>
                </a:solidFill>
              </a:rPr>
              <a:t>. </a:t>
            </a:r>
            <a:r>
              <a:rPr lang="en-US" sz="2400" b="1" dirty="0" smtClean="0"/>
              <a:t>=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99FF"/>
                </a:solidFill>
              </a:rPr>
              <a:t>Ppl</a:t>
            </a:r>
            <a:r>
              <a:rPr lang="en-US" sz="2400" b="1" dirty="0" smtClean="0">
                <a:solidFill>
                  <a:srgbClr val="0099FF"/>
                </a:solidFill>
              </a:rPr>
              <a:t>. Stem (4</a:t>
            </a:r>
            <a:r>
              <a:rPr lang="en-US" sz="2400" b="1" baseline="30000" dirty="0" smtClean="0">
                <a:solidFill>
                  <a:srgbClr val="0099FF"/>
                </a:solidFill>
              </a:rPr>
              <a:t>th</a:t>
            </a:r>
            <a:r>
              <a:rPr lang="en-US" sz="2400" b="1" dirty="0" smtClean="0">
                <a:solidFill>
                  <a:srgbClr val="0099FF"/>
                </a:solidFill>
              </a:rPr>
              <a:t> pp.) </a:t>
            </a:r>
            <a:r>
              <a:rPr lang="en-US" sz="2400" dirty="0" smtClean="0"/>
              <a:t>+ “</a:t>
            </a:r>
            <a:r>
              <a:rPr lang="en-US" sz="2400" b="1" dirty="0" smtClean="0">
                <a:solidFill>
                  <a:srgbClr val="FF00FF"/>
                </a:solidFill>
              </a:rPr>
              <a:t>-</a:t>
            </a:r>
            <a:r>
              <a:rPr lang="en-US" sz="2400" b="1" dirty="0" err="1" smtClean="0">
                <a:solidFill>
                  <a:srgbClr val="FF00FF"/>
                </a:solidFill>
              </a:rPr>
              <a:t>ur</a:t>
            </a:r>
            <a:r>
              <a:rPr lang="en-US" sz="2400" b="1" dirty="0" smtClean="0">
                <a:solidFill>
                  <a:srgbClr val="FF00FF"/>
                </a:solidFill>
              </a:rPr>
              <a:t>-</a:t>
            </a:r>
            <a:r>
              <a:rPr lang="en-US" sz="2400" dirty="0" smtClean="0"/>
              <a:t>” + </a:t>
            </a:r>
            <a:r>
              <a:rPr lang="en-US" sz="2400" b="1" dirty="0" smtClean="0">
                <a:solidFill>
                  <a:srgbClr val="FFFF00"/>
                </a:solidFill>
              </a:rPr>
              <a:t>2/1/2 endings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uild="allAtOnce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The Subjunctive</a:t>
            </a:r>
          </a:p>
        </p:txBody>
      </p:sp>
      <p:sp>
        <p:nvSpPr>
          <p:cNvPr id="49177" name="Rectangle 27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600200"/>
            <a:ext cx="8458200" cy="48006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r>
              <a:rPr lang="en-US" sz="2400" dirty="0">
                <a:ea typeface="Arial" charset="0"/>
                <a:cs typeface="Arial" charset="0"/>
              </a:rPr>
              <a:t>The basic idea that the Subjunctive is used to communicate is</a:t>
            </a:r>
            <a:r>
              <a:rPr lang="en-US" sz="2400" dirty="0" smtClean="0">
                <a:ea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ea typeface="Arial" charset="0"/>
                <a:cs typeface="Arial" charset="0"/>
              </a:rPr>
              <a:t>“</a:t>
            </a:r>
            <a:r>
              <a:rPr lang="en-US" sz="2400" b="1" i="1" dirty="0" smtClean="0">
                <a:solidFill>
                  <a:srgbClr val="00B0F0"/>
                </a:solidFill>
                <a:ea typeface="Arial" charset="0"/>
                <a:cs typeface="Arial" charset="0"/>
              </a:rPr>
              <a:t>unreality” </a:t>
            </a:r>
            <a:r>
              <a:rPr lang="en-US" sz="2400" dirty="0" smtClean="0">
                <a:ea typeface="Arial" charset="0"/>
                <a:cs typeface="Arial" charset="0"/>
              </a:rPr>
              <a:t>and</a:t>
            </a:r>
            <a:r>
              <a:rPr lang="en-US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Arial" charset="0"/>
                <a:cs typeface="Arial" charset="0"/>
              </a:rPr>
              <a:t> </a:t>
            </a:r>
            <a:r>
              <a:rPr lang="en-US" sz="2400" b="1" i="1" dirty="0" smtClean="0">
                <a:solidFill>
                  <a:srgbClr val="00B0F0"/>
                </a:solidFill>
                <a:ea typeface="Arial" charset="0"/>
                <a:cs typeface="Arial" charset="0"/>
              </a:rPr>
              <a:t>potentiality</a:t>
            </a:r>
            <a:r>
              <a:rPr lang="en-US" sz="2400" dirty="0" smtClean="0">
                <a:ea typeface="Arial" charset="0"/>
                <a:cs typeface="Arial" charset="0"/>
              </a:rPr>
              <a:t>.</a:t>
            </a:r>
            <a:endParaRPr lang="en-US" sz="2000" dirty="0" smtClean="0">
              <a:ea typeface="Arial" charset="0"/>
              <a:cs typeface="Arial" charset="0"/>
            </a:endParaRPr>
          </a:p>
          <a:p>
            <a:pPr marL="37931725" lvl="1" indent="-37474525" fontAlgn="auto"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ea typeface="Arial" charset="0"/>
                <a:cs typeface="Arial" charset="0"/>
              </a:rPr>
              <a:t>   i.e., the “</a:t>
            </a:r>
            <a:r>
              <a:rPr lang="en-US" sz="2000" dirty="0" err="1" smtClean="0">
                <a:ea typeface="Arial" charset="0"/>
                <a:cs typeface="Arial" charset="0"/>
              </a:rPr>
              <a:t>coulda</a:t>
            </a:r>
            <a:r>
              <a:rPr lang="en-US" sz="2000" dirty="0" smtClean="0"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ea typeface="Arial" charset="0"/>
                <a:cs typeface="Arial" charset="0"/>
              </a:rPr>
              <a:t>shoulda</a:t>
            </a:r>
            <a:r>
              <a:rPr lang="en-US" sz="2000" dirty="0" smtClean="0"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ea typeface="Arial" charset="0"/>
                <a:cs typeface="Arial" charset="0"/>
              </a:rPr>
              <a:t>woulda</a:t>
            </a:r>
            <a:r>
              <a:rPr lang="en-US" sz="2000" dirty="0" smtClean="0">
                <a:ea typeface="Arial" charset="0"/>
                <a:cs typeface="Arial" charset="0"/>
              </a:rPr>
              <a:t>” of Latin.</a:t>
            </a:r>
          </a:p>
          <a:p>
            <a:pPr marL="420624" indent="-384048" fontAlgn="auto">
              <a:spcAft>
                <a:spcPts val="0"/>
              </a:spcAft>
              <a:buNone/>
              <a:defRPr/>
            </a:pPr>
            <a:r>
              <a:rPr lang="en-US" sz="2400" dirty="0" smtClean="0">
                <a:ea typeface="Arial" charset="0"/>
                <a:cs typeface="Arial" charset="0"/>
              </a:rPr>
              <a:t>The </a:t>
            </a:r>
            <a:r>
              <a:rPr lang="en-US" sz="2400" dirty="0">
                <a:ea typeface="Arial" charset="0"/>
                <a:cs typeface="Arial" charset="0"/>
              </a:rPr>
              <a:t>Subjunctive </a:t>
            </a:r>
            <a:r>
              <a:rPr lang="en-US" sz="2400" dirty="0" smtClean="0">
                <a:ea typeface="Arial" charset="0"/>
                <a:cs typeface="Arial" charset="0"/>
              </a:rPr>
              <a:t>exists in only </a:t>
            </a:r>
            <a:r>
              <a:rPr lang="en-US" sz="2400" b="1" dirty="0">
                <a:solidFill>
                  <a:srgbClr val="00B0F0"/>
                </a:solidFill>
                <a:ea typeface="Arial" charset="0"/>
                <a:cs typeface="Arial" charset="0"/>
              </a:rPr>
              <a:t>4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en-US" sz="2400" dirty="0">
                <a:ea typeface="Arial" charset="0"/>
                <a:cs typeface="Arial" charset="0"/>
              </a:rPr>
              <a:t>tenses:</a:t>
            </a:r>
          </a:p>
          <a:p>
            <a:pPr marL="37931725" lvl="1" indent="-37474525" fontAlgn="auto">
              <a:spcAft>
                <a:spcPts val="0"/>
              </a:spcAft>
              <a:buFont typeface="Times" charset="0"/>
              <a:buNone/>
              <a:defRPr/>
            </a:pPr>
            <a:r>
              <a:rPr lang="en-US" sz="2000" b="1" dirty="0">
                <a:solidFill>
                  <a:srgbClr val="00B0F0"/>
                </a:solidFill>
                <a:ea typeface="Arial" charset="0"/>
                <a:cs typeface="Arial" charset="0"/>
              </a:rPr>
              <a:t>Present</a:t>
            </a:r>
          </a:p>
          <a:p>
            <a:pPr marL="37931725" lvl="1" indent="-37474525" fontAlgn="auto">
              <a:spcAft>
                <a:spcPts val="0"/>
              </a:spcAft>
              <a:buFont typeface="Times" charset="0"/>
              <a:buNone/>
              <a:defRPr/>
            </a:pPr>
            <a:r>
              <a:rPr lang="en-US" sz="2000" b="1" dirty="0">
                <a:solidFill>
                  <a:srgbClr val="00B0F0"/>
                </a:solidFill>
                <a:ea typeface="Arial" charset="0"/>
                <a:cs typeface="Arial" charset="0"/>
              </a:rPr>
              <a:t>Imperfect</a:t>
            </a:r>
          </a:p>
          <a:p>
            <a:pPr marL="37931725" lvl="1" indent="-37474525" fontAlgn="auto">
              <a:spcAft>
                <a:spcPts val="0"/>
              </a:spcAft>
              <a:buFont typeface="Times" charset="0"/>
              <a:buNone/>
              <a:defRPr/>
            </a:pPr>
            <a:r>
              <a:rPr lang="en-US" sz="2000" b="1" dirty="0">
                <a:solidFill>
                  <a:srgbClr val="00B0F0"/>
                </a:solidFill>
                <a:ea typeface="Arial" charset="0"/>
                <a:cs typeface="Arial" charset="0"/>
              </a:rPr>
              <a:t>Perfect</a:t>
            </a:r>
          </a:p>
          <a:p>
            <a:pPr marL="37931725" lvl="1" indent="-37474525" fontAlgn="auto">
              <a:spcAft>
                <a:spcPts val="0"/>
              </a:spcAft>
              <a:buFont typeface="Times" charset="0"/>
              <a:buNone/>
              <a:defRPr/>
            </a:pPr>
            <a:r>
              <a:rPr lang="en-US" sz="2000" b="1" dirty="0">
                <a:solidFill>
                  <a:srgbClr val="00B0F0"/>
                </a:solidFill>
                <a:ea typeface="Arial" charset="0"/>
                <a:cs typeface="Arial" charset="0"/>
              </a:rPr>
              <a:t>Pluperfect</a:t>
            </a:r>
          </a:p>
          <a:p>
            <a:pPr marL="420624" indent="-384048" fontAlgn="auto">
              <a:spcAft>
                <a:spcPts val="0"/>
              </a:spcAft>
              <a:buNone/>
              <a:defRPr/>
            </a:pPr>
            <a:r>
              <a:rPr lang="en-US" sz="2400" dirty="0">
                <a:ea typeface="Arial" charset="0"/>
                <a:cs typeface="Arial" charset="0"/>
              </a:rPr>
              <a:t>The Subjunctive has no future tenses because </a:t>
            </a:r>
            <a:r>
              <a:rPr lang="en-US" sz="2400" b="1" i="1" dirty="0" smtClean="0">
                <a:solidFill>
                  <a:srgbClr val="00B0F0"/>
                </a:solidFill>
                <a:ea typeface="Arial" charset="0"/>
                <a:cs typeface="Arial" charset="0"/>
              </a:rPr>
              <a:t>potential or unreal </a:t>
            </a:r>
            <a:r>
              <a:rPr lang="en-US" sz="2400" b="1" i="1" dirty="0">
                <a:solidFill>
                  <a:srgbClr val="00B0F0"/>
                </a:solidFill>
                <a:ea typeface="Arial" charset="0"/>
                <a:cs typeface="Arial" charset="0"/>
              </a:rPr>
              <a:t>actions </a:t>
            </a:r>
            <a:r>
              <a:rPr lang="en-US" sz="2400" b="1" i="1" dirty="0" smtClean="0">
                <a:solidFill>
                  <a:srgbClr val="00B0F0"/>
                </a:solidFill>
                <a:ea typeface="Arial" charset="0"/>
                <a:cs typeface="Arial" charset="0"/>
              </a:rPr>
              <a:t>are, </a:t>
            </a:r>
            <a:r>
              <a:rPr lang="en-US" sz="2400" b="1" i="1" dirty="0">
                <a:solidFill>
                  <a:srgbClr val="00B0F0"/>
                </a:solidFill>
                <a:ea typeface="Arial" charset="0"/>
                <a:cs typeface="Arial" charset="0"/>
              </a:rPr>
              <a:t>by </a:t>
            </a:r>
            <a:r>
              <a:rPr lang="en-US" sz="2400" b="1" i="1" dirty="0" smtClean="0">
                <a:solidFill>
                  <a:srgbClr val="00B0F0"/>
                </a:solidFill>
                <a:ea typeface="Arial" charset="0"/>
                <a:cs typeface="Arial" charset="0"/>
              </a:rPr>
              <a:t>nature, </a:t>
            </a:r>
            <a:r>
              <a:rPr lang="en-US" sz="2400" b="1" i="1" dirty="0">
                <a:solidFill>
                  <a:srgbClr val="00B0F0"/>
                </a:solidFill>
                <a:ea typeface="Arial" charset="0"/>
                <a:cs typeface="Arial" charset="0"/>
              </a:rPr>
              <a:t>in the future</a:t>
            </a:r>
            <a:r>
              <a:rPr lang="en-US" sz="2400" dirty="0">
                <a:ea typeface="Arial" charset="0"/>
                <a:cs typeface="Arial" charset="0"/>
              </a:rPr>
              <a:t>. Therefore, no </a:t>
            </a:r>
            <a:r>
              <a:rPr lang="en-US" sz="2400" dirty="0" smtClean="0">
                <a:ea typeface="Arial" charset="0"/>
                <a:cs typeface="Arial" charset="0"/>
              </a:rPr>
              <a:t>future tenses are necessary</a:t>
            </a:r>
            <a:r>
              <a:rPr lang="en-US" sz="2400" dirty="0">
                <a:ea typeface="Arial" charset="0"/>
                <a:cs typeface="Arial" charset="0"/>
              </a:rPr>
              <a:t>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50610" y="3392488"/>
            <a:ext cx="5412190" cy="1200329"/>
            <a:chOff x="1750610" y="3392488"/>
            <a:chExt cx="5412190" cy="1200329"/>
          </a:xfrm>
        </p:grpSpPr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1750610" y="3392488"/>
              <a:ext cx="5412190" cy="1200329"/>
              <a:chOff x="1674380" y="3352800"/>
              <a:chExt cx="5412224" cy="1200736"/>
            </a:xfrm>
          </p:grpSpPr>
          <p:sp>
            <p:nvSpPr>
              <p:cNvPr id="5125" name="TextBox 4"/>
              <p:cNvSpPr txBox="1">
                <a:spLocks noChangeArrowheads="1"/>
              </p:cNvSpPr>
              <p:nvPr/>
            </p:nvSpPr>
            <p:spPr bwMode="auto">
              <a:xfrm>
                <a:off x="3428981" y="3352800"/>
                <a:ext cx="3657623" cy="1200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b="1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Arial" charset="0"/>
                    <a:cs typeface="Arial" charset="0"/>
                  </a:rPr>
                  <a:t>For now, we’ll review the subjunctives in the present system, i.e., just </a:t>
                </a:r>
                <a:r>
                  <a:rPr lang="en-US" b="1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Arial" charset="0"/>
                    <a:cs typeface="Arial" charset="0"/>
                  </a:rPr>
                  <a:t>the present </a:t>
                </a:r>
                <a:r>
                  <a:rPr lang="en-US" b="1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Arial" charset="0"/>
                    <a:cs typeface="Arial" charset="0"/>
                  </a:rPr>
                  <a:t>and imperfect tenses!</a:t>
                </a:r>
                <a:endPara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Right Arrow 5"/>
              <p:cNvSpPr/>
              <p:nvPr/>
            </p:nvSpPr>
            <p:spPr>
              <a:xfrm rot="11311660">
                <a:off x="1674380" y="3363873"/>
                <a:ext cx="1550621" cy="21654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 bwMode="auto">
            <a:xfrm rot="10800000">
              <a:off x="1828800" y="3657598"/>
              <a:ext cx="1447800" cy="2286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Future Passive Participle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buNone/>
            </a:pPr>
            <a:r>
              <a:rPr lang="en-US" dirty="0" smtClean="0"/>
              <a:t>The last </a:t>
            </a:r>
            <a:r>
              <a:rPr lang="en-US" b="1" dirty="0" smtClean="0">
                <a:solidFill>
                  <a:srgbClr val="FF00FF"/>
                </a:solidFill>
              </a:rPr>
              <a:t>participle</a:t>
            </a:r>
            <a:r>
              <a:rPr lang="en-US" dirty="0" smtClean="0"/>
              <a:t> to learn (the </a:t>
            </a:r>
            <a:r>
              <a:rPr lang="en-US" b="1" dirty="0" smtClean="0">
                <a:solidFill>
                  <a:srgbClr val="66FF33"/>
                </a:solidFill>
              </a:rPr>
              <a:t>future passive participle</a:t>
            </a:r>
            <a:r>
              <a:rPr lang="en-US" dirty="0" smtClean="0"/>
              <a:t>) is not often used in Latin as a participle in the strictest sense. </a:t>
            </a:r>
          </a:p>
          <a:p>
            <a:pPr marL="609600" indent="-609600" eaLnBrk="1" hangingPunct="1">
              <a:buNone/>
            </a:pPr>
            <a:r>
              <a:rPr lang="en-US" dirty="0" smtClean="0"/>
              <a:t>It is also called the </a:t>
            </a:r>
            <a:r>
              <a:rPr lang="en-US" b="1" dirty="0" smtClean="0">
                <a:solidFill>
                  <a:srgbClr val="FF3300"/>
                </a:solidFill>
              </a:rPr>
              <a:t>Gerundive </a:t>
            </a:r>
            <a:r>
              <a:rPr lang="en-US" dirty="0" smtClean="0"/>
              <a:t>and is </a:t>
            </a:r>
            <a:r>
              <a:rPr lang="en-US" dirty="0" smtClean="0"/>
              <a:t>often used as a </a:t>
            </a:r>
            <a:r>
              <a:rPr lang="en-US" dirty="0" smtClean="0"/>
              <a:t>method of expressing </a:t>
            </a:r>
            <a:r>
              <a:rPr lang="en-US" b="1" dirty="0" smtClean="0">
                <a:solidFill>
                  <a:srgbClr val="FF3300"/>
                </a:solidFill>
              </a:rPr>
              <a:t>obligation or necessity </a:t>
            </a:r>
            <a:r>
              <a:rPr lang="en-US" dirty="0" smtClean="0"/>
              <a:t>in Latin.</a:t>
            </a:r>
          </a:p>
          <a:p>
            <a:pPr marL="609600" indent="-609600">
              <a:buNone/>
            </a:pPr>
            <a:r>
              <a:rPr lang="en-US" dirty="0" smtClean="0"/>
              <a:t>To form the </a:t>
            </a:r>
            <a:r>
              <a:rPr lang="en-US" b="1" dirty="0" smtClean="0">
                <a:solidFill>
                  <a:srgbClr val="66FF33"/>
                </a:solidFill>
              </a:rPr>
              <a:t>future passive </a:t>
            </a:r>
            <a:r>
              <a:rPr lang="en-US" b="1" dirty="0" err="1" smtClean="0">
                <a:solidFill>
                  <a:srgbClr val="66FF33"/>
                </a:solidFill>
              </a:rPr>
              <a:t>ppl</a:t>
            </a:r>
            <a:r>
              <a:rPr lang="en-US" b="1" dirty="0" smtClean="0">
                <a:solidFill>
                  <a:srgbClr val="66FF33"/>
                </a:solidFill>
              </a:rPr>
              <a:t>.</a:t>
            </a:r>
            <a:r>
              <a:rPr lang="en-US" dirty="0" smtClean="0"/>
              <a:t>, simply take the </a:t>
            </a:r>
            <a:r>
              <a:rPr lang="en-US" b="1" dirty="0" smtClean="0">
                <a:solidFill>
                  <a:srgbClr val="00B0F0"/>
                </a:solidFill>
              </a:rPr>
              <a:t>present stem </a:t>
            </a:r>
            <a:r>
              <a:rPr lang="en-US" dirty="0" smtClean="0"/>
              <a:t>from a verb and insert the infix “</a:t>
            </a:r>
            <a:r>
              <a:rPr lang="en-US" b="1" dirty="0" smtClean="0">
                <a:solidFill>
                  <a:srgbClr val="66FFFF"/>
                </a:solidFill>
              </a:rPr>
              <a:t>-</a:t>
            </a:r>
            <a:r>
              <a:rPr lang="en-US" b="1" dirty="0" err="1" smtClean="0">
                <a:solidFill>
                  <a:srgbClr val="66FFFF"/>
                </a:solidFill>
              </a:rPr>
              <a:t>nd</a:t>
            </a:r>
            <a:r>
              <a:rPr lang="en-US" b="1" dirty="0" smtClean="0">
                <a:solidFill>
                  <a:srgbClr val="66FFFF"/>
                </a:solidFill>
              </a:rPr>
              <a:t>-</a:t>
            </a:r>
            <a:r>
              <a:rPr lang="en-US" dirty="0" smtClean="0"/>
              <a:t>” before adding </a:t>
            </a:r>
            <a:r>
              <a:rPr lang="en-US" b="1" dirty="0" smtClean="0">
                <a:solidFill>
                  <a:srgbClr val="FFFF00"/>
                </a:solidFill>
              </a:rPr>
              <a:t>2/1/2 adj. endings</a:t>
            </a:r>
            <a:r>
              <a:rPr lang="en-US" dirty="0" smtClean="0"/>
              <a:t>; or you can just think of it as adding: “</a:t>
            </a:r>
            <a:r>
              <a:rPr lang="en-US" b="1" dirty="0" err="1" smtClean="0">
                <a:solidFill>
                  <a:srgbClr val="66FFFF"/>
                </a:solidFill>
              </a:rPr>
              <a:t>nd</a:t>
            </a:r>
            <a:r>
              <a:rPr lang="en-US" b="1" dirty="0" err="1" smtClean="0">
                <a:solidFill>
                  <a:srgbClr val="FFFF00"/>
                </a:solidFill>
              </a:rPr>
              <a:t>us</a:t>
            </a:r>
            <a:r>
              <a:rPr lang="en-US" b="1" dirty="0" smtClean="0">
                <a:solidFill>
                  <a:srgbClr val="FFFF00"/>
                </a:solidFill>
              </a:rPr>
              <a:t>, a, um</a:t>
            </a:r>
            <a:r>
              <a:rPr lang="en-US" dirty="0" smtClean="0"/>
              <a:t>”</a:t>
            </a:r>
            <a:r>
              <a:rPr lang="en-US" b="1" dirty="0" smtClean="0"/>
              <a:t> </a:t>
            </a:r>
            <a:r>
              <a:rPr lang="en-US" dirty="0" smtClean="0"/>
              <a:t>onto the </a:t>
            </a:r>
            <a:r>
              <a:rPr lang="en-US" b="1" dirty="0" smtClean="0">
                <a:solidFill>
                  <a:srgbClr val="00B0F0"/>
                </a:solidFill>
              </a:rPr>
              <a:t>present stem</a:t>
            </a:r>
            <a:r>
              <a:rPr lang="en-US" dirty="0" smtClean="0"/>
              <a:t>. </a:t>
            </a:r>
          </a:p>
          <a:p>
            <a:pPr marL="609600" indent="-609600">
              <a:buNone/>
            </a:pPr>
            <a:r>
              <a:rPr lang="en-US" dirty="0" smtClean="0"/>
              <a:t>Again</a:t>
            </a:r>
            <a:r>
              <a:rPr lang="en-US" dirty="0" smtClean="0"/>
              <a:t>, as with the </a:t>
            </a:r>
            <a:r>
              <a:rPr lang="en-US" b="1" dirty="0" smtClean="0">
                <a:solidFill>
                  <a:srgbClr val="66FF33"/>
                </a:solidFill>
              </a:rPr>
              <a:t>Present Active Participle</a:t>
            </a:r>
            <a:r>
              <a:rPr lang="en-US" dirty="0" smtClean="0"/>
              <a:t>, verbs of the 3</a:t>
            </a:r>
            <a:r>
              <a:rPr lang="en-US" baseline="30000" dirty="0" smtClean="0"/>
              <a:t>rd</a:t>
            </a:r>
            <a:r>
              <a:rPr lang="en-US" dirty="0" smtClean="0"/>
              <a:t>-io and 4</a:t>
            </a:r>
            <a:r>
              <a:rPr lang="en-US" baseline="30000" dirty="0" smtClean="0"/>
              <a:t>th</a:t>
            </a:r>
            <a:r>
              <a:rPr lang="en-US" dirty="0" smtClean="0"/>
              <a:t> conjugations </a:t>
            </a:r>
            <a:r>
              <a:rPr lang="en-US" dirty="0" smtClean="0"/>
              <a:t>have </a:t>
            </a:r>
            <a:r>
              <a:rPr lang="en-US" dirty="0" smtClean="0"/>
              <a:t>an ‘</a:t>
            </a:r>
            <a:r>
              <a:rPr lang="en-US" b="1" dirty="0" err="1" smtClean="0">
                <a:solidFill>
                  <a:srgbClr val="FF00FF"/>
                </a:solidFill>
              </a:rPr>
              <a:t>i</a:t>
            </a:r>
            <a:r>
              <a:rPr lang="en-US" dirty="0" smtClean="0"/>
              <a:t>’ </a:t>
            </a:r>
            <a:r>
              <a:rPr lang="en-US" dirty="0" smtClean="0"/>
              <a:t>at the end of the stem</a:t>
            </a:r>
            <a:r>
              <a:rPr lang="en-US" dirty="0" smtClean="0"/>
              <a:t>, </a:t>
            </a:r>
            <a:r>
              <a:rPr lang="en-US" dirty="0" smtClean="0"/>
              <a:t>so insert </a:t>
            </a:r>
            <a:r>
              <a:rPr lang="en-US" dirty="0" smtClean="0"/>
              <a:t>an “</a:t>
            </a:r>
            <a:r>
              <a:rPr lang="en-US" b="1" dirty="0" smtClean="0">
                <a:solidFill>
                  <a:srgbClr val="FF00FF"/>
                </a:solidFill>
              </a:rPr>
              <a:t>e</a:t>
            </a:r>
            <a:r>
              <a:rPr lang="en-US" dirty="0" smtClean="0"/>
              <a:t>”, yielding: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“</a:t>
            </a:r>
            <a:r>
              <a:rPr lang="en-US" b="1" dirty="0" err="1" smtClean="0">
                <a:solidFill>
                  <a:srgbClr val="FF00FF"/>
                </a:solidFill>
              </a:rPr>
              <a:t>ie</a:t>
            </a:r>
            <a:r>
              <a:rPr lang="en-US" b="1" dirty="0" err="1" smtClean="0">
                <a:solidFill>
                  <a:srgbClr val="66FFFF"/>
                </a:solidFill>
              </a:rPr>
              <a:t>nd</a:t>
            </a:r>
            <a:r>
              <a:rPr lang="en-US" b="1" dirty="0" err="1" smtClean="0">
                <a:solidFill>
                  <a:srgbClr val="FFFF00"/>
                </a:solidFill>
              </a:rPr>
              <a:t>us</a:t>
            </a:r>
            <a:r>
              <a:rPr lang="en-US" b="1" dirty="0" smtClean="0">
                <a:solidFill>
                  <a:srgbClr val="FFFF00"/>
                </a:solidFill>
              </a:rPr>
              <a:t>, a, um</a:t>
            </a:r>
            <a:r>
              <a:rPr lang="en-US" dirty="0" smtClean="0"/>
              <a:t>”</a:t>
            </a:r>
          </a:p>
          <a:p>
            <a:pPr marL="609600" indent="-609600">
              <a:buNone/>
            </a:pPr>
            <a:r>
              <a:rPr lang="en-US" dirty="0" smtClean="0"/>
              <a:t>A good way to remember the ending is from the word </a:t>
            </a:r>
            <a:r>
              <a:rPr lang="en-US" dirty="0" smtClean="0"/>
              <a:t>geru</a:t>
            </a:r>
            <a:r>
              <a:rPr lang="en-US" dirty="0" smtClean="0">
                <a:solidFill>
                  <a:srgbClr val="66FFFF"/>
                </a:solidFill>
              </a:rPr>
              <a:t>nd</a:t>
            </a:r>
            <a:r>
              <a:rPr lang="en-US" dirty="0" smtClean="0"/>
              <a:t>ive or the words: Ama</a:t>
            </a:r>
            <a:r>
              <a:rPr lang="en-US" dirty="0" smtClean="0">
                <a:solidFill>
                  <a:srgbClr val="66FFFF"/>
                </a:solidFill>
              </a:rPr>
              <a:t>nd</a:t>
            </a:r>
            <a:r>
              <a:rPr lang="en-US" dirty="0" smtClean="0"/>
              <a:t>a, Mira</a:t>
            </a:r>
            <a:r>
              <a:rPr lang="en-US" dirty="0" smtClean="0">
                <a:solidFill>
                  <a:srgbClr val="66FFFF"/>
                </a:solidFill>
              </a:rPr>
              <a:t>nd</a:t>
            </a:r>
            <a:r>
              <a:rPr lang="en-US" dirty="0" smtClean="0"/>
              <a:t>a, and age</a:t>
            </a:r>
            <a:r>
              <a:rPr lang="en-US" dirty="0" smtClean="0">
                <a:solidFill>
                  <a:srgbClr val="66FFFF"/>
                </a:solidFill>
              </a:rPr>
              <a:t>nd</a:t>
            </a:r>
            <a:r>
              <a:rPr lang="en-US" dirty="0" smtClean="0"/>
              <a:t>a.</a:t>
            </a:r>
            <a:endParaRPr lang="en-US" dirty="0" smtClean="0"/>
          </a:p>
          <a:p>
            <a:pPr marL="609600" indent="-6096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54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Future Passive Participle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0" y="3103602"/>
            <a:ext cx="579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ducō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F0"/>
                </a:solidFill>
              </a:rPr>
              <a:t>duce</a:t>
            </a:r>
            <a:r>
              <a:rPr lang="en-US" sz="3000" dirty="0" err="1"/>
              <a:t>re</a:t>
            </a:r>
            <a:r>
              <a:rPr lang="en-US" sz="3000" dirty="0"/>
              <a:t>, </a:t>
            </a:r>
            <a:r>
              <a:rPr lang="en-US" sz="3000" dirty="0" err="1"/>
              <a:t>duxī</a:t>
            </a:r>
            <a:r>
              <a:rPr lang="en-US" sz="3000" dirty="0"/>
              <a:t>, </a:t>
            </a:r>
            <a:r>
              <a:rPr lang="en-US" sz="3000" dirty="0" err="1"/>
              <a:t>ductum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b="1" dirty="0">
              <a:solidFill>
                <a:srgbClr val="66FF33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381000" y="1960602"/>
            <a:ext cx="6172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000" dirty="0" err="1"/>
              <a:t>amō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F0"/>
                </a:solidFill>
              </a:rPr>
              <a:t>amā</a:t>
            </a:r>
            <a:r>
              <a:rPr lang="en-US" sz="3000" dirty="0" err="1"/>
              <a:t>re</a:t>
            </a:r>
            <a:r>
              <a:rPr lang="en-US" sz="3000" dirty="0"/>
              <a:t>, </a:t>
            </a:r>
            <a:r>
              <a:rPr lang="en-US" sz="3000" dirty="0" err="1"/>
              <a:t>amāvī</a:t>
            </a:r>
            <a:r>
              <a:rPr lang="en-US" sz="3000" dirty="0"/>
              <a:t>, </a:t>
            </a:r>
            <a:r>
              <a:rPr lang="en-US" sz="3000" dirty="0" err="1"/>
              <a:t>amatum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b="1" dirty="0">
              <a:solidFill>
                <a:srgbClr val="66FF33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0" y="2570202"/>
            <a:ext cx="579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habeō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F0"/>
                </a:solidFill>
              </a:rPr>
              <a:t>habē</a:t>
            </a:r>
            <a:r>
              <a:rPr lang="en-US" sz="3000" dirty="0" err="1"/>
              <a:t>re</a:t>
            </a:r>
            <a:r>
              <a:rPr lang="en-US" sz="3000" dirty="0"/>
              <a:t>, </a:t>
            </a:r>
            <a:r>
              <a:rPr lang="en-US" sz="3000" dirty="0" err="1"/>
              <a:t>habuī</a:t>
            </a:r>
            <a:r>
              <a:rPr lang="en-US" sz="3000" dirty="0"/>
              <a:t>, </a:t>
            </a:r>
            <a:r>
              <a:rPr lang="en-US" sz="3000" dirty="0" err="1"/>
              <a:t>habitum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b="1" dirty="0">
              <a:solidFill>
                <a:srgbClr val="66FF33"/>
              </a:solidFill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-228600" y="4170402"/>
            <a:ext cx="601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dirty="0" err="1"/>
              <a:t>audiō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F0"/>
                </a:solidFill>
              </a:rPr>
              <a:t>audī</a:t>
            </a:r>
            <a:r>
              <a:rPr lang="en-US" sz="3000" dirty="0" err="1"/>
              <a:t>re</a:t>
            </a:r>
            <a:r>
              <a:rPr lang="en-US" sz="3000" dirty="0"/>
              <a:t>, </a:t>
            </a:r>
            <a:r>
              <a:rPr lang="en-US" sz="3000" dirty="0" err="1"/>
              <a:t>audīvī</a:t>
            </a:r>
            <a:r>
              <a:rPr lang="en-US" sz="3000" dirty="0"/>
              <a:t>, </a:t>
            </a:r>
            <a:r>
              <a:rPr lang="en-US" sz="3000" dirty="0" err="1"/>
              <a:t>auditum</a:t>
            </a:r>
            <a:r>
              <a:rPr lang="en-US" sz="3000" dirty="0"/>
              <a:t> </a:t>
            </a:r>
            <a:r>
              <a:rPr lang="en-US" sz="3000" dirty="0" smtClean="0"/>
              <a:t>=</a:t>
            </a:r>
            <a:endParaRPr lang="en-US" sz="3000" b="1" dirty="0">
              <a:solidFill>
                <a:srgbClr val="66FF33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28600" y="3637002"/>
            <a:ext cx="601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000" dirty="0" err="1"/>
              <a:t>faciō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F0"/>
                </a:solidFill>
              </a:rPr>
              <a:t>face</a:t>
            </a:r>
            <a:r>
              <a:rPr lang="en-US" sz="3000" dirty="0" err="1"/>
              <a:t>re</a:t>
            </a:r>
            <a:r>
              <a:rPr lang="en-US" sz="3000" dirty="0"/>
              <a:t>, </a:t>
            </a:r>
            <a:r>
              <a:rPr lang="en-US" sz="3000" dirty="0" err="1"/>
              <a:t>fecī</a:t>
            </a:r>
            <a:r>
              <a:rPr lang="en-US" sz="3000" dirty="0"/>
              <a:t>, factum </a:t>
            </a:r>
            <a:r>
              <a:rPr lang="en-US" sz="3000" dirty="0" smtClean="0"/>
              <a:t>=</a:t>
            </a:r>
            <a:endParaRPr lang="en-US" sz="3000" b="1" dirty="0">
              <a:solidFill>
                <a:srgbClr val="66FF33"/>
              </a:solidFill>
            </a:endParaRP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0" y="5017294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Future passive participles can be translated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2800" b="1" dirty="0" smtClean="0">
                <a:solidFill>
                  <a:srgbClr val="66FF33"/>
                </a:solidFill>
              </a:rPr>
              <a:t>about to be _</a:t>
            </a:r>
            <a:r>
              <a:rPr lang="en-US" sz="2800" b="1" u="sng" dirty="0" smtClean="0">
                <a:solidFill>
                  <a:srgbClr val="66FF33"/>
                </a:solidFill>
              </a:rPr>
              <a:t>(verb)</a:t>
            </a:r>
            <a:r>
              <a:rPr lang="en-US" sz="2800" b="1" dirty="0" smtClean="0">
                <a:solidFill>
                  <a:srgbClr val="66FF33"/>
                </a:solidFill>
              </a:rPr>
              <a:t>_</a:t>
            </a:r>
            <a:r>
              <a:rPr lang="en-US" sz="2800" b="1" dirty="0" err="1" smtClean="0">
                <a:solidFill>
                  <a:srgbClr val="66FF33"/>
                </a:solidFill>
              </a:rPr>
              <a:t>ed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” or “</a:t>
            </a:r>
            <a:r>
              <a:rPr lang="en-US" sz="2800" b="1" dirty="0" smtClean="0">
                <a:solidFill>
                  <a:srgbClr val="66FF33"/>
                </a:solidFill>
              </a:rPr>
              <a:t>ought to be _</a:t>
            </a:r>
            <a:r>
              <a:rPr lang="en-US" sz="2800" b="1" u="sng" dirty="0" smtClean="0">
                <a:solidFill>
                  <a:srgbClr val="66FF33"/>
                </a:solidFill>
              </a:rPr>
              <a:t>(verb)</a:t>
            </a:r>
            <a:r>
              <a:rPr lang="en-US" sz="2800" b="1" dirty="0" smtClean="0">
                <a:solidFill>
                  <a:srgbClr val="66FF33"/>
                </a:solidFill>
              </a:rPr>
              <a:t>_</a:t>
            </a:r>
            <a:r>
              <a:rPr lang="en-US" sz="2800" b="1" dirty="0" err="1" smtClean="0">
                <a:solidFill>
                  <a:srgbClr val="66FF33"/>
                </a:solidFill>
              </a:rPr>
              <a:t>ed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”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1143000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FF33"/>
                </a:solidFill>
              </a:rPr>
              <a:t>Fut. Pass. </a:t>
            </a:r>
            <a:r>
              <a:rPr lang="en-US" sz="2400" b="1" dirty="0" err="1" smtClean="0">
                <a:solidFill>
                  <a:srgbClr val="66FF33"/>
                </a:solidFill>
              </a:rPr>
              <a:t>Ppl</a:t>
            </a:r>
            <a:r>
              <a:rPr lang="en-US" sz="2400" b="1" dirty="0" smtClean="0">
                <a:solidFill>
                  <a:srgbClr val="66FF33"/>
                </a:solidFill>
              </a:rPr>
              <a:t>. </a:t>
            </a:r>
            <a:r>
              <a:rPr lang="en-US" sz="2400" b="1" dirty="0" smtClean="0"/>
              <a:t>=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99FF"/>
                </a:solidFill>
              </a:rPr>
              <a:t>Present Stem </a:t>
            </a:r>
            <a:r>
              <a:rPr lang="en-US" sz="2400" dirty="0" smtClean="0"/>
              <a:t>+ “</a:t>
            </a:r>
            <a:r>
              <a:rPr lang="en-US" sz="2400" b="1" dirty="0" smtClean="0">
                <a:solidFill>
                  <a:srgbClr val="FF00FF"/>
                </a:solidFill>
              </a:rPr>
              <a:t>-</a:t>
            </a:r>
            <a:r>
              <a:rPr lang="en-US" sz="2400" b="1" dirty="0" err="1" smtClean="0">
                <a:solidFill>
                  <a:srgbClr val="FF00FF"/>
                </a:solidFill>
              </a:rPr>
              <a:t>nd</a:t>
            </a:r>
            <a:r>
              <a:rPr lang="en-US" sz="2400" b="1" dirty="0" smtClean="0">
                <a:solidFill>
                  <a:srgbClr val="FF00FF"/>
                </a:solidFill>
              </a:rPr>
              <a:t>-</a:t>
            </a:r>
            <a:r>
              <a:rPr lang="en-US" sz="2400" dirty="0" smtClean="0"/>
              <a:t>” + </a:t>
            </a:r>
            <a:r>
              <a:rPr lang="en-US" sz="2400" b="1" dirty="0" smtClean="0">
                <a:solidFill>
                  <a:srgbClr val="FFFF00"/>
                </a:solidFill>
              </a:rPr>
              <a:t>2/1/2 adj. endings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1956137"/>
            <a:ext cx="342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amandus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570202"/>
            <a:ext cx="358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habendus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3103602"/>
            <a:ext cx="358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ducendus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637002"/>
            <a:ext cx="358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faciendus</a:t>
            </a:r>
            <a:r>
              <a:rPr lang="en-US" sz="3000" b="1" dirty="0" smtClean="0">
                <a:solidFill>
                  <a:srgbClr val="66FF33"/>
                </a:solidFill>
              </a:rPr>
              <a:t>, -a, -</a:t>
            </a:r>
            <a:r>
              <a:rPr lang="en-US" sz="3000" b="1" dirty="0" err="1" smtClean="0">
                <a:solidFill>
                  <a:srgbClr val="66FF33"/>
                </a:solidFill>
              </a:rPr>
              <a:t>u,m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4170402"/>
            <a:ext cx="3657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66FF33"/>
                </a:solidFill>
              </a:rPr>
              <a:t>audiendus</a:t>
            </a:r>
            <a:r>
              <a:rPr lang="en-US" sz="3000" b="1" dirty="0" smtClean="0">
                <a:solidFill>
                  <a:srgbClr val="66FF33"/>
                </a:solidFill>
              </a:rPr>
              <a:t>, -a, -um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8" grpId="0" build="allAtOnce"/>
      <p:bldP spid="28677" grpId="0"/>
      <p:bldP spid="28678" grpId="0"/>
      <p:bldP spid="11" grpId="0"/>
      <p:bldP spid="10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778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Participle Box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54251"/>
              </p:ext>
            </p:extLst>
          </p:nvPr>
        </p:nvGraphicFramePr>
        <p:xfrm>
          <a:off x="990600" y="2667000"/>
          <a:ext cx="7086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870898"/>
                <a:gridCol w="2920302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Active</a:t>
                      </a:r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Passive</a:t>
                      </a:r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</a:t>
                      </a:r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rgbClr val="FF00FF"/>
                          </a:solidFill>
                        </a:rPr>
                        <a:t>amā</a:t>
                      </a:r>
                      <a:r>
                        <a:rPr lang="en-US" sz="2500" dirty="0" err="1" smtClean="0"/>
                        <a:t>ns</a:t>
                      </a:r>
                      <a:r>
                        <a:rPr lang="en-US" sz="2500" dirty="0" smtClean="0"/>
                        <a:t>,</a:t>
                      </a:r>
                      <a:r>
                        <a:rPr lang="en-US" sz="2500" baseline="0" dirty="0" smtClean="0"/>
                        <a:t> </a:t>
                      </a:r>
                      <a:r>
                        <a:rPr lang="en-US" sz="2500" baseline="0" dirty="0" err="1" smtClean="0"/>
                        <a:t>ntis</a:t>
                      </a:r>
                      <a:endParaRPr lang="en-US" sz="25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XXXXXX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Past (Perfect)</a:t>
                      </a:r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XXXXXX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rgbClr val="0070C0"/>
                          </a:solidFill>
                        </a:rPr>
                        <a:t>amāt</a:t>
                      </a:r>
                      <a:r>
                        <a:rPr lang="en-US" sz="2500" dirty="0" err="1" smtClean="0"/>
                        <a:t>us</a:t>
                      </a:r>
                      <a:r>
                        <a:rPr lang="en-US" sz="2500" dirty="0" smtClean="0"/>
                        <a:t>, a, um</a:t>
                      </a:r>
                      <a:endParaRPr lang="en-US" sz="25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Future</a:t>
                      </a:r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rgbClr val="0070C0"/>
                          </a:solidFill>
                        </a:rPr>
                        <a:t>amāt</a:t>
                      </a:r>
                      <a:r>
                        <a:rPr lang="en-US" sz="2500" dirty="0" err="1" smtClean="0"/>
                        <a:t>urus</a:t>
                      </a:r>
                      <a:r>
                        <a:rPr lang="en-US" sz="2500" dirty="0" smtClean="0"/>
                        <a:t>,</a:t>
                      </a:r>
                      <a:r>
                        <a:rPr lang="en-US" sz="2500" baseline="0" dirty="0" smtClean="0"/>
                        <a:t> -</a:t>
                      </a:r>
                      <a:r>
                        <a:rPr lang="en-US" sz="2500" baseline="0" dirty="0" err="1" smtClean="0"/>
                        <a:t>ura</a:t>
                      </a:r>
                      <a:r>
                        <a:rPr lang="en-US" sz="2500" baseline="0" dirty="0" smtClean="0"/>
                        <a:t>, -</a:t>
                      </a:r>
                      <a:r>
                        <a:rPr lang="en-US" sz="2500" baseline="0" dirty="0" err="1" smtClean="0"/>
                        <a:t>urum</a:t>
                      </a:r>
                      <a:endParaRPr lang="en-US" sz="25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rgbClr val="FF00FF"/>
                          </a:solidFill>
                        </a:rPr>
                        <a:t>ama</a:t>
                      </a:r>
                      <a:r>
                        <a:rPr lang="en-US" sz="2500" dirty="0" err="1" smtClean="0"/>
                        <a:t>ndus</a:t>
                      </a:r>
                      <a:r>
                        <a:rPr lang="en-US" sz="2500" dirty="0" smtClean="0"/>
                        <a:t>,</a:t>
                      </a:r>
                      <a:r>
                        <a:rPr lang="en-US" sz="2500" baseline="0" dirty="0" smtClean="0"/>
                        <a:t> a, um</a:t>
                      </a:r>
                      <a:endParaRPr lang="en-US" sz="25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817" name="TextBox 8"/>
          <p:cNvSpPr txBox="1">
            <a:spLocks noChangeArrowheads="1"/>
          </p:cNvSpPr>
          <p:nvPr/>
        </p:nvSpPr>
        <p:spPr bwMode="auto">
          <a:xfrm>
            <a:off x="0" y="96553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dirty="0" smtClean="0"/>
              <a:t>Now you can fill in each square of </a:t>
            </a:r>
            <a:r>
              <a:rPr lang="en-US" sz="3000" b="1" dirty="0" smtClean="0">
                <a:solidFill>
                  <a:srgbClr val="66FF33"/>
                </a:solidFill>
              </a:rPr>
              <a:t>the participle box </a:t>
            </a:r>
            <a:r>
              <a:rPr lang="en-US" sz="3000" dirty="0" smtClean="0"/>
              <a:t>for a given verb: e.g., </a:t>
            </a:r>
            <a:r>
              <a:rPr lang="en-US" sz="3000" dirty="0" err="1" smtClean="0">
                <a:solidFill>
                  <a:srgbClr val="FFFF00"/>
                </a:solidFill>
              </a:rPr>
              <a:t>amō</a:t>
            </a:r>
            <a:r>
              <a:rPr lang="en-US" sz="3000" dirty="0" smtClean="0">
                <a:solidFill>
                  <a:srgbClr val="FFFF00"/>
                </a:solidFill>
              </a:rPr>
              <a:t>, </a:t>
            </a:r>
            <a:r>
              <a:rPr lang="en-US" sz="3000" b="1" dirty="0" err="1" smtClean="0">
                <a:solidFill>
                  <a:srgbClr val="FF00FF"/>
                </a:solidFill>
              </a:rPr>
              <a:t>amā</a:t>
            </a:r>
            <a:r>
              <a:rPr lang="en-US" sz="3000" dirty="0" err="1" smtClean="0">
                <a:solidFill>
                  <a:srgbClr val="FFFF00"/>
                </a:solidFill>
              </a:rPr>
              <a:t>re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 smtClean="0">
                <a:solidFill>
                  <a:srgbClr val="FFFF00"/>
                </a:solidFill>
              </a:rPr>
              <a:t>amavī</a:t>
            </a:r>
            <a:r>
              <a:rPr lang="en-US" sz="3000" dirty="0" smtClean="0">
                <a:solidFill>
                  <a:srgbClr val="FFFF00"/>
                </a:solidFill>
              </a:rPr>
              <a:t>, </a:t>
            </a:r>
            <a:r>
              <a:rPr lang="en-US" sz="3000" b="1" dirty="0" err="1" smtClean="0">
                <a:solidFill>
                  <a:srgbClr val="0099FF"/>
                </a:solidFill>
              </a:rPr>
              <a:t>amāt</a:t>
            </a:r>
            <a:r>
              <a:rPr lang="en-US" sz="3000" dirty="0" err="1" smtClean="0">
                <a:solidFill>
                  <a:srgbClr val="FFFF00"/>
                </a:solidFill>
              </a:rPr>
              <a:t>us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468313" y="539750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ＭＳ Ｐゴシック" pitchFamily="34" charset="-128"/>
                <a:cs typeface="Arial" charset="0"/>
              </a:rPr>
              <a:t>Forming the Subjunctive</a:t>
            </a:r>
          </a:p>
        </p:txBody>
      </p:sp>
      <p:sp>
        <p:nvSpPr>
          <p:cNvPr id="3" name="Rectangle 27"/>
          <p:cNvSpPr txBox="1">
            <a:spLocks noChangeArrowheads="1"/>
          </p:cNvSpPr>
          <p:nvPr/>
        </p:nvSpPr>
        <p:spPr bwMode="auto">
          <a:xfrm>
            <a:off x="457200" y="1447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/>
              <a:t>In English, we form the subjunctive by using a number of auxiliary helping verbs, like: were, would, may, might, should, may have, could have, etc.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The Subjunctive in Latin can be identified by a </a:t>
            </a:r>
            <a:r>
              <a:rPr lang="en-US" sz="2400" b="1" dirty="0">
                <a:solidFill>
                  <a:srgbClr val="00B0F0"/>
                </a:solidFill>
              </a:rPr>
              <a:t>change in the formation of </a:t>
            </a:r>
            <a:r>
              <a:rPr lang="en-US" sz="2400" b="1" dirty="0" smtClean="0">
                <a:solidFill>
                  <a:srgbClr val="00B0F0"/>
                </a:solidFill>
              </a:rPr>
              <a:t>verbs</a:t>
            </a:r>
            <a:r>
              <a:rPr lang="en-US" sz="2400" dirty="0" smtClean="0"/>
              <a:t>, usually a change to the verb stem.   </a:t>
            </a:r>
            <a:endParaRPr lang="en-US" sz="2400" dirty="0"/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In </a:t>
            </a:r>
            <a:r>
              <a:rPr lang="en-US" sz="2400" dirty="0"/>
              <a:t>the </a:t>
            </a:r>
            <a:r>
              <a:rPr lang="en-US" sz="2400" b="1" dirty="0">
                <a:solidFill>
                  <a:srgbClr val="00B0F0"/>
                </a:solidFill>
              </a:rPr>
              <a:t>present tense</a:t>
            </a:r>
            <a:r>
              <a:rPr lang="en-US" sz="2400" dirty="0"/>
              <a:t>, the subjunctive is indicated by a change in the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r>
              <a:rPr lang="en-US" sz="2400" b="1" dirty="0">
                <a:solidFill>
                  <a:srgbClr val="00B0F0"/>
                </a:solidFill>
              </a:rPr>
              <a:t>stem </a:t>
            </a:r>
            <a:r>
              <a:rPr lang="en-US" sz="2400" b="1" i="1" dirty="0">
                <a:solidFill>
                  <a:srgbClr val="00B0F0"/>
                </a:solidFill>
              </a:rPr>
              <a:t>vowel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of the verb.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Some really good news: The same personal endings are used when conjugating the subjunctive!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(-</a:t>
            </a:r>
            <a:r>
              <a:rPr lang="en-US" sz="2400" b="1" dirty="0" smtClean="0">
                <a:solidFill>
                  <a:srgbClr val="92D050"/>
                </a:solidFill>
              </a:rPr>
              <a:t>m</a:t>
            </a:r>
            <a:r>
              <a:rPr lang="en-US" sz="2400" b="1" dirty="0">
                <a:solidFill>
                  <a:srgbClr val="92D050"/>
                </a:solidFill>
              </a:rPr>
              <a:t>, </a:t>
            </a:r>
            <a:r>
              <a:rPr lang="en-US" sz="2400" b="1" dirty="0" smtClean="0">
                <a:solidFill>
                  <a:srgbClr val="92D050"/>
                </a:solidFill>
              </a:rPr>
              <a:t>-s</a:t>
            </a:r>
            <a:r>
              <a:rPr lang="en-US" sz="2400" b="1" dirty="0">
                <a:solidFill>
                  <a:srgbClr val="92D050"/>
                </a:solidFill>
              </a:rPr>
              <a:t>, </a:t>
            </a:r>
            <a:r>
              <a:rPr lang="en-US" sz="2400" b="1" dirty="0" smtClean="0">
                <a:solidFill>
                  <a:srgbClr val="92D050"/>
                </a:solidFill>
              </a:rPr>
              <a:t>-t</a:t>
            </a:r>
            <a:r>
              <a:rPr lang="en-US" sz="2400" b="1" dirty="0">
                <a:solidFill>
                  <a:srgbClr val="92D050"/>
                </a:solidFill>
              </a:rPr>
              <a:t>, </a:t>
            </a:r>
            <a:r>
              <a:rPr lang="en-US" sz="2400" b="1" dirty="0" smtClean="0">
                <a:solidFill>
                  <a:srgbClr val="92D050"/>
                </a:solidFill>
              </a:rPr>
              <a:t>-</a:t>
            </a:r>
            <a:r>
              <a:rPr lang="en-US" sz="2400" b="1" dirty="0" err="1" smtClean="0">
                <a:solidFill>
                  <a:srgbClr val="92D050"/>
                </a:solidFill>
              </a:rPr>
              <a:t>mus</a:t>
            </a:r>
            <a:r>
              <a:rPr lang="en-US" sz="2400" b="1" dirty="0">
                <a:solidFill>
                  <a:srgbClr val="92D050"/>
                </a:solidFill>
              </a:rPr>
              <a:t>, </a:t>
            </a:r>
            <a:r>
              <a:rPr lang="en-US" sz="2400" b="1" dirty="0" smtClean="0">
                <a:solidFill>
                  <a:srgbClr val="92D050"/>
                </a:solidFill>
              </a:rPr>
              <a:t>-</a:t>
            </a:r>
            <a:r>
              <a:rPr lang="en-US" sz="2400" b="1" dirty="0" err="1" smtClean="0">
                <a:solidFill>
                  <a:srgbClr val="92D050"/>
                </a:solidFill>
              </a:rPr>
              <a:t>tis</a:t>
            </a:r>
            <a:r>
              <a:rPr lang="en-US" sz="2400" b="1" dirty="0">
                <a:solidFill>
                  <a:srgbClr val="92D050"/>
                </a:solidFill>
              </a:rPr>
              <a:t>, </a:t>
            </a:r>
            <a:r>
              <a:rPr lang="en-US" sz="2400" b="1" dirty="0" smtClean="0">
                <a:solidFill>
                  <a:srgbClr val="92D050"/>
                </a:solidFill>
              </a:rPr>
              <a:t>-</a:t>
            </a:r>
            <a:r>
              <a:rPr lang="en-US" sz="2400" b="1" dirty="0" err="1" smtClean="0">
                <a:solidFill>
                  <a:srgbClr val="92D050"/>
                </a:solidFill>
              </a:rPr>
              <a:t>nt</a:t>
            </a:r>
            <a:r>
              <a:rPr lang="en-US" sz="2400" dirty="0" smtClean="0"/>
              <a:t>) for active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(-</a:t>
            </a:r>
            <a:r>
              <a:rPr lang="en-US" sz="2400" b="1" dirty="0" smtClean="0">
                <a:solidFill>
                  <a:srgbClr val="92D050"/>
                </a:solidFill>
              </a:rPr>
              <a:t>r, -</a:t>
            </a:r>
            <a:r>
              <a:rPr lang="en-US" sz="2400" b="1" dirty="0" err="1" smtClean="0">
                <a:solidFill>
                  <a:srgbClr val="92D050"/>
                </a:solidFill>
              </a:rPr>
              <a:t>ris</a:t>
            </a:r>
            <a:r>
              <a:rPr lang="en-US" sz="2400" b="1" dirty="0" smtClean="0">
                <a:solidFill>
                  <a:srgbClr val="92D050"/>
                </a:solidFill>
              </a:rPr>
              <a:t>, -</a:t>
            </a:r>
            <a:r>
              <a:rPr lang="en-US" sz="2400" b="1" dirty="0" err="1" smtClean="0">
                <a:solidFill>
                  <a:srgbClr val="92D050"/>
                </a:solidFill>
              </a:rPr>
              <a:t>tur</a:t>
            </a:r>
            <a:r>
              <a:rPr lang="en-US" sz="2400" b="1" dirty="0" smtClean="0">
                <a:solidFill>
                  <a:srgbClr val="92D050"/>
                </a:solidFill>
              </a:rPr>
              <a:t>, -</a:t>
            </a:r>
            <a:r>
              <a:rPr lang="en-US" sz="2400" b="1" dirty="0" err="1" smtClean="0">
                <a:solidFill>
                  <a:srgbClr val="92D050"/>
                </a:solidFill>
              </a:rPr>
              <a:t>mur</a:t>
            </a:r>
            <a:r>
              <a:rPr lang="en-US" sz="2400" b="1" dirty="0" smtClean="0">
                <a:solidFill>
                  <a:srgbClr val="92D050"/>
                </a:solidFill>
              </a:rPr>
              <a:t>, -mini, -</a:t>
            </a:r>
            <a:r>
              <a:rPr lang="en-US" sz="2400" b="1" dirty="0" err="1" smtClean="0">
                <a:solidFill>
                  <a:srgbClr val="92D050"/>
                </a:solidFill>
              </a:rPr>
              <a:t>ntur</a:t>
            </a:r>
            <a:r>
              <a:rPr lang="en-US" sz="2400" dirty="0" smtClean="0"/>
              <a:t>) for passive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Forming the Present Subjunctive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800" dirty="0" smtClean="0">
                <a:ea typeface="ＭＳ Ｐゴシック" pitchFamily="34" charset="-128"/>
              </a:rPr>
              <a:t>The changes in the stem vowels of the present subjunctive are the following:</a:t>
            </a:r>
          </a:p>
          <a:p>
            <a:r>
              <a:rPr lang="en-US" sz="2800" dirty="0" smtClean="0">
                <a:ea typeface="ＭＳ Ｐゴシック" pitchFamily="34" charset="-128"/>
              </a:rPr>
              <a:t>2nd conjugation: </a:t>
            </a:r>
            <a:r>
              <a:rPr lang="en-US" altLang="ja-JP" sz="2800" b="1" dirty="0" smtClean="0">
                <a:solidFill>
                  <a:srgbClr val="CC00CC"/>
                </a:solidFill>
                <a:cs typeface="HGｺﾞｼｯｸM"/>
              </a:rPr>
              <a:t>ē</a:t>
            </a:r>
            <a:r>
              <a:rPr lang="en-US" altLang="ja-JP" sz="2800" b="1" dirty="0" smtClean="0">
                <a:cs typeface="HGｺﾞｼｯｸM"/>
              </a:rPr>
              <a:t> </a:t>
            </a:r>
            <a:r>
              <a:rPr lang="en-US" altLang="ja-JP" sz="2800" dirty="0" smtClean="0">
                <a:cs typeface="HGｺﾞｼｯｸM"/>
              </a:rPr>
              <a:t>--&gt; </a:t>
            </a:r>
            <a:r>
              <a:rPr lang="en-US" altLang="ja-JP" sz="2800" b="1" dirty="0" err="1" smtClean="0">
                <a:solidFill>
                  <a:srgbClr val="CC00CC"/>
                </a:solidFill>
                <a:cs typeface="HGｺﾞｼｯｸM"/>
              </a:rPr>
              <a:t>ea</a:t>
            </a:r>
            <a:endParaRPr lang="en-US" sz="2800" b="1" dirty="0" smtClean="0">
              <a:solidFill>
                <a:srgbClr val="CC00CC"/>
              </a:solidFill>
              <a:ea typeface="ＭＳ Ｐゴシック" pitchFamily="34" charset="-128"/>
            </a:endParaRPr>
          </a:p>
          <a:p>
            <a:r>
              <a:rPr lang="en-US" sz="2800" dirty="0" smtClean="0">
                <a:ea typeface="ＭＳ Ｐゴシック" pitchFamily="34" charset="-128"/>
              </a:rPr>
              <a:t>4th conjugation (including 3 -</a:t>
            </a:r>
            <a:r>
              <a:rPr lang="en-US" sz="2800" dirty="0" err="1" smtClean="0">
                <a:ea typeface="ＭＳ Ｐゴシック" pitchFamily="34" charset="-128"/>
              </a:rPr>
              <a:t>io</a:t>
            </a:r>
            <a:r>
              <a:rPr lang="en-US" sz="2800" dirty="0" smtClean="0">
                <a:ea typeface="ＭＳ Ｐゴシック" pitchFamily="34" charset="-128"/>
              </a:rPr>
              <a:t>): </a:t>
            </a:r>
            <a:r>
              <a:rPr lang="en-US" altLang="ja-JP" sz="2800" b="1" dirty="0" smtClean="0">
                <a:solidFill>
                  <a:srgbClr val="009900"/>
                </a:solidFill>
                <a:cs typeface="HGｺﾞｼｯｸM"/>
              </a:rPr>
              <a:t>ī</a:t>
            </a:r>
            <a:r>
              <a:rPr lang="en-US" altLang="ja-JP" sz="2800" dirty="0" smtClean="0">
                <a:cs typeface="HGｺﾞｼｯｸM"/>
              </a:rPr>
              <a:t> --&gt; </a:t>
            </a:r>
            <a:r>
              <a:rPr lang="en-US" altLang="ja-JP" sz="2800" b="1" dirty="0" err="1" smtClean="0">
                <a:solidFill>
                  <a:srgbClr val="009900"/>
                </a:solidFill>
                <a:cs typeface="HGｺﾞｼｯｸM"/>
              </a:rPr>
              <a:t>ia</a:t>
            </a:r>
            <a:endParaRPr lang="en-US" altLang="ja-JP" sz="2800" b="1" dirty="0" smtClean="0">
              <a:solidFill>
                <a:srgbClr val="009900"/>
              </a:solidFill>
              <a:cs typeface="HGｺﾞｼｯｸM"/>
            </a:endParaRPr>
          </a:p>
          <a:p>
            <a:r>
              <a:rPr lang="en-US" sz="2800" dirty="0" smtClean="0">
                <a:ea typeface="ＭＳ Ｐゴシック" pitchFamily="34" charset="-128"/>
              </a:rPr>
              <a:t>3rd conjugation: </a:t>
            </a:r>
            <a:r>
              <a:rPr lang="en-US" sz="2800" b="1" dirty="0" smtClean="0">
                <a:solidFill>
                  <a:schemeClr val="hlink"/>
                </a:solidFill>
                <a:ea typeface="ＭＳ Ｐゴシック" pitchFamily="34" charset="-128"/>
              </a:rPr>
              <a:t>e</a:t>
            </a:r>
            <a:r>
              <a:rPr lang="en-US" sz="2800" dirty="0" smtClean="0">
                <a:ea typeface="ＭＳ Ｐゴシック" pitchFamily="34" charset="-128"/>
              </a:rPr>
              <a:t> --&gt; </a:t>
            </a:r>
            <a:r>
              <a:rPr lang="en-US" sz="2800" b="1" dirty="0" smtClean="0">
                <a:solidFill>
                  <a:schemeClr val="hlink"/>
                </a:solidFill>
                <a:ea typeface="ＭＳ Ｐゴシック" pitchFamily="34" charset="-128"/>
              </a:rPr>
              <a:t>a</a:t>
            </a:r>
          </a:p>
          <a:p>
            <a:r>
              <a:rPr lang="en-US" sz="2800" dirty="0" smtClean="0">
                <a:ea typeface="ＭＳ Ｐゴシック" pitchFamily="34" charset="-128"/>
              </a:rPr>
              <a:t>1st conjugation: </a:t>
            </a:r>
            <a:r>
              <a:rPr lang="en-US" altLang="ja-JP" sz="2800" b="1" dirty="0" smtClean="0">
                <a:solidFill>
                  <a:srgbClr val="FF0000"/>
                </a:solidFill>
                <a:cs typeface="HGｺﾞｼｯｸM"/>
              </a:rPr>
              <a:t>ā</a:t>
            </a:r>
            <a:r>
              <a:rPr lang="en-US" altLang="ja-JP" sz="2800" dirty="0" smtClean="0">
                <a:cs typeface="HGｺﾞｼｯｸM"/>
              </a:rPr>
              <a:t> --&gt; </a:t>
            </a:r>
            <a:r>
              <a:rPr lang="en-US" altLang="ja-JP" sz="2800" b="1" dirty="0" smtClean="0">
                <a:solidFill>
                  <a:srgbClr val="FF0000"/>
                </a:solidFill>
                <a:cs typeface="HGｺﾞｼｯｸM"/>
              </a:rPr>
              <a:t>e</a:t>
            </a:r>
            <a:endParaRPr lang="en-US" sz="2800" b="1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1600" dirty="0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  <a:sym typeface="Wingdings" pitchFamily="2" charset="2"/>
              </a:rPr>
              <a:t>A helpful way to remember how the vowels shift is with the mnemonic: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  <a:sym typeface="Wingdings" pitchFamily="2" charset="2"/>
              </a:rPr>
              <a:t>W</a:t>
            </a:r>
            <a:r>
              <a:rPr lang="en-US" b="1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e</a:t>
            </a:r>
            <a:r>
              <a:rPr lang="en-US" b="1" dirty="0" smtClean="0">
                <a:ea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smtClean="0">
                <a:ea typeface="Calibri" pitchFamily="34" charset="0"/>
                <a:cs typeface="Calibri" pitchFamily="34" charset="0"/>
                <a:sym typeface="Wingdings" pitchFamily="2" charset="2"/>
              </a:rPr>
              <a:t>F</a:t>
            </a:r>
            <a:r>
              <a:rPr lang="en-US" altLang="ja-JP" sz="2800" b="1" dirty="0" smtClean="0">
                <a:solidFill>
                  <a:srgbClr val="CC00CC"/>
                </a:solidFill>
                <a:cs typeface="HGｺﾞｼｯｸM"/>
              </a:rPr>
              <a:t>ea</a:t>
            </a:r>
            <a:r>
              <a:rPr lang="en-US" dirty="0" smtClean="0">
                <a:ea typeface="Calibri" pitchFamily="34" charset="0"/>
                <a:cs typeface="Calibri" pitchFamily="34" charset="0"/>
                <a:sym typeface="Wingdings" pitchFamily="2" charset="2"/>
              </a:rPr>
              <a:t>r </a:t>
            </a:r>
            <a:r>
              <a:rPr lang="en-US" sz="2800" b="1" dirty="0" smtClean="0">
                <a:solidFill>
                  <a:schemeClr val="hlink"/>
                </a:solidFill>
                <a:ea typeface="ＭＳ Ｐゴシック" pitchFamily="34" charset="-128"/>
              </a:rPr>
              <a:t>a</a:t>
            </a:r>
            <a:r>
              <a:rPr lang="en-US" dirty="0" smtClean="0">
                <a:ea typeface="Calibri" pitchFamily="34" charset="0"/>
                <a:cs typeface="Calibri" pitchFamily="34" charset="0"/>
                <a:sym typeface="Wingdings" pitchFamily="2" charset="2"/>
              </a:rPr>
              <a:t> L</a:t>
            </a:r>
            <a:r>
              <a:rPr lang="en-US" altLang="ja-JP" sz="2800" b="1" dirty="0" smtClean="0">
                <a:solidFill>
                  <a:srgbClr val="009900"/>
                </a:solidFill>
                <a:cs typeface="HGｺﾞｼｯｸM"/>
              </a:rPr>
              <a:t>ia</a:t>
            </a:r>
            <a:r>
              <a:rPr lang="en-US" dirty="0" smtClean="0">
                <a:ea typeface="Calibri" pitchFamily="34" charset="0"/>
                <a:cs typeface="Calibri" pitchFamily="34" charset="0"/>
                <a:sym typeface="Wingdings" pitchFamily="2" charset="2"/>
              </a:rPr>
              <a:t>r  OR W</a:t>
            </a:r>
            <a:r>
              <a:rPr lang="en-US" b="1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e</a:t>
            </a:r>
            <a:r>
              <a:rPr lang="en-US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altLang="ja-JP" sz="2800" b="1" dirty="0" smtClean="0">
                <a:solidFill>
                  <a:srgbClr val="CC00CC"/>
                </a:solidFill>
                <a:cs typeface="HGｺﾞｼｯｸM"/>
              </a:rPr>
              <a:t>ea</a:t>
            </a:r>
            <a:r>
              <a:rPr lang="en-US" dirty="0" smtClean="0">
                <a:ea typeface="Calibri" pitchFamily="34" charset="0"/>
                <a:cs typeface="Calibri" pitchFamily="34" charset="0"/>
                <a:sym typeface="Wingdings" pitchFamily="2" charset="2"/>
              </a:rPr>
              <a:t>t </a:t>
            </a:r>
            <a:r>
              <a:rPr lang="en-US" sz="2800" b="1" dirty="0" smtClean="0">
                <a:solidFill>
                  <a:schemeClr val="hlink"/>
                </a:solidFill>
                <a:ea typeface="ＭＳ Ｐゴシック" pitchFamily="34" charset="-128"/>
              </a:rPr>
              <a:t>a</a:t>
            </a:r>
            <a:r>
              <a:rPr lang="en-US" dirty="0" smtClean="0">
                <a:ea typeface="Calibri" pitchFamily="34" charset="0"/>
                <a:cs typeface="Calibri" pitchFamily="34" charset="0"/>
                <a:sym typeface="Wingdings" pitchFamily="2" charset="2"/>
              </a:rPr>
              <a:t>ll Fr</a:t>
            </a:r>
            <a:r>
              <a:rPr lang="en-US" altLang="ja-JP" sz="2800" b="1" dirty="0" smtClean="0">
                <a:solidFill>
                  <a:srgbClr val="009900"/>
                </a:solidFill>
                <a:cs typeface="HGｺﾞｼｯｸM"/>
              </a:rPr>
              <a:t>ia</a:t>
            </a:r>
            <a:r>
              <a:rPr lang="en-US" dirty="0" smtClean="0">
                <a:ea typeface="Calibri" pitchFamily="34" charset="0"/>
                <a:cs typeface="Calibri" pitchFamily="34" charset="0"/>
                <a:sym typeface="Wingdings" pitchFamily="2" charset="2"/>
              </a:rPr>
              <a:t>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Subjunctive, Conjugated—Present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Active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2514600"/>
            <a:ext cx="1905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e</a:t>
            </a:r>
            <a:r>
              <a:rPr lang="en-US" sz="3000" dirty="0" err="1"/>
              <a:t>m</a:t>
            </a:r>
            <a:endParaRPr lang="en-US" sz="3000" dirty="0"/>
          </a:p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ē</a:t>
            </a:r>
            <a:r>
              <a:rPr lang="en-US" sz="3000" dirty="0" err="1"/>
              <a:t>s</a:t>
            </a:r>
            <a:endParaRPr lang="en-US" sz="3000" dirty="0"/>
          </a:p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e</a:t>
            </a:r>
            <a:r>
              <a:rPr lang="en-US" sz="3000" dirty="0" err="1"/>
              <a:t>t</a:t>
            </a:r>
            <a:endParaRPr lang="en-US" sz="3000" dirty="0"/>
          </a:p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ē</a:t>
            </a:r>
            <a:r>
              <a:rPr lang="en-US" sz="3000" dirty="0" err="1"/>
              <a:t>mus</a:t>
            </a:r>
            <a:endParaRPr lang="en-US" sz="3000" dirty="0"/>
          </a:p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ē</a:t>
            </a:r>
            <a:r>
              <a:rPr lang="en-US" sz="3000" dirty="0" err="1"/>
              <a:t>tis</a:t>
            </a:r>
            <a:endParaRPr lang="en-US" sz="3000" dirty="0"/>
          </a:p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e</a:t>
            </a:r>
            <a:r>
              <a:rPr lang="en-US" sz="3000" dirty="0" err="1"/>
              <a:t>nt</a:t>
            </a:r>
            <a:endParaRPr lang="en-US" sz="3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1200" y="2514600"/>
            <a:ext cx="19812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/>
              <a:t>Mon</a:t>
            </a:r>
            <a:r>
              <a:rPr lang="en-US" sz="3000" b="1" dirty="0" err="1">
                <a:solidFill>
                  <a:srgbClr val="CC00CC"/>
                </a:solidFill>
              </a:rPr>
              <a:t>ea</a:t>
            </a:r>
            <a:r>
              <a:rPr lang="en-US" sz="3000" dirty="0" err="1"/>
              <a:t>m</a:t>
            </a:r>
            <a:endParaRPr lang="en-US" sz="3000" dirty="0"/>
          </a:p>
          <a:p>
            <a:r>
              <a:rPr lang="en-US" sz="3000" dirty="0" err="1"/>
              <a:t>Mon</a:t>
            </a:r>
            <a:r>
              <a:rPr lang="en-US" sz="3000" b="1" dirty="0" err="1">
                <a:solidFill>
                  <a:srgbClr val="CC00CC"/>
                </a:solidFill>
              </a:rPr>
              <a:t>eā</a:t>
            </a:r>
            <a:r>
              <a:rPr lang="en-US" sz="3000" dirty="0" err="1"/>
              <a:t>s</a:t>
            </a:r>
            <a:endParaRPr lang="en-US" sz="3000" dirty="0"/>
          </a:p>
          <a:p>
            <a:r>
              <a:rPr lang="en-US" sz="3000" dirty="0" err="1"/>
              <a:t>Mon</a:t>
            </a:r>
            <a:r>
              <a:rPr lang="en-US" sz="3000" b="1" dirty="0" err="1">
                <a:solidFill>
                  <a:srgbClr val="CC00CC"/>
                </a:solidFill>
              </a:rPr>
              <a:t>ea</a:t>
            </a:r>
            <a:r>
              <a:rPr lang="en-US" sz="3000" dirty="0" err="1"/>
              <a:t>t</a:t>
            </a:r>
            <a:endParaRPr lang="en-US" sz="3000" dirty="0"/>
          </a:p>
          <a:p>
            <a:r>
              <a:rPr lang="en-US" sz="3000" dirty="0" err="1"/>
              <a:t>Mon</a:t>
            </a:r>
            <a:r>
              <a:rPr lang="en-US" sz="3000" b="1" dirty="0" err="1">
                <a:solidFill>
                  <a:srgbClr val="CC00CC"/>
                </a:solidFill>
              </a:rPr>
              <a:t>eā</a:t>
            </a:r>
            <a:r>
              <a:rPr lang="en-US" sz="3000" dirty="0" err="1"/>
              <a:t>mus</a:t>
            </a:r>
            <a:endParaRPr lang="en-US" sz="3000" dirty="0"/>
          </a:p>
          <a:p>
            <a:r>
              <a:rPr lang="en-US" sz="2800" dirty="0" err="1"/>
              <a:t>Mon</a:t>
            </a:r>
            <a:r>
              <a:rPr lang="en-US" sz="2800" b="1" dirty="0" err="1">
                <a:solidFill>
                  <a:srgbClr val="CC00CC"/>
                </a:solidFill>
              </a:rPr>
              <a:t>eā</a:t>
            </a:r>
            <a:r>
              <a:rPr lang="en-US" sz="2800" dirty="0" err="1"/>
              <a:t>tis</a:t>
            </a:r>
            <a:endParaRPr lang="en-US" sz="2800" dirty="0"/>
          </a:p>
          <a:p>
            <a:r>
              <a:rPr lang="en-US" sz="2800" dirty="0" err="1"/>
              <a:t>Mon</a:t>
            </a:r>
            <a:r>
              <a:rPr lang="en-US" sz="2800" b="1" dirty="0" err="1">
                <a:solidFill>
                  <a:srgbClr val="CC00CC"/>
                </a:solidFill>
              </a:rPr>
              <a:t>ea</a:t>
            </a:r>
            <a:r>
              <a:rPr lang="en-US" sz="2800" dirty="0" err="1"/>
              <a:t>nt</a:t>
            </a:r>
            <a:endParaRPr lang="en-US" sz="3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38600" y="2514600"/>
            <a:ext cx="1828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a</a:t>
            </a:r>
            <a:r>
              <a:rPr lang="en-US" sz="3000" dirty="0" err="1"/>
              <a:t>m</a:t>
            </a:r>
            <a:endParaRPr lang="en-US" sz="3000" dirty="0"/>
          </a:p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ā</a:t>
            </a:r>
            <a:r>
              <a:rPr lang="en-US" sz="3000" dirty="0" err="1"/>
              <a:t>s</a:t>
            </a:r>
            <a:endParaRPr lang="en-US" sz="3000" dirty="0"/>
          </a:p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a</a:t>
            </a:r>
            <a:r>
              <a:rPr lang="en-US" sz="3000" dirty="0" err="1"/>
              <a:t>t</a:t>
            </a:r>
            <a:endParaRPr lang="en-US" sz="3000" dirty="0"/>
          </a:p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ā</a:t>
            </a:r>
            <a:r>
              <a:rPr lang="en-US" sz="3000" dirty="0" err="1"/>
              <a:t>mus</a:t>
            </a:r>
            <a:endParaRPr lang="en-US" sz="3000" dirty="0"/>
          </a:p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ā</a:t>
            </a:r>
            <a:r>
              <a:rPr lang="en-US" sz="3000" dirty="0" err="1"/>
              <a:t>tis</a:t>
            </a:r>
            <a:endParaRPr lang="en-US" sz="3000" dirty="0"/>
          </a:p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a</a:t>
            </a:r>
            <a:r>
              <a:rPr lang="en-US" sz="3000" dirty="0" err="1"/>
              <a:t>nt</a:t>
            </a:r>
            <a:endParaRPr lang="en-US" sz="30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38800" y="2514600"/>
            <a:ext cx="1828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ia</a:t>
            </a:r>
            <a:r>
              <a:rPr lang="en-US" sz="3000" dirty="0" err="1"/>
              <a:t>m</a:t>
            </a:r>
            <a:endParaRPr lang="en-US" sz="3000" dirty="0"/>
          </a:p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iā</a:t>
            </a:r>
            <a:r>
              <a:rPr lang="en-US" sz="3000" dirty="0" err="1"/>
              <a:t>s</a:t>
            </a:r>
            <a:endParaRPr lang="en-US" sz="3000" dirty="0"/>
          </a:p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ia</a:t>
            </a:r>
            <a:r>
              <a:rPr lang="en-US" sz="3000" dirty="0" err="1"/>
              <a:t>t</a:t>
            </a:r>
            <a:endParaRPr lang="en-US" sz="3000" dirty="0"/>
          </a:p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iā</a:t>
            </a:r>
            <a:r>
              <a:rPr lang="en-US" sz="3000" dirty="0" err="1"/>
              <a:t>mus</a:t>
            </a:r>
            <a:endParaRPr lang="en-US" sz="3000" dirty="0"/>
          </a:p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iā</a:t>
            </a:r>
            <a:r>
              <a:rPr lang="en-US" sz="3000" dirty="0" err="1"/>
              <a:t>tis</a:t>
            </a:r>
            <a:endParaRPr lang="en-US" sz="3000" dirty="0"/>
          </a:p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ia</a:t>
            </a:r>
            <a:r>
              <a:rPr lang="en-US" sz="3000" dirty="0" err="1"/>
              <a:t>nt</a:t>
            </a:r>
            <a:endParaRPr lang="en-US" sz="3000" dirty="0"/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152400" y="19812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/>
              <a:t>Laudo</a:t>
            </a:r>
            <a:r>
              <a:rPr lang="en-US" sz="2400" dirty="0"/>
              <a:t> [1]	</a:t>
            </a:r>
            <a:r>
              <a:rPr lang="en-US" sz="2400" dirty="0" err="1" smtClean="0"/>
              <a:t>Moneo</a:t>
            </a:r>
            <a:r>
              <a:rPr lang="en-US" sz="2400" dirty="0"/>
              <a:t>, -</a:t>
            </a:r>
            <a:r>
              <a:rPr lang="en-US" sz="2400" dirty="0" err="1"/>
              <a:t>ēre</a:t>
            </a:r>
            <a:r>
              <a:rPr lang="en-US" sz="2400" dirty="0"/>
              <a:t>	   </a:t>
            </a:r>
            <a:r>
              <a:rPr lang="en-US" sz="2400" dirty="0" smtClean="0"/>
              <a:t>Ago</a:t>
            </a:r>
            <a:r>
              <a:rPr lang="en-US" sz="2400" dirty="0"/>
              <a:t>, -ere	</a:t>
            </a:r>
            <a:r>
              <a:rPr lang="en-US" sz="2400" dirty="0" smtClean="0"/>
              <a:t>Audio</a:t>
            </a:r>
            <a:r>
              <a:rPr lang="en-US" sz="2400" dirty="0"/>
              <a:t>, -</a:t>
            </a:r>
            <a:r>
              <a:rPr lang="en-US" sz="2400" dirty="0" smtClean="0"/>
              <a:t>ire	</a:t>
            </a:r>
            <a:r>
              <a:rPr lang="en-US" sz="2400" dirty="0" err="1" smtClean="0"/>
              <a:t>Capio</a:t>
            </a:r>
            <a:r>
              <a:rPr lang="en-US" sz="2400" dirty="0" smtClean="0"/>
              <a:t>, -ere</a:t>
            </a:r>
            <a:endParaRPr lang="en-US" sz="24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91400" y="2514600"/>
            <a:ext cx="1828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ia</a:t>
            </a:r>
            <a:r>
              <a:rPr lang="en-US" sz="3000" dirty="0" err="1" smtClean="0"/>
              <a:t>m</a:t>
            </a:r>
            <a:endParaRPr lang="en-US" sz="3000" dirty="0"/>
          </a:p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iā</a:t>
            </a:r>
            <a:r>
              <a:rPr lang="en-US" sz="3000" dirty="0" err="1" smtClean="0"/>
              <a:t>s</a:t>
            </a:r>
            <a:endParaRPr lang="en-US" sz="3000" dirty="0"/>
          </a:p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ia</a:t>
            </a:r>
            <a:r>
              <a:rPr lang="en-US" sz="3000" dirty="0" err="1" smtClean="0"/>
              <a:t>t</a:t>
            </a:r>
            <a:endParaRPr lang="en-US" sz="3000" dirty="0"/>
          </a:p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iā</a:t>
            </a:r>
            <a:r>
              <a:rPr lang="en-US" sz="3000" dirty="0" err="1" smtClean="0"/>
              <a:t>mus</a:t>
            </a:r>
            <a:endParaRPr lang="en-US" sz="3000" dirty="0"/>
          </a:p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iā</a:t>
            </a:r>
            <a:r>
              <a:rPr lang="en-US" sz="3000" dirty="0" err="1" smtClean="0"/>
              <a:t>tis</a:t>
            </a:r>
            <a:endParaRPr lang="en-US" sz="3000" dirty="0"/>
          </a:p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ia</a:t>
            </a:r>
            <a:r>
              <a:rPr lang="en-US" sz="3000" dirty="0" err="1" smtClean="0"/>
              <a:t>nt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5820471"/>
            <a:ext cx="533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Remember: W</a:t>
            </a:r>
            <a:r>
              <a:rPr lang="en-US" sz="3000" b="1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e</a:t>
            </a:r>
            <a:r>
              <a:rPr lang="en-US" sz="3000" b="1" dirty="0" smtClean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000" dirty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F</a:t>
            </a:r>
            <a:r>
              <a:rPr lang="en-US" altLang="ja-JP" sz="2800" b="1" dirty="0">
                <a:solidFill>
                  <a:srgbClr val="CC00CC"/>
                </a:solidFill>
                <a:cs typeface="HGｺﾞｼｯｸM"/>
              </a:rPr>
              <a:t>ea</a:t>
            </a:r>
            <a:r>
              <a:rPr lang="en-US" sz="3000" dirty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r </a:t>
            </a:r>
            <a:r>
              <a:rPr lang="en-US" sz="2800" b="1" dirty="0" smtClean="0">
                <a:solidFill>
                  <a:srgbClr val="00C8C3"/>
                </a:solidFill>
                <a:ea typeface="ＭＳ Ｐゴシック" pitchFamily="34" charset="-128"/>
              </a:rPr>
              <a:t>a</a:t>
            </a:r>
            <a:r>
              <a:rPr lang="en-US" sz="2800" b="1" dirty="0" smtClean="0">
                <a:ea typeface="ＭＳ Ｐゴシック" pitchFamily="34" charset="-128"/>
              </a:rPr>
              <a:t>ll</a:t>
            </a:r>
            <a:r>
              <a:rPr lang="en-US" sz="3000" dirty="0" smtClean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 L</a:t>
            </a:r>
            <a:r>
              <a:rPr lang="en-US" altLang="ja-JP" sz="2800" b="1" dirty="0" smtClean="0">
                <a:solidFill>
                  <a:srgbClr val="009900"/>
                </a:solidFill>
                <a:cs typeface="HGｺﾞｼｯｸM"/>
              </a:rPr>
              <a:t>ia</a:t>
            </a:r>
            <a:r>
              <a:rPr lang="en-US" sz="3000" dirty="0" smtClean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build="p"/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Subjunctive, Conjugated—Present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Passive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2471738"/>
            <a:ext cx="1905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/>
              <a:t>Laud</a:t>
            </a:r>
            <a:r>
              <a:rPr lang="en-US" sz="3000" b="1" dirty="0">
                <a:solidFill>
                  <a:srgbClr val="FF0000"/>
                </a:solidFill>
              </a:rPr>
              <a:t>e</a:t>
            </a:r>
            <a:r>
              <a:rPr lang="en-US" sz="3000" dirty="0"/>
              <a:t>r</a:t>
            </a:r>
          </a:p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ē</a:t>
            </a:r>
            <a:r>
              <a:rPr lang="en-US" sz="3000" dirty="0" err="1"/>
              <a:t>ris</a:t>
            </a:r>
            <a:endParaRPr lang="en-US" sz="3000" dirty="0"/>
          </a:p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e</a:t>
            </a:r>
            <a:r>
              <a:rPr lang="en-US" sz="3000" dirty="0" err="1"/>
              <a:t>tur</a:t>
            </a:r>
            <a:endParaRPr lang="en-US" sz="3000" dirty="0"/>
          </a:p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ē</a:t>
            </a:r>
            <a:r>
              <a:rPr lang="en-US" sz="3000" dirty="0" err="1"/>
              <a:t>mur</a:t>
            </a:r>
            <a:endParaRPr lang="en-US" sz="3000" dirty="0"/>
          </a:p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ē</a:t>
            </a:r>
            <a:r>
              <a:rPr lang="en-US" sz="3000" dirty="0" err="1"/>
              <a:t>minī</a:t>
            </a:r>
            <a:endParaRPr lang="en-US" sz="3000" dirty="0"/>
          </a:p>
          <a:p>
            <a:r>
              <a:rPr lang="en-US" sz="3000" dirty="0" err="1"/>
              <a:t>Laud</a:t>
            </a:r>
            <a:r>
              <a:rPr lang="en-US" sz="3000" b="1" dirty="0" err="1">
                <a:solidFill>
                  <a:srgbClr val="FF0000"/>
                </a:solidFill>
              </a:rPr>
              <a:t>e</a:t>
            </a:r>
            <a:r>
              <a:rPr lang="en-US" sz="3000" dirty="0" err="1"/>
              <a:t>ntur</a:t>
            </a:r>
            <a:endParaRPr lang="en-US" sz="3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5000" y="2514600"/>
            <a:ext cx="19812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/>
              <a:t>Mon</a:t>
            </a:r>
            <a:r>
              <a:rPr lang="en-US" sz="3000" b="1" dirty="0" err="1">
                <a:solidFill>
                  <a:srgbClr val="CC00CC"/>
                </a:solidFill>
              </a:rPr>
              <a:t>ea</a:t>
            </a:r>
            <a:r>
              <a:rPr lang="en-US" sz="3000" dirty="0" err="1"/>
              <a:t>r</a:t>
            </a:r>
            <a:endParaRPr lang="en-US" sz="3000" dirty="0"/>
          </a:p>
          <a:p>
            <a:r>
              <a:rPr lang="en-US" sz="3000" dirty="0" err="1"/>
              <a:t>Mon</a:t>
            </a:r>
            <a:r>
              <a:rPr lang="en-US" sz="3000" b="1" dirty="0" err="1">
                <a:solidFill>
                  <a:srgbClr val="CC00CC"/>
                </a:solidFill>
              </a:rPr>
              <a:t>eā</a:t>
            </a:r>
            <a:r>
              <a:rPr lang="en-US" sz="3000" dirty="0" err="1"/>
              <a:t>ris</a:t>
            </a:r>
            <a:endParaRPr lang="en-US" sz="3000" dirty="0"/>
          </a:p>
          <a:p>
            <a:r>
              <a:rPr lang="en-US" sz="3000" dirty="0" err="1"/>
              <a:t>Mon</a:t>
            </a:r>
            <a:r>
              <a:rPr lang="en-US" sz="3000" b="1" dirty="0" err="1">
                <a:solidFill>
                  <a:srgbClr val="CC00CC"/>
                </a:solidFill>
              </a:rPr>
              <a:t>ea</a:t>
            </a:r>
            <a:r>
              <a:rPr lang="en-US" sz="3000" dirty="0" err="1"/>
              <a:t>tur</a:t>
            </a:r>
            <a:endParaRPr lang="en-US" sz="3000" dirty="0"/>
          </a:p>
          <a:p>
            <a:r>
              <a:rPr lang="en-US" sz="3000" dirty="0" err="1"/>
              <a:t>Mon</a:t>
            </a:r>
            <a:r>
              <a:rPr lang="en-US" sz="3000" b="1" dirty="0" err="1">
                <a:solidFill>
                  <a:srgbClr val="CC00CC"/>
                </a:solidFill>
              </a:rPr>
              <a:t>eā</a:t>
            </a:r>
            <a:r>
              <a:rPr lang="en-US" sz="3000" dirty="0" err="1"/>
              <a:t>mur</a:t>
            </a:r>
            <a:endParaRPr lang="en-US" sz="3000" dirty="0"/>
          </a:p>
          <a:p>
            <a:r>
              <a:rPr lang="en-US" sz="2800" dirty="0" err="1"/>
              <a:t>Mon</a:t>
            </a:r>
            <a:r>
              <a:rPr lang="en-US" sz="2800" b="1" dirty="0" err="1">
                <a:solidFill>
                  <a:srgbClr val="CC00CC"/>
                </a:solidFill>
              </a:rPr>
              <a:t>eā</a:t>
            </a:r>
            <a:r>
              <a:rPr lang="en-US" sz="2800" dirty="0" err="1"/>
              <a:t>minī</a:t>
            </a:r>
            <a:endParaRPr lang="en-US" sz="2800" dirty="0"/>
          </a:p>
          <a:p>
            <a:r>
              <a:rPr lang="en-US" sz="2800" dirty="0" err="1"/>
              <a:t>Mon</a:t>
            </a:r>
            <a:r>
              <a:rPr lang="en-US" sz="2800" b="1" dirty="0" err="1">
                <a:solidFill>
                  <a:srgbClr val="CC00CC"/>
                </a:solidFill>
              </a:rPr>
              <a:t>ea</a:t>
            </a:r>
            <a:r>
              <a:rPr lang="en-US" sz="2800" dirty="0" err="1"/>
              <a:t>ntur</a:t>
            </a:r>
            <a:endParaRPr lang="en-US" sz="3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438400"/>
            <a:ext cx="1828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/>
              <a:t>Ag</a:t>
            </a:r>
            <a:r>
              <a:rPr lang="en-US" sz="3000" b="1" dirty="0">
                <a:solidFill>
                  <a:srgbClr val="00B0F0"/>
                </a:solidFill>
              </a:rPr>
              <a:t>a</a:t>
            </a:r>
            <a:r>
              <a:rPr lang="en-US" sz="3000" dirty="0"/>
              <a:t>r</a:t>
            </a:r>
          </a:p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ā</a:t>
            </a:r>
            <a:r>
              <a:rPr lang="en-US" sz="3000" dirty="0" err="1"/>
              <a:t>ris</a:t>
            </a:r>
            <a:endParaRPr lang="en-US" sz="3000" dirty="0"/>
          </a:p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a</a:t>
            </a:r>
            <a:r>
              <a:rPr lang="en-US" sz="3000" dirty="0" err="1"/>
              <a:t>tur</a:t>
            </a:r>
            <a:endParaRPr lang="en-US" sz="3000" dirty="0"/>
          </a:p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ā</a:t>
            </a:r>
            <a:r>
              <a:rPr lang="en-US" sz="3000" dirty="0" err="1"/>
              <a:t>mur</a:t>
            </a:r>
            <a:endParaRPr lang="en-US" sz="3000" dirty="0"/>
          </a:p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ā</a:t>
            </a:r>
            <a:r>
              <a:rPr lang="en-US" sz="3000" dirty="0" err="1"/>
              <a:t>minī</a:t>
            </a:r>
            <a:endParaRPr lang="en-US" sz="3000" dirty="0"/>
          </a:p>
          <a:p>
            <a:r>
              <a:rPr lang="en-US" sz="3000" dirty="0" err="1"/>
              <a:t>Ag</a:t>
            </a:r>
            <a:r>
              <a:rPr lang="en-US" sz="3000" b="1" dirty="0" err="1">
                <a:solidFill>
                  <a:srgbClr val="00B0F0"/>
                </a:solidFill>
              </a:rPr>
              <a:t>a</a:t>
            </a:r>
            <a:r>
              <a:rPr lang="en-US" sz="3000" dirty="0" err="1"/>
              <a:t>ntur</a:t>
            </a:r>
            <a:endParaRPr lang="en-US" sz="30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86400" y="2471738"/>
            <a:ext cx="18288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ia</a:t>
            </a:r>
            <a:r>
              <a:rPr lang="en-US" sz="3000" dirty="0" err="1"/>
              <a:t>r</a:t>
            </a:r>
            <a:endParaRPr lang="en-US" sz="3000" dirty="0"/>
          </a:p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iā</a:t>
            </a:r>
            <a:r>
              <a:rPr lang="en-US" sz="3000" dirty="0" err="1"/>
              <a:t>ris</a:t>
            </a:r>
            <a:endParaRPr lang="en-US" sz="3000" dirty="0"/>
          </a:p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ia</a:t>
            </a:r>
            <a:r>
              <a:rPr lang="en-US" sz="3000" dirty="0" err="1"/>
              <a:t>tur</a:t>
            </a:r>
            <a:endParaRPr lang="en-US" sz="3000" dirty="0"/>
          </a:p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iā</a:t>
            </a:r>
            <a:r>
              <a:rPr lang="en-US" sz="3000" dirty="0" err="1"/>
              <a:t>mur</a:t>
            </a:r>
            <a:endParaRPr lang="en-US" sz="3000" dirty="0"/>
          </a:p>
          <a:p>
            <a:r>
              <a:rPr lang="en-US" sz="2800" dirty="0" err="1"/>
              <a:t>Aud</a:t>
            </a:r>
            <a:r>
              <a:rPr lang="en-US" sz="2800" b="1" dirty="0" err="1">
                <a:solidFill>
                  <a:srgbClr val="009900"/>
                </a:solidFill>
              </a:rPr>
              <a:t>iā</a:t>
            </a:r>
            <a:r>
              <a:rPr lang="en-US" sz="2800" dirty="0" err="1"/>
              <a:t>minī</a:t>
            </a:r>
            <a:endParaRPr lang="en-US" sz="2800" dirty="0"/>
          </a:p>
          <a:p>
            <a:r>
              <a:rPr lang="en-US" sz="3000" dirty="0" err="1"/>
              <a:t>Aud</a:t>
            </a:r>
            <a:r>
              <a:rPr lang="en-US" sz="3000" b="1" dirty="0" err="1">
                <a:solidFill>
                  <a:srgbClr val="009900"/>
                </a:solidFill>
              </a:rPr>
              <a:t>ia</a:t>
            </a:r>
            <a:r>
              <a:rPr lang="en-US" sz="3000" dirty="0" err="1"/>
              <a:t>ntur</a:t>
            </a:r>
            <a:endParaRPr lang="en-US" sz="3000" dirty="0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52400" y="19812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/>
              <a:t>Laudo</a:t>
            </a:r>
            <a:r>
              <a:rPr lang="en-US" sz="2400" dirty="0"/>
              <a:t> [</a:t>
            </a:r>
            <a:r>
              <a:rPr lang="en-US" sz="2400" dirty="0" smtClean="0"/>
              <a:t>1]	</a:t>
            </a:r>
            <a:r>
              <a:rPr lang="en-US" sz="2400" dirty="0" err="1" smtClean="0"/>
              <a:t>Moneo</a:t>
            </a:r>
            <a:r>
              <a:rPr lang="en-US" sz="2400" dirty="0"/>
              <a:t>, -</a:t>
            </a:r>
            <a:r>
              <a:rPr lang="en-US" sz="2400" dirty="0" err="1"/>
              <a:t>ēre</a:t>
            </a:r>
            <a:r>
              <a:rPr lang="en-US" sz="2400" dirty="0"/>
              <a:t>	  </a:t>
            </a:r>
            <a:r>
              <a:rPr lang="en-US" sz="2400" dirty="0" smtClean="0"/>
              <a:t>Ago</a:t>
            </a:r>
            <a:r>
              <a:rPr lang="en-US" sz="2400" dirty="0"/>
              <a:t>, -ere	</a:t>
            </a:r>
            <a:r>
              <a:rPr lang="en-US" sz="2400" dirty="0" smtClean="0"/>
              <a:t>Audio</a:t>
            </a:r>
            <a:r>
              <a:rPr lang="en-US" sz="2400" dirty="0"/>
              <a:t>, -</a:t>
            </a:r>
            <a:r>
              <a:rPr lang="en-US" sz="2400" dirty="0" smtClean="0"/>
              <a:t>ire	</a:t>
            </a:r>
            <a:r>
              <a:rPr lang="en-US" sz="2400" dirty="0" err="1" smtClean="0"/>
              <a:t>Capio</a:t>
            </a:r>
            <a:r>
              <a:rPr lang="en-US" sz="2400" dirty="0" smtClean="0"/>
              <a:t>, -ere</a:t>
            </a:r>
            <a:endParaRPr lang="en-US" sz="24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91400" y="2471737"/>
            <a:ext cx="1828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ia</a:t>
            </a:r>
            <a:r>
              <a:rPr lang="en-US" sz="3000" dirty="0" err="1" smtClean="0"/>
              <a:t>r</a:t>
            </a:r>
            <a:endParaRPr lang="en-US" sz="3000" dirty="0"/>
          </a:p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iā</a:t>
            </a:r>
            <a:r>
              <a:rPr lang="en-US" sz="3000" dirty="0" err="1" smtClean="0"/>
              <a:t>ris</a:t>
            </a:r>
            <a:endParaRPr lang="en-US" sz="3000" dirty="0"/>
          </a:p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ia</a:t>
            </a:r>
            <a:r>
              <a:rPr lang="en-US" sz="3000" dirty="0" err="1" smtClean="0"/>
              <a:t>tur</a:t>
            </a:r>
            <a:endParaRPr lang="en-US" sz="3000" dirty="0"/>
          </a:p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iā</a:t>
            </a:r>
            <a:r>
              <a:rPr lang="en-US" sz="3000" dirty="0" err="1" smtClean="0"/>
              <a:t>mur</a:t>
            </a:r>
            <a:endParaRPr lang="en-US" sz="3000" dirty="0"/>
          </a:p>
          <a:p>
            <a:r>
              <a:rPr lang="en-US" sz="2900" dirty="0" err="1" smtClean="0"/>
              <a:t>Cap</a:t>
            </a:r>
            <a:r>
              <a:rPr lang="en-US" sz="2900" b="1" dirty="0" err="1" smtClean="0">
                <a:solidFill>
                  <a:srgbClr val="FFFF00"/>
                </a:solidFill>
              </a:rPr>
              <a:t>iā</a:t>
            </a:r>
            <a:r>
              <a:rPr lang="en-US" sz="2900" dirty="0" err="1" smtClean="0"/>
              <a:t>minī</a:t>
            </a:r>
            <a:endParaRPr lang="en-US" sz="2900" dirty="0"/>
          </a:p>
          <a:p>
            <a:r>
              <a:rPr lang="en-US" sz="3000" dirty="0" err="1" smtClean="0"/>
              <a:t>Cap</a:t>
            </a:r>
            <a:r>
              <a:rPr lang="en-US" sz="3000" b="1" dirty="0" err="1" smtClean="0">
                <a:solidFill>
                  <a:srgbClr val="FFFF00"/>
                </a:solidFill>
              </a:rPr>
              <a:t>ia</a:t>
            </a:r>
            <a:r>
              <a:rPr lang="en-US" sz="3000" dirty="0" err="1" smtClean="0"/>
              <a:t>ntur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5820471"/>
            <a:ext cx="533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Remember: W</a:t>
            </a:r>
            <a:r>
              <a:rPr lang="en-US" sz="3000" b="1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e</a:t>
            </a:r>
            <a:r>
              <a:rPr lang="en-US" sz="3000" b="1" dirty="0" smtClean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000" dirty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F</a:t>
            </a:r>
            <a:r>
              <a:rPr lang="en-US" altLang="ja-JP" sz="2800" b="1" dirty="0">
                <a:solidFill>
                  <a:srgbClr val="CC00CC"/>
                </a:solidFill>
                <a:cs typeface="HGｺﾞｼｯｸM"/>
              </a:rPr>
              <a:t>ea</a:t>
            </a:r>
            <a:r>
              <a:rPr lang="en-US" sz="3000" dirty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r </a:t>
            </a:r>
            <a:r>
              <a:rPr lang="en-US" sz="2800" b="1" dirty="0" smtClean="0">
                <a:solidFill>
                  <a:srgbClr val="00C8C3"/>
                </a:solidFill>
                <a:ea typeface="ＭＳ Ｐゴシック" pitchFamily="34" charset="-128"/>
              </a:rPr>
              <a:t>a</a:t>
            </a:r>
            <a:r>
              <a:rPr lang="en-US" sz="2800" b="1" dirty="0" smtClean="0">
                <a:ea typeface="ＭＳ Ｐゴシック" pitchFamily="34" charset="-128"/>
              </a:rPr>
              <a:t>ll</a:t>
            </a:r>
            <a:r>
              <a:rPr lang="en-US" sz="3000" dirty="0" smtClean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 L</a:t>
            </a:r>
            <a:r>
              <a:rPr lang="en-US" altLang="ja-JP" sz="2800" b="1" dirty="0" smtClean="0">
                <a:solidFill>
                  <a:srgbClr val="009900"/>
                </a:solidFill>
                <a:cs typeface="HGｺﾞｼｯｸM"/>
              </a:rPr>
              <a:t>ia</a:t>
            </a:r>
            <a:r>
              <a:rPr lang="en-US" sz="3000" dirty="0" smtClean="0">
                <a:solidFill>
                  <a:prstClr val="white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5" grpId="0" uiExpand="1" build="allAtOnce"/>
      <p:bldP spid="7" grpId="0" uiExpand="1" build="allAtOnce"/>
      <p:bldP spid="8" grpId="0" uiExpand="1" build="allAtOnce"/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Imperfect Subjunctive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F0"/>
                </a:solidFill>
              </a:rPr>
              <a:t>imperfect subjunctive </a:t>
            </a:r>
            <a:r>
              <a:rPr lang="en-US" sz="2400" dirty="0" smtClean="0"/>
              <a:t>is even easier to form than the present subjunctive. </a:t>
            </a:r>
          </a:p>
          <a:p>
            <a:pPr>
              <a:buNone/>
            </a:pPr>
            <a:r>
              <a:rPr lang="en-US" sz="2400" dirty="0" smtClean="0"/>
              <a:t>It combines the second principal part (</a:t>
            </a:r>
            <a:r>
              <a:rPr lang="en-US" sz="2400" b="1" dirty="0" smtClean="0">
                <a:solidFill>
                  <a:srgbClr val="66FF33"/>
                </a:solidFill>
              </a:rPr>
              <a:t>pres. Act. inf</a:t>
            </a:r>
            <a:r>
              <a:rPr lang="en-US" sz="2400" dirty="0" smtClean="0"/>
              <a:t>.) and the present personal endings (</a:t>
            </a:r>
            <a:r>
              <a:rPr lang="en-US" sz="2400" b="1" dirty="0" smtClean="0">
                <a:solidFill>
                  <a:srgbClr val="FF00FF"/>
                </a:solidFill>
              </a:rPr>
              <a:t>-m, -s, -t, -</a:t>
            </a:r>
            <a:r>
              <a:rPr lang="en-US" sz="2400" b="1" dirty="0" err="1" smtClean="0">
                <a:solidFill>
                  <a:srgbClr val="FF00FF"/>
                </a:solidFill>
              </a:rPr>
              <a:t>mus</a:t>
            </a:r>
            <a:r>
              <a:rPr lang="en-US" sz="2400" b="1" dirty="0" smtClean="0">
                <a:solidFill>
                  <a:srgbClr val="FF00FF"/>
                </a:solidFill>
              </a:rPr>
              <a:t>, -</a:t>
            </a:r>
            <a:r>
              <a:rPr lang="en-US" sz="2400" b="1" dirty="0" err="1" smtClean="0">
                <a:solidFill>
                  <a:srgbClr val="FF00FF"/>
                </a:solidFill>
              </a:rPr>
              <a:t>tis</a:t>
            </a:r>
            <a:r>
              <a:rPr lang="en-US" sz="2400" b="1" dirty="0" smtClean="0">
                <a:solidFill>
                  <a:srgbClr val="FF00FF"/>
                </a:solidFill>
              </a:rPr>
              <a:t>, -</a:t>
            </a:r>
            <a:r>
              <a:rPr lang="en-US" sz="2400" b="1" dirty="0" err="1" smtClean="0">
                <a:solidFill>
                  <a:srgbClr val="FF00FF"/>
                </a:solidFill>
              </a:rPr>
              <a:t>nt</a:t>
            </a:r>
            <a:r>
              <a:rPr lang="en-US" sz="2400" dirty="0" smtClean="0"/>
              <a:t>) or (</a:t>
            </a:r>
            <a:r>
              <a:rPr lang="en-US" sz="2400" b="1" dirty="0" smtClean="0">
                <a:solidFill>
                  <a:srgbClr val="FF00FF"/>
                </a:solidFill>
              </a:rPr>
              <a:t>-r, -</a:t>
            </a:r>
            <a:r>
              <a:rPr lang="en-US" sz="2400" b="1" dirty="0" err="1" smtClean="0">
                <a:solidFill>
                  <a:srgbClr val="FF00FF"/>
                </a:solidFill>
              </a:rPr>
              <a:t>ris</a:t>
            </a:r>
            <a:r>
              <a:rPr lang="en-US" sz="2400" b="1" dirty="0" smtClean="0">
                <a:solidFill>
                  <a:srgbClr val="FF00FF"/>
                </a:solidFill>
              </a:rPr>
              <a:t>, -</a:t>
            </a:r>
            <a:r>
              <a:rPr lang="en-US" sz="2400" b="1" dirty="0" err="1" smtClean="0">
                <a:solidFill>
                  <a:srgbClr val="FF00FF"/>
                </a:solidFill>
              </a:rPr>
              <a:t>tur</a:t>
            </a:r>
            <a:r>
              <a:rPr lang="en-US" sz="2400" b="1" dirty="0" smtClean="0">
                <a:solidFill>
                  <a:srgbClr val="FF00FF"/>
                </a:solidFill>
              </a:rPr>
              <a:t>, -</a:t>
            </a:r>
            <a:r>
              <a:rPr lang="en-US" sz="2400" b="1" dirty="0" err="1" smtClean="0">
                <a:solidFill>
                  <a:srgbClr val="FF00FF"/>
                </a:solidFill>
              </a:rPr>
              <a:t>mur</a:t>
            </a:r>
            <a:r>
              <a:rPr lang="en-US" sz="2400" b="1" dirty="0" smtClean="0">
                <a:solidFill>
                  <a:srgbClr val="FF00FF"/>
                </a:solidFill>
              </a:rPr>
              <a:t>, -mini, -</a:t>
            </a:r>
            <a:r>
              <a:rPr lang="en-US" sz="2400" b="1" dirty="0" err="1" smtClean="0">
                <a:solidFill>
                  <a:srgbClr val="FF00FF"/>
                </a:solidFill>
              </a:rPr>
              <a:t>ntur</a:t>
            </a:r>
            <a:r>
              <a:rPr lang="en-US" sz="2400" dirty="0" smtClean="0"/>
              <a:t>)</a:t>
            </a:r>
          </a:p>
          <a:p>
            <a:pPr eaLnBrk="1" hangingPunct="1">
              <a:buFont typeface="Arial" pitchFamily="34" charset="0"/>
              <a:buNone/>
            </a:pPr>
            <a:endParaRPr lang="en-US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rgbClr val="66FF33"/>
                </a:solidFill>
              </a:rPr>
              <a:t>Infinitive</a:t>
            </a:r>
            <a:r>
              <a:rPr lang="en-US" sz="2400" dirty="0" smtClean="0"/>
              <a:t> + </a:t>
            </a:r>
            <a:r>
              <a:rPr lang="en-US" sz="2400" b="1" dirty="0" smtClean="0">
                <a:solidFill>
                  <a:srgbClr val="FF00FF"/>
                </a:solidFill>
              </a:rPr>
              <a:t>ending</a:t>
            </a:r>
            <a:r>
              <a:rPr lang="en-US" sz="2400" dirty="0" smtClean="0"/>
              <a:t> = </a:t>
            </a:r>
            <a:r>
              <a:rPr lang="en-US" sz="2400" b="1" dirty="0" smtClean="0">
                <a:solidFill>
                  <a:srgbClr val="00B0F0"/>
                </a:solidFill>
              </a:rPr>
              <a:t>Imperfect Subjunctive</a:t>
            </a:r>
          </a:p>
          <a:p>
            <a:pPr eaLnBrk="1" hangingPunct="1">
              <a:buFont typeface="Arial" pitchFamily="34" charset="0"/>
              <a:buNone/>
            </a:pPr>
            <a:endParaRPr lang="en-US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Ago, </a:t>
            </a:r>
            <a:r>
              <a:rPr lang="en-US" sz="2400" b="1" dirty="0" err="1" smtClean="0">
                <a:solidFill>
                  <a:srgbClr val="66FF33"/>
                </a:solidFill>
              </a:rPr>
              <a:t>agere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3</a:t>
            </a:r>
            <a:r>
              <a:rPr lang="en-US" sz="2400" baseline="30000" dirty="0" smtClean="0">
                <a:sym typeface="Wingdings" pitchFamily="2" charset="2"/>
              </a:rPr>
              <a:t>rd</a:t>
            </a:r>
            <a:r>
              <a:rPr lang="en-US" sz="2400" dirty="0" smtClean="0">
                <a:sym typeface="Wingdings" pitchFamily="2" charset="2"/>
              </a:rPr>
              <a:t> person sing. impf. act. subj. </a:t>
            </a:r>
            <a:endParaRPr lang="en-US" sz="2400" dirty="0" smtClean="0"/>
          </a:p>
          <a:p>
            <a:pPr eaLnBrk="1" hangingPunct="1">
              <a:buFont typeface="Arial" pitchFamily="34" charset="0"/>
              <a:buNone/>
            </a:pPr>
            <a:endParaRPr lang="en-US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b="1" dirty="0" err="1" smtClean="0">
                <a:solidFill>
                  <a:srgbClr val="66FF33"/>
                </a:solidFill>
              </a:rPr>
              <a:t>Agere</a:t>
            </a:r>
            <a:r>
              <a:rPr lang="en-US" sz="2400" dirty="0" smtClean="0"/>
              <a:t> + </a:t>
            </a:r>
            <a:r>
              <a:rPr lang="en-US" sz="2400" b="1" dirty="0" smtClean="0">
                <a:solidFill>
                  <a:srgbClr val="FF00FF"/>
                </a:solidFill>
              </a:rPr>
              <a:t>t</a:t>
            </a:r>
            <a:r>
              <a:rPr lang="en-US" sz="2400" dirty="0" smtClean="0"/>
              <a:t> = </a:t>
            </a:r>
            <a:r>
              <a:rPr lang="en-US" sz="2400" b="1" dirty="0" err="1" smtClean="0">
                <a:solidFill>
                  <a:srgbClr val="00B0F0"/>
                </a:solidFill>
              </a:rPr>
              <a:t>Ageret</a:t>
            </a:r>
            <a:endParaRPr lang="en-US" sz="2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Imperfect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Active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Subjunctive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2590800"/>
            <a:ext cx="19812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Laudāre</a:t>
            </a:r>
            <a:r>
              <a:rPr lang="en-US" sz="2800" dirty="0" err="1">
                <a:solidFill>
                  <a:srgbClr val="FF00FF"/>
                </a:solidFill>
              </a:rPr>
              <a:t>m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Laudārē</a:t>
            </a:r>
            <a:r>
              <a:rPr lang="en-US" sz="2800" dirty="0" err="1">
                <a:solidFill>
                  <a:srgbClr val="FF00FF"/>
                </a:solidFill>
              </a:rPr>
              <a:t>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Laudāre</a:t>
            </a:r>
            <a:r>
              <a:rPr lang="en-US" sz="2800" dirty="0" err="1">
                <a:solidFill>
                  <a:srgbClr val="FF00FF"/>
                </a:solidFill>
              </a:rPr>
              <a:t>t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Laudārē</a:t>
            </a:r>
            <a:r>
              <a:rPr lang="en-US" sz="2800" dirty="0" err="1">
                <a:solidFill>
                  <a:srgbClr val="FF00FF"/>
                </a:solidFill>
              </a:rPr>
              <a:t>mus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Laudārē</a:t>
            </a:r>
            <a:r>
              <a:rPr lang="en-US" sz="2800" dirty="0" err="1">
                <a:solidFill>
                  <a:srgbClr val="FF00FF"/>
                </a:solidFill>
              </a:rPr>
              <a:t>tis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Laudāre</a:t>
            </a:r>
            <a:r>
              <a:rPr lang="en-US" sz="2800" dirty="0" err="1">
                <a:solidFill>
                  <a:srgbClr val="FF00FF"/>
                </a:solidFill>
              </a:rPr>
              <a:t>nt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1200" y="2590800"/>
            <a:ext cx="19812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Monēre</a:t>
            </a:r>
            <a:r>
              <a:rPr lang="en-US" sz="2800" dirty="0" err="1">
                <a:solidFill>
                  <a:srgbClr val="FF00FF"/>
                </a:solidFill>
              </a:rPr>
              <a:t>m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Monērē</a:t>
            </a:r>
            <a:r>
              <a:rPr lang="en-US" sz="2800" dirty="0" err="1">
                <a:solidFill>
                  <a:srgbClr val="FF00FF"/>
                </a:solidFill>
              </a:rPr>
              <a:t>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Monēre</a:t>
            </a:r>
            <a:r>
              <a:rPr lang="en-US" sz="2800" dirty="0" err="1">
                <a:solidFill>
                  <a:srgbClr val="FF00FF"/>
                </a:solidFill>
              </a:rPr>
              <a:t>t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Monērē</a:t>
            </a:r>
            <a:r>
              <a:rPr lang="en-US" sz="2800" dirty="0" err="1">
                <a:solidFill>
                  <a:srgbClr val="FF00FF"/>
                </a:solidFill>
              </a:rPr>
              <a:t>mus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Monērē</a:t>
            </a:r>
            <a:r>
              <a:rPr lang="en-US" sz="2800" dirty="0" err="1">
                <a:solidFill>
                  <a:srgbClr val="FF00FF"/>
                </a:solidFill>
              </a:rPr>
              <a:t>tis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Monēre</a:t>
            </a:r>
            <a:r>
              <a:rPr lang="en-US" sz="2800" dirty="0" err="1">
                <a:solidFill>
                  <a:srgbClr val="FF00FF"/>
                </a:solidFill>
              </a:rPr>
              <a:t>nt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2400" y="2590800"/>
            <a:ext cx="1676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Agere</a:t>
            </a:r>
            <a:r>
              <a:rPr lang="en-US" sz="2800" dirty="0" err="1">
                <a:solidFill>
                  <a:srgbClr val="FF00FF"/>
                </a:solidFill>
              </a:rPr>
              <a:t>m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Agerē</a:t>
            </a:r>
            <a:r>
              <a:rPr lang="en-US" sz="2800" dirty="0" err="1">
                <a:solidFill>
                  <a:srgbClr val="FF00FF"/>
                </a:solidFill>
              </a:rPr>
              <a:t>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Agere</a:t>
            </a:r>
            <a:r>
              <a:rPr lang="en-US" sz="2800" dirty="0" err="1">
                <a:solidFill>
                  <a:srgbClr val="FF00FF"/>
                </a:solidFill>
              </a:rPr>
              <a:t>t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Agerē</a:t>
            </a:r>
            <a:r>
              <a:rPr lang="en-US" sz="2800" dirty="0" err="1">
                <a:solidFill>
                  <a:srgbClr val="FF00FF"/>
                </a:solidFill>
              </a:rPr>
              <a:t>mus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Agerē</a:t>
            </a:r>
            <a:r>
              <a:rPr lang="en-US" sz="2800" dirty="0" err="1">
                <a:solidFill>
                  <a:srgbClr val="FF00FF"/>
                </a:solidFill>
              </a:rPr>
              <a:t>tis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Agere</a:t>
            </a:r>
            <a:r>
              <a:rPr lang="en-US" sz="2800" dirty="0" err="1">
                <a:solidFill>
                  <a:srgbClr val="FF00FF"/>
                </a:solidFill>
              </a:rPr>
              <a:t>nt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62600" y="2590800"/>
            <a:ext cx="1905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Audīre</a:t>
            </a:r>
            <a:r>
              <a:rPr lang="en-US" sz="2800" dirty="0" err="1">
                <a:solidFill>
                  <a:srgbClr val="FF00FF"/>
                </a:solidFill>
              </a:rPr>
              <a:t>m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Audīrē</a:t>
            </a:r>
            <a:r>
              <a:rPr lang="en-US" sz="2800" dirty="0" err="1">
                <a:solidFill>
                  <a:srgbClr val="FF00FF"/>
                </a:solidFill>
              </a:rPr>
              <a:t>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Audīre</a:t>
            </a:r>
            <a:r>
              <a:rPr lang="en-US" sz="2800" dirty="0" err="1">
                <a:solidFill>
                  <a:srgbClr val="FF00FF"/>
                </a:solidFill>
              </a:rPr>
              <a:t>t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Audīrē</a:t>
            </a:r>
            <a:r>
              <a:rPr lang="en-US" sz="2800" dirty="0" err="1">
                <a:solidFill>
                  <a:srgbClr val="FF00FF"/>
                </a:solidFill>
              </a:rPr>
              <a:t>mus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Audīrē</a:t>
            </a:r>
            <a:r>
              <a:rPr lang="en-US" sz="2800" dirty="0" err="1">
                <a:solidFill>
                  <a:srgbClr val="FF00FF"/>
                </a:solidFill>
              </a:rPr>
              <a:t>tis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Audīre</a:t>
            </a:r>
            <a:r>
              <a:rPr lang="en-US" sz="2800" dirty="0" err="1">
                <a:solidFill>
                  <a:srgbClr val="FF00FF"/>
                </a:solidFill>
              </a:rPr>
              <a:t>nt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52400" y="19812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/>
              <a:t>Laudo</a:t>
            </a:r>
            <a:r>
              <a:rPr lang="en-US" sz="2400" dirty="0"/>
              <a:t> [</a:t>
            </a:r>
            <a:r>
              <a:rPr lang="en-US" sz="2400" dirty="0" smtClean="0"/>
              <a:t>1]	</a:t>
            </a:r>
            <a:r>
              <a:rPr lang="en-US" sz="2400" dirty="0" err="1" smtClean="0"/>
              <a:t>Moneo</a:t>
            </a:r>
            <a:r>
              <a:rPr lang="en-US" sz="2400" dirty="0"/>
              <a:t>, -</a:t>
            </a:r>
            <a:r>
              <a:rPr lang="en-US" sz="2400" dirty="0" err="1"/>
              <a:t>ēre</a:t>
            </a:r>
            <a:r>
              <a:rPr lang="en-US" sz="2400" dirty="0"/>
              <a:t>	  </a:t>
            </a:r>
            <a:r>
              <a:rPr lang="en-US" sz="2400" dirty="0" smtClean="0"/>
              <a:t> Ago</a:t>
            </a:r>
            <a:r>
              <a:rPr lang="en-US" sz="2400" dirty="0"/>
              <a:t>, -</a:t>
            </a:r>
            <a:r>
              <a:rPr lang="en-US" sz="2400" dirty="0" smtClean="0"/>
              <a:t>ere	Audio</a:t>
            </a:r>
            <a:r>
              <a:rPr lang="en-US" sz="2400" dirty="0"/>
              <a:t>, -</a:t>
            </a:r>
            <a:r>
              <a:rPr lang="en-US" sz="2400" dirty="0" smtClean="0"/>
              <a:t>ire	</a:t>
            </a:r>
            <a:r>
              <a:rPr lang="en-US" sz="2400" dirty="0" err="1" smtClean="0"/>
              <a:t>Capio</a:t>
            </a:r>
            <a:r>
              <a:rPr lang="en-US" sz="2400" dirty="0" smtClean="0"/>
              <a:t>, -ere</a:t>
            </a:r>
            <a:endParaRPr lang="en-US" sz="24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315200" y="2579688"/>
            <a:ext cx="1828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/>
              <a:t>Capere</a:t>
            </a:r>
            <a:r>
              <a:rPr lang="en-US" sz="2800" dirty="0" err="1" smtClean="0">
                <a:solidFill>
                  <a:srgbClr val="FF00FF"/>
                </a:solidFill>
              </a:rPr>
              <a:t>m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Caperē</a:t>
            </a:r>
            <a:r>
              <a:rPr lang="en-US" sz="2800" dirty="0" err="1" smtClean="0">
                <a:solidFill>
                  <a:srgbClr val="FF00FF"/>
                </a:solidFill>
              </a:rPr>
              <a:t>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Capere</a:t>
            </a:r>
            <a:r>
              <a:rPr lang="en-US" sz="2800" dirty="0" err="1" smtClean="0">
                <a:solidFill>
                  <a:srgbClr val="FF00FF"/>
                </a:solidFill>
              </a:rPr>
              <a:t>t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Caperē</a:t>
            </a:r>
            <a:r>
              <a:rPr lang="en-US" sz="2800" dirty="0" err="1" smtClean="0">
                <a:solidFill>
                  <a:srgbClr val="FF00FF"/>
                </a:solidFill>
              </a:rPr>
              <a:t>mus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Caperē</a:t>
            </a:r>
            <a:r>
              <a:rPr lang="en-US" sz="2800" dirty="0" err="1" smtClean="0">
                <a:solidFill>
                  <a:srgbClr val="FF00FF"/>
                </a:solidFill>
              </a:rPr>
              <a:t>tis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Capere</a:t>
            </a:r>
            <a:r>
              <a:rPr lang="en-US" sz="2800" dirty="0" err="1" smtClean="0">
                <a:solidFill>
                  <a:srgbClr val="FF00FF"/>
                </a:solidFill>
              </a:rPr>
              <a:t>nt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5486400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0624" lvl="0" indent="-384048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2400" b="1" dirty="0" smtClean="0"/>
              <a:t>Remember: </a:t>
            </a:r>
            <a:r>
              <a:rPr lang="en-US" sz="2400" b="1" dirty="0" smtClean="0">
                <a:solidFill>
                  <a:srgbClr val="66FF33"/>
                </a:solidFill>
              </a:rPr>
              <a:t>Infinitive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>
                <a:solidFill>
                  <a:prstClr val="white"/>
                </a:solidFill>
              </a:rPr>
              <a:t>+ </a:t>
            </a:r>
            <a:r>
              <a:rPr lang="en-US" sz="2400" b="1" dirty="0">
                <a:solidFill>
                  <a:srgbClr val="FF00FF"/>
                </a:solidFill>
              </a:rPr>
              <a:t>ending</a:t>
            </a:r>
            <a:r>
              <a:rPr lang="en-US" sz="2400" dirty="0">
                <a:solidFill>
                  <a:prstClr val="white"/>
                </a:solidFill>
              </a:rPr>
              <a:t> = </a:t>
            </a:r>
            <a:r>
              <a:rPr lang="en-US" sz="2400" b="1" dirty="0">
                <a:solidFill>
                  <a:srgbClr val="00B0F0"/>
                </a:solidFill>
              </a:rPr>
              <a:t>Imperfect Subjunctive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p"/>
      <p:bldP spid="1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2514600"/>
            <a:ext cx="1981200" cy="266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Laudāre</a:t>
            </a:r>
            <a:r>
              <a:rPr lang="en-US" sz="2800" dirty="0" err="1">
                <a:solidFill>
                  <a:srgbClr val="FF00FF"/>
                </a:solidFill>
              </a:rPr>
              <a:t>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Laudārē</a:t>
            </a:r>
            <a:r>
              <a:rPr lang="en-US" sz="2800" dirty="0" err="1">
                <a:solidFill>
                  <a:srgbClr val="FF00FF"/>
                </a:solidFill>
              </a:rPr>
              <a:t>ris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Laudārē</a:t>
            </a:r>
            <a:r>
              <a:rPr lang="en-US" sz="2800" dirty="0" err="1" smtClean="0">
                <a:solidFill>
                  <a:srgbClr val="FF00FF"/>
                </a:solidFill>
              </a:rPr>
              <a:t>tur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Laudārē</a:t>
            </a:r>
            <a:r>
              <a:rPr lang="en-US" sz="2800" dirty="0" err="1">
                <a:solidFill>
                  <a:srgbClr val="FF00FF"/>
                </a:solidFill>
              </a:rPr>
              <a:t>mur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700" dirty="0" err="1"/>
              <a:t>Laudārē</a:t>
            </a:r>
            <a:r>
              <a:rPr lang="en-US" sz="2700" dirty="0" err="1">
                <a:solidFill>
                  <a:srgbClr val="FF00FF"/>
                </a:solidFill>
              </a:rPr>
              <a:t>mini</a:t>
            </a:r>
            <a:endParaRPr lang="en-US" sz="2700" dirty="0">
              <a:solidFill>
                <a:srgbClr val="FF00FF"/>
              </a:solidFill>
            </a:endParaRPr>
          </a:p>
          <a:p>
            <a:r>
              <a:rPr lang="en-US" sz="2800" dirty="0" err="1"/>
              <a:t>Laudāre</a:t>
            </a:r>
            <a:r>
              <a:rPr lang="en-US" sz="2800" dirty="0" err="1">
                <a:solidFill>
                  <a:srgbClr val="FF00FF"/>
                </a:solidFill>
              </a:rPr>
              <a:t>ntur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514600"/>
            <a:ext cx="1981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Monēre</a:t>
            </a:r>
            <a:r>
              <a:rPr lang="en-US" sz="2800" dirty="0" err="1">
                <a:solidFill>
                  <a:srgbClr val="FF00FF"/>
                </a:solidFill>
              </a:rPr>
              <a:t>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Monērē</a:t>
            </a:r>
            <a:r>
              <a:rPr lang="en-US" sz="2800" dirty="0" err="1">
                <a:solidFill>
                  <a:srgbClr val="FF00FF"/>
                </a:solidFill>
              </a:rPr>
              <a:t>ris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Monērē</a:t>
            </a:r>
            <a:r>
              <a:rPr lang="en-US" sz="2800" dirty="0" err="1" smtClean="0">
                <a:solidFill>
                  <a:srgbClr val="FF00FF"/>
                </a:solidFill>
              </a:rPr>
              <a:t>tur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Monērē</a:t>
            </a:r>
            <a:r>
              <a:rPr lang="en-US" sz="2800" dirty="0" err="1">
                <a:solidFill>
                  <a:srgbClr val="FF00FF"/>
                </a:solidFill>
              </a:rPr>
              <a:t>mur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700" dirty="0" err="1"/>
              <a:t>Monērē</a:t>
            </a:r>
            <a:r>
              <a:rPr lang="en-US" sz="2700" dirty="0" err="1">
                <a:solidFill>
                  <a:srgbClr val="FF00FF"/>
                </a:solidFill>
              </a:rPr>
              <a:t>mini</a:t>
            </a:r>
            <a:endParaRPr lang="en-US" sz="2700" dirty="0">
              <a:solidFill>
                <a:srgbClr val="FF00FF"/>
              </a:solidFill>
            </a:endParaRPr>
          </a:p>
          <a:p>
            <a:r>
              <a:rPr lang="en-US" sz="2800" dirty="0" err="1"/>
              <a:t>Monēre</a:t>
            </a:r>
            <a:r>
              <a:rPr lang="en-US" sz="2800" dirty="0" err="1">
                <a:solidFill>
                  <a:srgbClr val="FF00FF"/>
                </a:solidFill>
              </a:rPr>
              <a:t>ntur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2400" y="2514600"/>
            <a:ext cx="1676400" cy="266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Agere</a:t>
            </a:r>
            <a:r>
              <a:rPr lang="en-US" sz="2800" dirty="0" err="1">
                <a:solidFill>
                  <a:srgbClr val="FF00FF"/>
                </a:solidFill>
              </a:rPr>
              <a:t>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Agerē</a:t>
            </a:r>
            <a:r>
              <a:rPr lang="en-US" sz="2800" dirty="0" err="1">
                <a:solidFill>
                  <a:srgbClr val="FF00FF"/>
                </a:solidFill>
              </a:rPr>
              <a:t>ris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Agerē</a:t>
            </a:r>
            <a:r>
              <a:rPr lang="en-US" sz="2800" dirty="0" err="1" smtClean="0">
                <a:solidFill>
                  <a:srgbClr val="FF00FF"/>
                </a:solidFill>
              </a:rPr>
              <a:t>tur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Agerē</a:t>
            </a:r>
            <a:r>
              <a:rPr lang="en-US" sz="2800" dirty="0" err="1">
                <a:solidFill>
                  <a:srgbClr val="FF00FF"/>
                </a:solidFill>
              </a:rPr>
              <a:t>mur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700" dirty="0" err="1"/>
              <a:t>Agerē</a:t>
            </a:r>
            <a:r>
              <a:rPr lang="en-US" sz="2700" dirty="0" err="1">
                <a:solidFill>
                  <a:srgbClr val="FF00FF"/>
                </a:solidFill>
              </a:rPr>
              <a:t>mini</a:t>
            </a:r>
            <a:endParaRPr lang="en-US" sz="2700" dirty="0">
              <a:solidFill>
                <a:srgbClr val="FF00FF"/>
              </a:solidFill>
            </a:endParaRPr>
          </a:p>
          <a:p>
            <a:r>
              <a:rPr lang="en-US" sz="2800" dirty="0" err="1"/>
              <a:t>Agere</a:t>
            </a:r>
            <a:r>
              <a:rPr lang="en-US" sz="2800" dirty="0" err="1">
                <a:solidFill>
                  <a:srgbClr val="FF00FF"/>
                </a:solidFill>
              </a:rPr>
              <a:t>ntur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62600" y="2514600"/>
            <a:ext cx="1905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Audīre</a:t>
            </a:r>
            <a:r>
              <a:rPr lang="en-US" sz="2800" dirty="0" err="1">
                <a:solidFill>
                  <a:srgbClr val="FF00FF"/>
                </a:solidFill>
              </a:rPr>
              <a:t>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Audīrē</a:t>
            </a:r>
            <a:r>
              <a:rPr lang="en-US" sz="2800" dirty="0" err="1">
                <a:solidFill>
                  <a:srgbClr val="FF00FF"/>
                </a:solidFill>
              </a:rPr>
              <a:t>ris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Audīrē</a:t>
            </a:r>
            <a:r>
              <a:rPr lang="en-US" sz="2800" dirty="0" err="1" smtClean="0">
                <a:solidFill>
                  <a:srgbClr val="FF00FF"/>
                </a:solidFill>
              </a:rPr>
              <a:t>tur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/>
              <a:t>Audīrē</a:t>
            </a:r>
            <a:r>
              <a:rPr lang="en-US" sz="2800" dirty="0" err="1">
                <a:solidFill>
                  <a:srgbClr val="FF00FF"/>
                </a:solidFill>
              </a:rPr>
              <a:t>mur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700" dirty="0" err="1"/>
              <a:t>Audīrē</a:t>
            </a:r>
            <a:r>
              <a:rPr lang="en-US" sz="2700" dirty="0" err="1">
                <a:solidFill>
                  <a:srgbClr val="FF00FF"/>
                </a:solidFill>
              </a:rPr>
              <a:t>mini</a:t>
            </a:r>
            <a:endParaRPr lang="en-US" sz="2700" dirty="0">
              <a:solidFill>
                <a:srgbClr val="FF00FF"/>
              </a:solidFill>
            </a:endParaRPr>
          </a:p>
          <a:p>
            <a:r>
              <a:rPr lang="en-US" sz="2800" dirty="0" err="1"/>
              <a:t>Audīre</a:t>
            </a:r>
            <a:r>
              <a:rPr lang="en-US" sz="2800" dirty="0" err="1">
                <a:solidFill>
                  <a:srgbClr val="FF00FF"/>
                </a:solidFill>
              </a:rPr>
              <a:t>ntur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92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Imperfect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Passive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Subjunctive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52400" y="19812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/>
              <a:t>Laudo</a:t>
            </a:r>
            <a:r>
              <a:rPr lang="en-US" sz="2400" dirty="0"/>
              <a:t> [</a:t>
            </a:r>
            <a:r>
              <a:rPr lang="en-US" sz="2400" dirty="0" smtClean="0"/>
              <a:t>1]	 </a:t>
            </a:r>
            <a:r>
              <a:rPr lang="en-US" sz="2400" dirty="0" err="1" smtClean="0"/>
              <a:t>Moneo</a:t>
            </a:r>
            <a:r>
              <a:rPr lang="en-US" sz="2400" dirty="0"/>
              <a:t>, -</a:t>
            </a:r>
            <a:r>
              <a:rPr lang="en-US" sz="2400" dirty="0" err="1"/>
              <a:t>ēre</a:t>
            </a:r>
            <a:r>
              <a:rPr lang="en-US" sz="2400" dirty="0"/>
              <a:t>	  </a:t>
            </a:r>
            <a:r>
              <a:rPr lang="en-US" sz="2400" dirty="0" smtClean="0"/>
              <a:t> Ago</a:t>
            </a:r>
            <a:r>
              <a:rPr lang="en-US" sz="2400" dirty="0"/>
              <a:t>, -ere	</a:t>
            </a:r>
            <a:r>
              <a:rPr lang="en-US" sz="2400" dirty="0" smtClean="0"/>
              <a:t>Audio</a:t>
            </a:r>
            <a:r>
              <a:rPr lang="en-US" sz="2400" dirty="0"/>
              <a:t>, -</a:t>
            </a:r>
            <a:r>
              <a:rPr lang="en-US" sz="2400" dirty="0" smtClean="0"/>
              <a:t>ire	</a:t>
            </a:r>
            <a:r>
              <a:rPr lang="en-US" sz="2400" dirty="0" err="1" smtClean="0"/>
              <a:t>Capio</a:t>
            </a:r>
            <a:r>
              <a:rPr lang="en-US" sz="2400" dirty="0" smtClean="0"/>
              <a:t>, -ere</a:t>
            </a:r>
            <a:endParaRPr lang="en-US" sz="24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15200" y="2503488"/>
            <a:ext cx="1981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Capere</a:t>
            </a:r>
            <a:r>
              <a:rPr lang="en-US" sz="2800" dirty="0" smtClean="0">
                <a:solidFill>
                  <a:srgbClr val="FF00FF"/>
                </a:solidFill>
              </a:rPr>
              <a:t>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Caperē</a:t>
            </a:r>
            <a:r>
              <a:rPr lang="en-US" sz="2800" dirty="0" err="1" smtClean="0">
                <a:solidFill>
                  <a:srgbClr val="FF00FF"/>
                </a:solidFill>
              </a:rPr>
              <a:t>ris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Caperē</a:t>
            </a:r>
            <a:r>
              <a:rPr lang="en-US" sz="2800" dirty="0" err="1" smtClean="0">
                <a:solidFill>
                  <a:srgbClr val="FF00FF"/>
                </a:solidFill>
              </a:rPr>
              <a:t>tur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Caperē</a:t>
            </a:r>
            <a:r>
              <a:rPr lang="en-US" sz="2800" dirty="0" err="1" smtClean="0">
                <a:solidFill>
                  <a:srgbClr val="FF00FF"/>
                </a:solidFill>
              </a:rPr>
              <a:t>mur</a:t>
            </a:r>
            <a:endParaRPr lang="en-US" sz="2800" dirty="0">
              <a:solidFill>
                <a:srgbClr val="FF00FF"/>
              </a:solidFill>
            </a:endParaRPr>
          </a:p>
          <a:p>
            <a:r>
              <a:rPr lang="en-US" sz="2700" dirty="0" err="1" smtClean="0"/>
              <a:t>Caperē</a:t>
            </a:r>
            <a:r>
              <a:rPr lang="en-US" sz="2700" dirty="0" err="1" smtClean="0">
                <a:solidFill>
                  <a:srgbClr val="FF00FF"/>
                </a:solidFill>
              </a:rPr>
              <a:t>mini</a:t>
            </a:r>
            <a:endParaRPr lang="en-US" sz="2700" dirty="0">
              <a:solidFill>
                <a:srgbClr val="FF00FF"/>
              </a:solidFill>
            </a:endParaRPr>
          </a:p>
          <a:p>
            <a:r>
              <a:rPr lang="en-US" sz="2800" dirty="0" err="1" smtClean="0"/>
              <a:t>Capere</a:t>
            </a:r>
            <a:r>
              <a:rPr lang="en-US" sz="2800" dirty="0" err="1" smtClean="0">
                <a:solidFill>
                  <a:srgbClr val="FF00FF"/>
                </a:solidFill>
              </a:rPr>
              <a:t>ntur</a:t>
            </a:r>
            <a:endParaRPr lang="en-US" sz="2800" dirty="0">
              <a:solidFill>
                <a:srgbClr val="FF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486400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0624" lvl="0" indent="-384048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en-US" sz="2400" b="1" dirty="0" smtClean="0"/>
              <a:t>Remember: </a:t>
            </a:r>
            <a:r>
              <a:rPr lang="en-US" sz="2400" b="1" dirty="0" smtClean="0">
                <a:solidFill>
                  <a:srgbClr val="66FF33"/>
                </a:solidFill>
              </a:rPr>
              <a:t>Infinitive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>
                <a:solidFill>
                  <a:prstClr val="white"/>
                </a:solidFill>
              </a:rPr>
              <a:t>+ </a:t>
            </a:r>
            <a:r>
              <a:rPr lang="en-US" sz="2400" b="1" dirty="0">
                <a:solidFill>
                  <a:srgbClr val="FF00FF"/>
                </a:solidFill>
              </a:rPr>
              <a:t>ending</a:t>
            </a:r>
            <a:r>
              <a:rPr lang="en-US" sz="2400" dirty="0">
                <a:solidFill>
                  <a:prstClr val="white"/>
                </a:solidFill>
              </a:rPr>
              <a:t> = </a:t>
            </a:r>
            <a:r>
              <a:rPr lang="en-US" sz="2400" b="1" dirty="0">
                <a:solidFill>
                  <a:srgbClr val="00B0F0"/>
                </a:solidFill>
              </a:rPr>
              <a:t>Imperfect Subjunctive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5" grpId="0" uiExpand="1" build="allAtOnce"/>
      <p:bldP spid="6" grpId="0" uiExpand="1" build="allAtOnce"/>
      <p:bldP spid="7" grpId="0" build="p"/>
      <p:bldP spid="9" grpId="0" uiExpand="1" build="allAtOnce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ustom 1">
      <a:majorFont>
        <a:latin typeface="Footlight MT Light"/>
        <a:ea typeface=""/>
        <a:cs typeface=""/>
      </a:majorFont>
      <a:minorFont>
        <a:latin typeface="Times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460</TotalTime>
  <Words>1862</Words>
  <Application>Microsoft Office PowerPoint</Application>
  <PresentationFormat>On-screen Show (4:3)</PresentationFormat>
  <Paragraphs>321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Calibri</vt:lpstr>
      <vt:lpstr>Footlight MT Light</vt:lpstr>
      <vt:lpstr>HGｺﾞｼｯｸM</vt:lpstr>
      <vt:lpstr>Times</vt:lpstr>
      <vt:lpstr>Wingdings</vt:lpstr>
      <vt:lpstr>Wingdings 2</vt:lpstr>
      <vt:lpstr>Technic</vt:lpstr>
      <vt:lpstr>Review Topics: Week 4 – Verbs  Subjunctives of the Present System, both Active and Passive;   and Participles</vt:lpstr>
      <vt:lpstr>The Subjunctive</vt:lpstr>
      <vt:lpstr>PowerPoint Presentation</vt:lpstr>
      <vt:lpstr>Forming the Present Subjunctive</vt:lpstr>
      <vt:lpstr>The Subjunctive, Conjugated—Present Active</vt:lpstr>
      <vt:lpstr>The Subjunctive, Conjugated—Present Passive</vt:lpstr>
      <vt:lpstr>The Imperfect Subjunctive</vt:lpstr>
      <vt:lpstr>Imperfect Active Subjunctive</vt:lpstr>
      <vt:lpstr>Imperfect Passive Subjunctive</vt:lpstr>
      <vt:lpstr>And the Subjunctive of sum, esse</vt:lpstr>
      <vt:lpstr>Pres. And Impf. Subj. of possum, posse</vt:lpstr>
      <vt:lpstr>PowerPoint Presentation</vt:lpstr>
      <vt:lpstr>The Participle Box</vt:lpstr>
      <vt:lpstr>The Present Active Participle</vt:lpstr>
      <vt:lpstr>Present Active Participle</vt:lpstr>
      <vt:lpstr>The Perfect Passive Participle</vt:lpstr>
      <vt:lpstr>The Perfect Passive Participle</vt:lpstr>
      <vt:lpstr>The Future Active Participle</vt:lpstr>
      <vt:lpstr>The Future Active Participle</vt:lpstr>
      <vt:lpstr>The Future Passive Participle</vt:lpstr>
      <vt:lpstr>Future Passive Participle</vt:lpstr>
      <vt:lpstr>The Participle Box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Topics: Week 1 Verbs – Indicative of the Present System, both Active and Passive</dc:title>
  <dc:creator>Chucko</dc:creator>
  <cp:lastModifiedBy>Charles Oughton</cp:lastModifiedBy>
  <cp:revision>72</cp:revision>
  <dcterms:created xsi:type="dcterms:W3CDTF">2012-08-28T21:17:32Z</dcterms:created>
  <dcterms:modified xsi:type="dcterms:W3CDTF">2014-09-10T04:32:02Z</dcterms:modified>
</cp:coreProperties>
</file>