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60"/>
  </p:normalViewPr>
  <p:slideViewPr>
    <p:cSldViewPr>
      <p:cViewPr varScale="1">
        <p:scale>
          <a:sx n="87" d="100"/>
          <a:sy n="87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Review Week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Nouns and Adjectives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743200"/>
            <a:ext cx="7543800" cy="20574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mare, </a:t>
            </a:r>
            <a:r>
              <a:rPr lang="en-US" sz="2000" b="1" dirty="0" err="1" smtClean="0">
                <a:solidFill>
                  <a:srgbClr val="0070C0"/>
                </a:solidFill>
              </a:rPr>
              <a:t>maris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nt.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100" b="1" dirty="0" smtClean="0">
                <a:solidFill>
                  <a:srgbClr val="00B050"/>
                </a:solidFill>
              </a:rPr>
              <a:t>mare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rgbClr val="00B050"/>
                </a:solidFill>
              </a:rPr>
              <a:t>mare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maribus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2286000" cy="3810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</a:t>
            </a:r>
            <a:r>
              <a:rPr lang="en-US" sz="2000" dirty="0" smtClean="0"/>
              <a:t>The two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RULES </a:t>
            </a: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NEUTER NOUNS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70C0"/>
                </a:solidFill>
              </a:rPr>
              <a:t>nominative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70C0"/>
                </a:solidFill>
              </a:rPr>
              <a:t>accusative forms </a:t>
            </a:r>
            <a:r>
              <a:rPr lang="en-US" sz="2000" dirty="0" smtClean="0"/>
              <a:t>of neuter nouns are identical.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7030A0"/>
                </a:solidFill>
              </a:rPr>
              <a:t>nom.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acc. plural forms </a:t>
            </a:r>
            <a:r>
              <a:rPr lang="en-US" sz="2000" dirty="0" smtClean="0"/>
              <a:t>of neuter nouns always end “</a:t>
            </a:r>
            <a:r>
              <a:rPr lang="en-US" sz="2000" b="1" dirty="0" smtClean="0">
                <a:solidFill>
                  <a:srgbClr val="7030A0"/>
                </a:solidFill>
              </a:rPr>
              <a:t>-a</a:t>
            </a:r>
            <a:r>
              <a:rPr lang="en-US" sz="2000" dirty="0" smtClean="0"/>
              <a:t>”</a:t>
            </a:r>
            <a:endParaRPr lang="en-US" sz="2000" b="1" dirty="0"/>
          </a:p>
        </p:txBody>
      </p:sp>
      <p:grpSp>
        <p:nvGrpSpPr>
          <p:cNvPr id="3" name="Group 12"/>
          <p:cNvGrpSpPr/>
          <p:nvPr/>
        </p:nvGrpSpPr>
        <p:grpSpPr>
          <a:xfrm>
            <a:off x="6858000" y="2514600"/>
            <a:ext cx="2286000" cy="2462213"/>
            <a:chOff x="6858000" y="2520077"/>
            <a:chExt cx="2286000" cy="2462213"/>
          </a:xfrm>
        </p:grpSpPr>
        <p:sp>
          <p:nvSpPr>
            <p:cNvPr id="14" name="TextBox 13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 Ø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ia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-is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ium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Ø 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ia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0" y="2520077"/>
              <a:ext cx="2133600" cy="2462213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381000" y="274638"/>
            <a:ext cx="8610600" cy="563562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Nouns – 3rd Declension “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 Stems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Neuter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89916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is a subset of the  </a:t>
            </a:r>
            <a:r>
              <a:rPr lang="en-US" b="1" dirty="0" smtClean="0">
                <a:solidFill>
                  <a:srgbClr val="00B050"/>
                </a:solidFill>
              </a:rPr>
              <a:t>THIRD DECLENSION </a:t>
            </a:r>
            <a:r>
              <a:rPr lang="en-US" dirty="0" smtClean="0"/>
              <a:t>which is built upon the thematic vowel “</a:t>
            </a:r>
            <a:r>
              <a:rPr lang="en-US" dirty="0" err="1" smtClean="0"/>
              <a:t>i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neuter </a:t>
            </a:r>
            <a:r>
              <a:rPr lang="en-US" dirty="0" smtClean="0"/>
              <a:t>nouns of the </a:t>
            </a:r>
            <a:r>
              <a:rPr lang="en-US" b="1" dirty="0" smtClean="0">
                <a:solidFill>
                  <a:srgbClr val="7030A0"/>
                </a:solidFill>
              </a:rPr>
              <a:t>3</a:t>
            </a:r>
            <a:r>
              <a:rPr lang="en-US" b="1" baseline="30000" dirty="0" smtClean="0">
                <a:solidFill>
                  <a:srgbClr val="7030A0"/>
                </a:solidFill>
              </a:rPr>
              <a:t>rd</a:t>
            </a:r>
            <a:r>
              <a:rPr lang="en-US" b="1" dirty="0" smtClean="0">
                <a:solidFill>
                  <a:srgbClr val="7030A0"/>
                </a:solidFill>
              </a:rPr>
              <a:t> “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” Stem declension </a:t>
            </a:r>
            <a:r>
              <a:rPr lang="en-US" dirty="0" smtClean="0"/>
              <a:t>differ from the </a:t>
            </a:r>
            <a:r>
              <a:rPr lang="en-US" b="1" dirty="0" smtClean="0">
                <a:solidFill>
                  <a:srgbClr val="00B050"/>
                </a:solidFill>
              </a:rPr>
              <a:t>regular 3</a:t>
            </a:r>
            <a:r>
              <a:rPr lang="en-US" b="1" baseline="30000" dirty="0" smtClean="0">
                <a:solidFill>
                  <a:srgbClr val="00B050"/>
                </a:solidFill>
              </a:rPr>
              <a:t>rd</a:t>
            </a:r>
            <a:r>
              <a:rPr lang="en-US" b="1" dirty="0" smtClean="0">
                <a:solidFill>
                  <a:srgbClr val="00B050"/>
                </a:solidFill>
              </a:rPr>
              <a:t> declension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neuters</a:t>
            </a:r>
            <a:r>
              <a:rPr lang="en-US" dirty="0" smtClean="0"/>
              <a:t> in the ablative singular (“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” not “</a:t>
            </a:r>
            <a:r>
              <a:rPr lang="en-US" b="1" dirty="0" smtClean="0">
                <a:solidFill>
                  <a:srgbClr val="C00000"/>
                </a:solidFill>
              </a:rPr>
              <a:t>-e</a:t>
            </a:r>
            <a:r>
              <a:rPr lang="en-US" dirty="0" smtClean="0"/>
              <a:t>”), the nominative and accusative plural (“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ia</a:t>
            </a:r>
            <a:r>
              <a:rPr lang="en-US" dirty="0" smtClean="0"/>
              <a:t>” not “</a:t>
            </a:r>
            <a:r>
              <a:rPr lang="en-US" b="1" dirty="0" smtClean="0">
                <a:solidFill>
                  <a:srgbClr val="C00000"/>
                </a:solidFill>
              </a:rPr>
              <a:t>-a</a:t>
            </a:r>
            <a:r>
              <a:rPr lang="en-US" dirty="0" smtClean="0"/>
              <a:t>”) and the genitive plural (“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ium</a:t>
            </a:r>
            <a:r>
              <a:rPr lang="en-US" dirty="0" smtClean="0"/>
              <a:t>” not “</a:t>
            </a:r>
            <a:r>
              <a:rPr lang="en-US" b="1" dirty="0" smtClean="0">
                <a:solidFill>
                  <a:srgbClr val="C00000"/>
                </a:solidFill>
              </a:rPr>
              <a:t>-um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genitive singular </a:t>
            </a:r>
            <a:r>
              <a:rPr lang="en-US" dirty="0" smtClean="0"/>
              <a:t>ending is still “</a:t>
            </a:r>
            <a:r>
              <a:rPr lang="en-US" b="1" dirty="0" smtClean="0">
                <a:solidFill>
                  <a:srgbClr val="C00000"/>
                </a:solidFill>
              </a:rPr>
              <a:t>-is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Nouns – 4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Declension - Masc./Fem.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762000"/>
            <a:ext cx="9144000" cy="175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FOURTH DECLENSION </a:t>
            </a:r>
            <a:r>
              <a:rPr lang="en-US" sz="1800" dirty="0" smtClean="0"/>
              <a:t>is built upon the thematic vowel “u”.</a:t>
            </a:r>
          </a:p>
          <a:p>
            <a:r>
              <a:rPr lang="en-US" sz="1800" dirty="0" smtClean="0"/>
              <a:t>Its nouns are mainly </a:t>
            </a:r>
            <a:r>
              <a:rPr lang="en-US" sz="1800" b="1" dirty="0" smtClean="0">
                <a:solidFill>
                  <a:srgbClr val="0070C0"/>
                </a:solidFill>
              </a:rPr>
              <a:t>MASCULINE</a:t>
            </a:r>
            <a:r>
              <a:rPr lang="en-US" sz="1800" dirty="0" smtClean="0"/>
              <a:t>,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but there are a few </a:t>
            </a:r>
            <a:r>
              <a:rPr lang="en-US" sz="1800" b="1" dirty="0" smtClean="0">
                <a:solidFill>
                  <a:srgbClr val="0070C0"/>
                </a:solidFill>
              </a:rPr>
              <a:t>FEMININE </a:t>
            </a:r>
            <a:r>
              <a:rPr lang="en-US" sz="1800" dirty="0" smtClean="0"/>
              <a:t>and </a:t>
            </a:r>
            <a:r>
              <a:rPr lang="en-US" sz="1800" b="1" dirty="0" smtClean="0">
                <a:solidFill>
                  <a:srgbClr val="0070C0"/>
                </a:solidFill>
              </a:rPr>
              <a:t>NEUTER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1800" dirty="0" smtClean="0"/>
              <a:t>ending of the </a:t>
            </a:r>
            <a:r>
              <a:rPr lang="en-US" sz="1800" b="1" dirty="0" smtClean="0">
                <a:solidFill>
                  <a:srgbClr val="00B050"/>
                </a:solidFill>
              </a:rPr>
              <a:t>masculine </a:t>
            </a:r>
            <a:r>
              <a:rPr lang="en-US" sz="1800" dirty="0" smtClean="0"/>
              <a:t>and</a:t>
            </a:r>
            <a:r>
              <a:rPr lang="en-US" sz="1800" b="1" dirty="0" smtClean="0">
                <a:solidFill>
                  <a:srgbClr val="00B050"/>
                </a:solidFill>
              </a:rPr>
              <a:t> feminine </a:t>
            </a:r>
            <a:r>
              <a:rPr lang="en-US" sz="1800" dirty="0" smtClean="0"/>
              <a:t>nouns is “</a:t>
            </a:r>
            <a:r>
              <a:rPr lang="en-US" sz="1800" b="1" dirty="0" smtClean="0">
                <a:solidFill>
                  <a:srgbClr val="7030A0"/>
                </a:solidFill>
              </a:rPr>
              <a:t>-us</a:t>
            </a:r>
            <a:r>
              <a:rPr lang="en-US" sz="1800" dirty="0" smtClean="0"/>
              <a:t>”</a:t>
            </a:r>
          </a:p>
          <a:p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1800" dirty="0" smtClean="0"/>
              <a:t>ending is “</a:t>
            </a:r>
            <a:r>
              <a:rPr lang="en-US" sz="1800" b="1" dirty="0" smtClean="0">
                <a:solidFill>
                  <a:srgbClr val="C00000"/>
                </a:solidFill>
              </a:rPr>
              <a:t>-</a:t>
            </a:r>
            <a:r>
              <a:rPr lang="en-US" sz="1800" b="1" dirty="0" err="1" smtClean="0">
                <a:solidFill>
                  <a:srgbClr val="C00000"/>
                </a:solidFill>
              </a:rPr>
              <a:t>ūs</a:t>
            </a:r>
            <a:r>
              <a:rPr lang="en-US" sz="1800" dirty="0" smtClean="0"/>
              <a:t>”, which will help you distinguish these from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declension nouns. 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448343"/>
            <a:ext cx="73152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frūctus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frūctūs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m.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frūctuī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frūctuum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frūctibus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469296"/>
            <a:ext cx="2438400" cy="314742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7391400" cy="21336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manus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manūs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f.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manuī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manuum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manibus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01271"/>
            <a:ext cx="2209800" cy="327123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0" y="3048000"/>
            <a:ext cx="2286000" cy="2467690"/>
            <a:chOff x="6858000" y="2514600"/>
            <a:chExt cx="2286000" cy="2467690"/>
          </a:xfrm>
        </p:grpSpPr>
        <p:sp>
          <p:nvSpPr>
            <p:cNvPr id="9" name="TextBox 8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-us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ūs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ūs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uum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uī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-um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ūs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2514600"/>
              <a:ext cx="2133600" cy="2438400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Nouns – 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 Declension - Neuter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7391400" cy="230832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100" b="1" dirty="0" err="1" smtClean="0">
                <a:solidFill>
                  <a:srgbClr val="0070C0"/>
                </a:solidFill>
              </a:rPr>
              <a:t>cornū</a:t>
            </a:r>
            <a:r>
              <a:rPr lang="en-US" sz="2100" b="1" dirty="0" smtClean="0">
                <a:solidFill>
                  <a:srgbClr val="0070C0"/>
                </a:solidFill>
              </a:rPr>
              <a:t>, -</a:t>
            </a:r>
            <a:r>
              <a:rPr lang="en-US" sz="2100" b="1" dirty="0" err="1" smtClean="0">
                <a:solidFill>
                  <a:srgbClr val="0070C0"/>
                </a:solidFill>
              </a:rPr>
              <a:t>ūs</a:t>
            </a:r>
            <a:r>
              <a:rPr lang="en-US" sz="2100" b="1" dirty="0" smtClean="0">
                <a:solidFill>
                  <a:srgbClr val="0070C0"/>
                </a:solidFill>
              </a:rPr>
              <a:t>, </a:t>
            </a:r>
            <a:r>
              <a:rPr lang="en-US" sz="2100" b="1" i="1" dirty="0" smtClean="0">
                <a:solidFill>
                  <a:srgbClr val="0070C0"/>
                </a:solidFill>
              </a:rPr>
              <a:t>nt.</a:t>
            </a:r>
            <a:endParaRPr lang="en-US" sz="21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cornua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cornuum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cornibus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cornua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cornibus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819400"/>
            <a:ext cx="2057400" cy="310277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</a:t>
            </a:r>
            <a:r>
              <a:rPr lang="en-US" sz="2000" dirty="0" smtClean="0"/>
              <a:t>The two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RULES </a:t>
            </a: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NEUTER NOUNS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70C0"/>
                </a:solidFill>
              </a:rPr>
              <a:t>nominative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70C0"/>
                </a:solidFill>
              </a:rPr>
              <a:t>accusative forms </a:t>
            </a:r>
            <a:r>
              <a:rPr lang="en-US" sz="2000" dirty="0" smtClean="0"/>
              <a:t>of neuter nouns are identical.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7030A0"/>
                </a:solidFill>
              </a:rPr>
              <a:t>nom.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acc. plural forms </a:t>
            </a:r>
            <a:r>
              <a:rPr lang="en-US" sz="2000" dirty="0" smtClean="0"/>
              <a:t>of neuter nouns always end “</a:t>
            </a:r>
            <a:r>
              <a:rPr lang="en-US" sz="2000" b="1" dirty="0" smtClean="0">
                <a:solidFill>
                  <a:srgbClr val="7030A0"/>
                </a:solidFill>
              </a:rPr>
              <a:t>-a</a:t>
            </a:r>
            <a:r>
              <a:rPr lang="en-US" sz="2000" dirty="0" smtClean="0"/>
              <a:t>”</a:t>
            </a:r>
            <a:endParaRPr lang="en-US" sz="2000" b="1" dirty="0"/>
          </a:p>
        </p:txBody>
      </p:sp>
      <p:grpSp>
        <p:nvGrpSpPr>
          <p:cNvPr id="3" name="Group 12"/>
          <p:cNvGrpSpPr/>
          <p:nvPr/>
        </p:nvGrpSpPr>
        <p:grpSpPr>
          <a:xfrm>
            <a:off x="6858000" y="2514600"/>
            <a:ext cx="2286000" cy="2466201"/>
            <a:chOff x="6858000" y="2520077"/>
            <a:chExt cx="2286000" cy="2466201"/>
          </a:xfrm>
        </p:grpSpPr>
        <p:sp>
          <p:nvSpPr>
            <p:cNvPr id="14" name="TextBox 13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ua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ūs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uum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-ū 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ua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0" y="2520077"/>
              <a:ext cx="2133600" cy="2466201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88134" y="815876"/>
            <a:ext cx="9055865" cy="1851124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FOURTH DECLENSION </a:t>
            </a:r>
            <a:r>
              <a:rPr lang="en-US" sz="2400" dirty="0" smtClean="0"/>
              <a:t>is built upon the thematic vowel “ū”.</a:t>
            </a:r>
          </a:p>
          <a:p>
            <a:r>
              <a:rPr lang="en-US" sz="2400" dirty="0" smtClean="0"/>
              <a:t>Its nouns are mainly </a:t>
            </a:r>
            <a:r>
              <a:rPr lang="en-US" sz="2400" b="1" dirty="0" smtClean="0">
                <a:solidFill>
                  <a:srgbClr val="0070C0"/>
                </a:solidFill>
              </a:rPr>
              <a:t>MASCULINE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but there are a few </a:t>
            </a:r>
            <a:r>
              <a:rPr lang="en-US" sz="2400" b="1" dirty="0" smtClean="0">
                <a:solidFill>
                  <a:srgbClr val="0070C0"/>
                </a:solidFill>
              </a:rPr>
              <a:t>FEMININE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70C0"/>
                </a:solidFill>
              </a:rPr>
              <a:t>NEUTER</a:t>
            </a:r>
            <a:r>
              <a:rPr lang="en-US" sz="2400" dirty="0" smtClean="0"/>
              <a:t>. The </a:t>
            </a:r>
            <a:r>
              <a:rPr lang="en-US" sz="2400" b="1" dirty="0" smtClean="0">
                <a:solidFill>
                  <a:srgbClr val="0070C0"/>
                </a:solidFill>
              </a:rPr>
              <a:t>NEUTER </a:t>
            </a: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declension nouns are rare and slightly irregular.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ending of the </a:t>
            </a:r>
            <a:r>
              <a:rPr lang="en-US" sz="2400" b="1" dirty="0" smtClean="0">
                <a:solidFill>
                  <a:srgbClr val="00B050"/>
                </a:solidFill>
              </a:rPr>
              <a:t>neuter </a:t>
            </a:r>
            <a:r>
              <a:rPr lang="en-US" sz="2400" dirty="0" smtClean="0"/>
              <a:t>nouns is “</a:t>
            </a:r>
            <a:r>
              <a:rPr lang="en-US" sz="2400" b="1" dirty="0" smtClean="0">
                <a:solidFill>
                  <a:srgbClr val="7030A0"/>
                </a:solidFill>
              </a:rPr>
              <a:t>-ū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ūs</a:t>
            </a:r>
            <a:r>
              <a:rPr lang="en-US" sz="2400" dirty="0" smtClean="0"/>
              <a:t>”. 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Nouns – 5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 Declension - Fem./Masc.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FIFTH DECLENSION </a:t>
            </a:r>
            <a:r>
              <a:rPr lang="en-US" sz="2400" dirty="0" smtClean="0"/>
              <a:t>is built upon the thematic vowel “ē”.</a:t>
            </a:r>
          </a:p>
          <a:p>
            <a:r>
              <a:rPr lang="en-US" sz="2400" dirty="0" smtClean="0"/>
              <a:t>Its nouns are ALL </a:t>
            </a:r>
            <a:r>
              <a:rPr lang="en-US" sz="2400" b="1" dirty="0" smtClean="0">
                <a:solidFill>
                  <a:srgbClr val="0070C0"/>
                </a:solidFill>
              </a:rPr>
              <a:t>FEMININE</a:t>
            </a:r>
            <a:r>
              <a:rPr lang="en-US" sz="2400" dirty="0" smtClean="0"/>
              <a:t>, except for one important </a:t>
            </a:r>
            <a:r>
              <a:rPr lang="en-US" sz="2400" b="1" dirty="0" smtClean="0">
                <a:solidFill>
                  <a:srgbClr val="0070C0"/>
                </a:solidFill>
              </a:rPr>
              <a:t>MASCULINE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diēs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ending for all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declension nouns is “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err="1" smtClean="0">
                <a:solidFill>
                  <a:srgbClr val="7030A0"/>
                </a:solidFill>
              </a:rPr>
              <a:t>ēs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ēī</a:t>
            </a:r>
            <a:r>
              <a:rPr lang="en-US" sz="2400" dirty="0" smtClean="0"/>
              <a:t>” or “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eī</a:t>
            </a:r>
            <a:r>
              <a:rPr lang="en-US" sz="2400" dirty="0" smtClean="0"/>
              <a:t>” if the “e” is preceded by a consonant. 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448342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100" b="1" dirty="0" err="1" smtClean="0">
                <a:solidFill>
                  <a:srgbClr val="0070C0"/>
                </a:solidFill>
              </a:rPr>
              <a:t>rēs</a:t>
            </a:r>
            <a:r>
              <a:rPr lang="en-US" sz="2100" b="1" dirty="0" smtClean="0">
                <a:solidFill>
                  <a:srgbClr val="0070C0"/>
                </a:solidFill>
              </a:rPr>
              <a:t>, </a:t>
            </a:r>
            <a:r>
              <a:rPr lang="en-US" sz="2100" b="1" dirty="0" err="1" smtClean="0">
                <a:solidFill>
                  <a:srgbClr val="0070C0"/>
                </a:solidFill>
              </a:rPr>
              <a:t>reī</a:t>
            </a:r>
            <a:r>
              <a:rPr lang="en-US" sz="2100" b="1" dirty="0" smtClean="0">
                <a:solidFill>
                  <a:srgbClr val="0070C0"/>
                </a:solidFill>
              </a:rPr>
              <a:t>, </a:t>
            </a:r>
            <a:r>
              <a:rPr lang="en-US" sz="2100" b="1" i="1" dirty="0" smtClean="0">
                <a:solidFill>
                  <a:srgbClr val="0070C0"/>
                </a:solidFill>
              </a:rPr>
              <a:t>f.</a:t>
            </a:r>
            <a:endParaRPr lang="en-US" sz="21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reī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reī</a:t>
            </a:r>
            <a:r>
              <a:rPr lang="en-US" sz="2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rērum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1447800" cy="3810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100" b="1" dirty="0" err="1" smtClean="0">
                <a:solidFill>
                  <a:srgbClr val="0070C0"/>
                </a:solidFill>
              </a:rPr>
              <a:t>diēs</a:t>
            </a:r>
            <a:r>
              <a:rPr lang="en-US" sz="2100" b="1" dirty="0" smtClean="0">
                <a:solidFill>
                  <a:srgbClr val="0070C0"/>
                </a:solidFill>
              </a:rPr>
              <a:t>, </a:t>
            </a:r>
            <a:r>
              <a:rPr lang="en-US" sz="2100" b="1" dirty="0" err="1" smtClean="0">
                <a:solidFill>
                  <a:srgbClr val="0070C0"/>
                </a:solidFill>
              </a:rPr>
              <a:t>diēī</a:t>
            </a:r>
            <a:r>
              <a:rPr lang="en-US" sz="2100" b="1" dirty="0" smtClean="0">
                <a:solidFill>
                  <a:srgbClr val="0070C0"/>
                </a:solidFill>
              </a:rPr>
              <a:t>, </a:t>
            </a:r>
            <a:r>
              <a:rPr lang="en-US" sz="2100" b="1" i="1" dirty="0" smtClean="0">
                <a:solidFill>
                  <a:srgbClr val="0070C0"/>
                </a:solidFill>
              </a:rPr>
              <a:t>m</a:t>
            </a:r>
            <a:r>
              <a:rPr lang="en-US" sz="2200" b="1" i="1" dirty="0" smtClean="0">
                <a:solidFill>
                  <a:srgbClr val="0070C0"/>
                </a:solidFill>
              </a:rPr>
              <a:t>.</a:t>
            </a:r>
            <a:endParaRPr lang="en-US" sz="22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rgbClr val="00B050"/>
                </a:solidFill>
              </a:rPr>
              <a:t>diem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diērum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diēbus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72000"/>
            <a:ext cx="1905000" cy="327124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0" y="3048000"/>
            <a:ext cx="2286000" cy="2236857"/>
            <a:chOff x="6858000" y="2514600"/>
            <a:chExt cx="2286000" cy="2236857"/>
          </a:xfrm>
        </p:grpSpPr>
        <p:sp>
          <p:nvSpPr>
            <p:cNvPr id="9" name="TextBox 8"/>
            <p:cNvSpPr txBox="1"/>
            <p:nvPr/>
          </p:nvSpPr>
          <p:spPr>
            <a:xfrm>
              <a:off x="6858000" y="2520077"/>
              <a:ext cx="2286000" cy="22313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ēī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eī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ērum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ēī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eī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	  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ēbus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-ē	  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ēbus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2514600"/>
              <a:ext cx="2133600" cy="2209801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 Latin,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have the same 3 characteristics that nouns have: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Latin </a:t>
            </a:r>
            <a:r>
              <a:rPr lang="en-US" sz="2400" b="1" dirty="0" smtClean="0">
                <a:solidFill>
                  <a:srgbClr val="0000FF"/>
                </a:solidFill>
              </a:rPr>
              <a:t>adjectives </a:t>
            </a:r>
            <a:r>
              <a:rPr lang="en-US" sz="2400" dirty="0" smtClean="0"/>
              <a:t>also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decline</a:t>
            </a:r>
            <a:r>
              <a:rPr lang="en-US" sz="2400" dirty="0" smtClean="0"/>
              <a:t> (take certain endings) like nouns to exhibit their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Unlike nouns, however, there are only </a:t>
            </a:r>
            <a:r>
              <a:rPr lang="en-US" sz="2400" b="1" dirty="0" smtClean="0"/>
              <a:t>2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declensions </a:t>
            </a:r>
            <a:r>
              <a:rPr lang="en-US" sz="2400" dirty="0" smtClean="0"/>
              <a:t>of Latin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, each of which follows its own pattern of endings: </a:t>
            </a:r>
            <a:r>
              <a:rPr lang="en-US" sz="2400" b="1" dirty="0" smtClean="0">
                <a:solidFill>
                  <a:srgbClr val="00B050"/>
                </a:solidFill>
              </a:rPr>
              <a:t>1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2400" b="1" dirty="0" smtClean="0">
                <a:solidFill>
                  <a:srgbClr val="00B050"/>
                </a:solidFill>
              </a:rPr>
              <a:t>/2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2400" b="1" dirty="0" smtClean="0">
                <a:solidFill>
                  <a:srgbClr val="00B050"/>
                </a:solidFill>
              </a:rPr>
              <a:t> (2-1-2) 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An </a:t>
            </a:r>
            <a:r>
              <a:rPr lang="en-US" sz="2400" b="1" dirty="0" smtClean="0">
                <a:solidFill>
                  <a:srgbClr val="0000FF"/>
                </a:solidFill>
              </a:rPr>
              <a:t>adjective </a:t>
            </a:r>
            <a:r>
              <a:rPr lang="en-US" sz="2400" dirty="0" smtClean="0"/>
              <a:t>will always AGREE with the noun it modifies in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NOTE: while an adj. agrees with its noun in </a:t>
            </a:r>
            <a:r>
              <a:rPr lang="en-US" sz="2400" b="1" dirty="0" smtClean="0">
                <a:solidFill>
                  <a:srgbClr val="7030A0"/>
                </a:solidFill>
              </a:rPr>
              <a:t>GNC</a:t>
            </a:r>
            <a:r>
              <a:rPr lang="en-US" sz="2400" dirty="0" smtClean="0"/>
              <a:t>, the actual endings may differ, if it is paired with a noun from another declension. </a:t>
            </a:r>
          </a:p>
          <a:p>
            <a:r>
              <a:rPr lang="en-US" sz="2400" dirty="0" smtClean="0"/>
              <a:t>You must recognize which </a:t>
            </a:r>
            <a:r>
              <a:rPr lang="en-US" sz="2400" b="1" dirty="0" smtClean="0">
                <a:solidFill>
                  <a:srgbClr val="0070C0"/>
                </a:solidFill>
              </a:rPr>
              <a:t>declension</a:t>
            </a:r>
            <a:r>
              <a:rPr lang="en-US" sz="2400" dirty="0" smtClean="0"/>
              <a:t> an </a:t>
            </a:r>
            <a:r>
              <a:rPr lang="en-US" sz="2400" b="1" dirty="0" smtClean="0">
                <a:solidFill>
                  <a:srgbClr val="0000FF"/>
                </a:solidFill>
              </a:rPr>
              <a:t>adjective </a:t>
            </a:r>
            <a:r>
              <a:rPr lang="en-US" sz="2400" dirty="0" smtClean="0"/>
              <a:t>belongs to in order to be able to identify its form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/>
              <a:t>correctly. 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are regularly listed as follows: </a:t>
            </a:r>
            <a:r>
              <a:rPr lang="en-US" sz="2400" b="1" dirty="0" smtClean="0">
                <a:solidFill>
                  <a:srgbClr val="C00000"/>
                </a:solidFill>
              </a:rPr>
              <a:t>masc. nom. sing.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fem. nom. sing</a:t>
            </a:r>
            <a:r>
              <a:rPr lang="en-US" sz="2400" dirty="0" smtClean="0"/>
              <a:t>., </a:t>
            </a:r>
            <a:r>
              <a:rPr lang="en-US" sz="2400" b="1" dirty="0" smtClean="0">
                <a:solidFill>
                  <a:srgbClr val="C00000"/>
                </a:solidFill>
              </a:rPr>
              <a:t>neut. nom. sing.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Be sure to check the </a:t>
            </a:r>
            <a:r>
              <a:rPr lang="en-US" sz="2400" b="1" dirty="0" smtClean="0">
                <a:solidFill>
                  <a:srgbClr val="C00000"/>
                </a:solidFill>
              </a:rPr>
              <a:t>fem. nom. sing. form </a:t>
            </a:r>
            <a:r>
              <a:rPr lang="en-US" sz="2400" dirty="0" smtClean="0"/>
              <a:t>to find the </a:t>
            </a:r>
            <a:r>
              <a:rPr lang="en-US" sz="2400" b="1" dirty="0" smtClean="0">
                <a:solidFill>
                  <a:srgbClr val="FF00FF"/>
                </a:solidFill>
              </a:rPr>
              <a:t>stem </a:t>
            </a:r>
            <a:r>
              <a:rPr lang="en-US" sz="2400" dirty="0" smtClean="0"/>
              <a:t>for each adjective; simply remove the </a:t>
            </a:r>
            <a:r>
              <a:rPr lang="en-US" sz="2400" b="1" dirty="0" smtClean="0">
                <a:solidFill>
                  <a:srgbClr val="C00000"/>
                </a:solidFill>
              </a:rPr>
              <a:t>fem. nom. sing. ending </a:t>
            </a:r>
            <a:r>
              <a:rPr lang="en-US" sz="2400" dirty="0" smtClean="0"/>
              <a:t>to find the </a:t>
            </a:r>
            <a:r>
              <a:rPr lang="en-US" sz="2400" b="1" dirty="0" smtClean="0">
                <a:solidFill>
                  <a:srgbClr val="FF00FF"/>
                </a:solidFill>
              </a:rPr>
              <a:t>stem</a:t>
            </a:r>
            <a:r>
              <a:rPr lang="en-US" sz="2400" dirty="0" smtClean="0"/>
              <a:t>. </a:t>
            </a:r>
            <a:endParaRPr lang="en-US" sz="2400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/2</a:t>
            </a:r>
            <a:r>
              <a:rPr lang="en-US" sz="2600" b="1" baseline="30000" dirty="0" smtClean="0"/>
              <a:t>nd</a:t>
            </a:r>
            <a:r>
              <a:rPr lang="en-US" sz="2600" b="1" dirty="0" smtClean="0"/>
              <a:t> Declension – “2-1-2”s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991600" cy="129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The </a:t>
            </a:r>
            <a:r>
              <a:rPr lang="en-US" sz="1800" b="1" dirty="0" smtClean="0">
                <a:solidFill>
                  <a:srgbClr val="00B050"/>
                </a:solidFill>
              </a:rPr>
              <a:t>FIRST/SECOND DECLENSION </a:t>
            </a:r>
            <a:r>
              <a:rPr lang="en-US" sz="1800" dirty="0" smtClean="0"/>
              <a:t>adjectives mirror the endings of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declension feminine nouns and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declension masculine and neuter nouns.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The nominative singular endings follow one of two patterns: “</a:t>
            </a:r>
            <a:r>
              <a:rPr lang="en-US" sz="1800" b="1" dirty="0" smtClean="0">
                <a:solidFill>
                  <a:srgbClr val="C00000"/>
                </a:solidFill>
              </a:rPr>
              <a:t>-us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C00000"/>
                </a:solidFill>
              </a:rPr>
              <a:t>-a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C00000"/>
                </a:solidFill>
              </a:rPr>
              <a:t>-um</a:t>
            </a:r>
            <a:r>
              <a:rPr lang="en-US" sz="1800" dirty="0" smtClean="0"/>
              <a:t>” and “</a:t>
            </a:r>
            <a:r>
              <a:rPr lang="en-US" sz="1800" b="1" dirty="0" smtClean="0">
                <a:solidFill>
                  <a:srgbClr val="C00000"/>
                </a:solidFill>
              </a:rPr>
              <a:t>-</a:t>
            </a:r>
            <a:r>
              <a:rPr lang="en-US" sz="1800" b="1" dirty="0" err="1" smtClean="0">
                <a:solidFill>
                  <a:srgbClr val="C00000"/>
                </a:solidFill>
              </a:rPr>
              <a:t>er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C00000"/>
                </a:solidFill>
              </a:rPr>
              <a:t>-a</a:t>
            </a:r>
            <a:r>
              <a:rPr lang="en-US" sz="1800" dirty="0" smtClean="0"/>
              <a:t>”, “</a:t>
            </a:r>
            <a:r>
              <a:rPr lang="en-US" sz="1800" b="1" dirty="0" smtClean="0">
                <a:solidFill>
                  <a:srgbClr val="C00000"/>
                </a:solidFill>
              </a:rPr>
              <a:t>-um</a:t>
            </a:r>
            <a:r>
              <a:rPr lang="en-US" sz="1800" dirty="0" smtClean="0"/>
              <a:t>”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6324600" cy="42672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rgbClr val="7030A0"/>
                </a:solidFill>
              </a:rPr>
              <a:t>(</a:t>
            </a:r>
            <a:r>
              <a:rPr lang="en-US" sz="2200" b="1" dirty="0" err="1" smtClean="0">
                <a:solidFill>
                  <a:srgbClr val="7030A0"/>
                </a:solidFill>
              </a:rPr>
              <a:t>plur</a:t>
            </a:r>
            <a:r>
              <a:rPr lang="en-US" sz="22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rgbClr val="00B050"/>
                </a:solidFill>
              </a:rPr>
              <a:t>bellum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bellōrum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bellā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bellārum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bellās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200" b="1" dirty="0" smtClean="0">
                <a:solidFill>
                  <a:srgbClr val="00B050"/>
                </a:solidFill>
              </a:rPr>
              <a:t>bellum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rgbClr val="00B050"/>
                </a:solidFill>
              </a:rPr>
              <a:t>bellum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bellōrum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bella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bellīs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400800" y="2352794"/>
            <a:ext cx="2971800" cy="4124206"/>
            <a:chOff x="6650181" y="2658575"/>
            <a:chExt cx="2701636" cy="2498687"/>
          </a:xfrm>
        </p:grpSpPr>
        <p:sp>
          <p:nvSpPr>
            <p:cNvPr id="6" name="TextBox 5"/>
            <p:cNvSpPr txBox="1"/>
            <p:nvPr/>
          </p:nvSpPr>
          <p:spPr>
            <a:xfrm>
              <a:off x="6650181" y="2658575"/>
              <a:ext cx="2701636" cy="2498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Summary of Endings: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-us / -a / -um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-ī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-ō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-um /-am/-um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-ā / -ō</a:t>
              </a:r>
            </a:p>
            <a:p>
              <a:endParaRPr lang="en-US" sz="1600" b="1" dirty="0" smtClean="0">
                <a:solidFill>
                  <a:srgbClr val="C00000"/>
                </a:solidFill>
              </a:endParaRPr>
            </a:p>
            <a:p>
              <a:endParaRPr lang="en-US" sz="1600" b="1" dirty="0" smtClean="0">
                <a:solidFill>
                  <a:srgbClr val="C00000"/>
                </a:solidFill>
              </a:endParaRPr>
            </a:p>
            <a:p>
              <a:r>
                <a:rPr lang="en-US" sz="20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0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0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ārum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ōs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ās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0181" y="2666077"/>
              <a:ext cx="2493818" cy="2485486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1946702"/>
            <a:ext cx="2514600" cy="415498"/>
            <a:chOff x="533400" y="2099103"/>
            <a:chExt cx="2514600" cy="415498"/>
          </a:xfrm>
        </p:grpSpPr>
        <p:sp>
          <p:nvSpPr>
            <p:cNvPr id="5" name="Rectangle 4"/>
            <p:cNvSpPr/>
            <p:nvPr/>
          </p:nvSpPr>
          <p:spPr>
            <a:xfrm>
              <a:off x="533400" y="2133599"/>
              <a:ext cx="2209800" cy="304801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99103"/>
              <a:ext cx="25146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bellus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-a, -um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/2</a:t>
            </a:r>
            <a:r>
              <a:rPr lang="en-US" sz="2600" b="1" baseline="30000" dirty="0" smtClean="0"/>
              <a:t>nd</a:t>
            </a:r>
            <a:r>
              <a:rPr lang="en-US" sz="2600" b="1" dirty="0" smtClean="0"/>
              <a:t> Declension – “-</a:t>
            </a:r>
            <a:r>
              <a:rPr lang="en-US" sz="2600" b="1" dirty="0" err="1" smtClean="0"/>
              <a:t>er</a:t>
            </a:r>
            <a:r>
              <a:rPr lang="en-US" sz="2600" b="1" dirty="0" smtClean="0"/>
              <a:t>” Adjs.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991600" cy="129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The “-</a:t>
            </a:r>
            <a:r>
              <a:rPr lang="en-US" sz="1800" dirty="0" err="1" smtClean="0"/>
              <a:t>er</a:t>
            </a:r>
            <a:r>
              <a:rPr lang="en-US" sz="1800" dirty="0" smtClean="0"/>
              <a:t>” adjectives of the </a:t>
            </a:r>
            <a:r>
              <a:rPr lang="en-US" sz="1800" b="1" dirty="0" smtClean="0">
                <a:solidFill>
                  <a:srgbClr val="00B050"/>
                </a:solidFill>
              </a:rPr>
              <a:t>1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1800" b="1" dirty="0" smtClean="0">
                <a:solidFill>
                  <a:srgbClr val="00B050"/>
                </a:solidFill>
              </a:rPr>
              <a:t>/2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1800" b="1" dirty="0" smtClean="0">
                <a:solidFill>
                  <a:srgbClr val="00B050"/>
                </a:solidFill>
              </a:rPr>
              <a:t> declension </a:t>
            </a:r>
            <a:r>
              <a:rPr lang="en-US" sz="1800" dirty="0" smtClean="0"/>
              <a:t>either contract in their stem: (</a:t>
            </a:r>
            <a:r>
              <a:rPr lang="en-US" sz="1800" b="1" dirty="0" err="1" smtClean="0">
                <a:solidFill>
                  <a:srgbClr val="0070C0"/>
                </a:solidFill>
              </a:rPr>
              <a:t>pulcher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pul</a:t>
            </a:r>
            <a:r>
              <a:rPr lang="en-US" sz="1800" b="1" i="1" dirty="0" err="1" smtClean="0">
                <a:solidFill>
                  <a:srgbClr val="0070C0"/>
                </a:solidFill>
              </a:rPr>
              <a:t>chra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pul</a:t>
            </a:r>
            <a:r>
              <a:rPr lang="en-US" sz="1800" b="1" i="1" dirty="0" err="1" smtClean="0">
                <a:solidFill>
                  <a:srgbClr val="0070C0"/>
                </a:solidFill>
              </a:rPr>
              <a:t>chrum</a:t>
            </a:r>
            <a:r>
              <a:rPr lang="en-US" sz="1800" dirty="0" smtClean="0"/>
              <a:t>) or do not contract: (</a:t>
            </a:r>
            <a:r>
              <a:rPr lang="en-US" sz="1800" b="1" dirty="0" err="1" smtClean="0">
                <a:solidFill>
                  <a:srgbClr val="0070C0"/>
                </a:solidFill>
              </a:rPr>
              <a:t>līber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lībera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līberum</a:t>
            </a:r>
            <a:r>
              <a:rPr lang="en-US" sz="1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You will need to examine the </a:t>
            </a:r>
            <a:r>
              <a:rPr lang="en-US" sz="1800" b="1" dirty="0" smtClean="0">
                <a:solidFill>
                  <a:srgbClr val="C00000"/>
                </a:solidFill>
              </a:rPr>
              <a:t>fem. nom. sing.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to determine whether the stem contracts.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1"/>
            <a:ext cx="6096000" cy="40386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1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err="1" smtClean="0">
                <a:solidFill>
                  <a:srgbClr val="7030A0"/>
                </a:solidFill>
              </a:rPr>
              <a:t>plur</a:t>
            </a:r>
            <a:r>
              <a:rPr lang="en-US" sz="21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līberā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līberārum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līberās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līberōrum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līberīs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24600" y="2413576"/>
            <a:ext cx="2971800" cy="3911024"/>
            <a:chOff x="6650181" y="2658575"/>
            <a:chExt cx="2701636" cy="2369529"/>
          </a:xfrm>
        </p:grpSpPr>
        <p:sp>
          <p:nvSpPr>
            <p:cNvPr id="6" name="TextBox 5"/>
            <p:cNvSpPr txBox="1"/>
            <p:nvPr/>
          </p:nvSpPr>
          <p:spPr>
            <a:xfrm>
              <a:off x="6650181" y="2658575"/>
              <a:ext cx="2701636" cy="2330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Summary of Endings: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er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 / -um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-ī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-ō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-um /-am/-um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-ā / -ō</a:t>
              </a:r>
            </a:p>
            <a:p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ārum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ōs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ās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0181" y="2666076"/>
              <a:ext cx="2493818" cy="2362028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7685" y="1946702"/>
            <a:ext cx="2611315" cy="415498"/>
            <a:chOff x="-1305658" y="1740727"/>
            <a:chExt cx="2611315" cy="415498"/>
          </a:xfrm>
        </p:grpSpPr>
        <p:sp>
          <p:nvSpPr>
            <p:cNvPr id="5" name="Rectangle 4"/>
            <p:cNvSpPr/>
            <p:nvPr/>
          </p:nvSpPr>
          <p:spPr>
            <a:xfrm>
              <a:off x="-1257301" y="1779387"/>
              <a:ext cx="2476501" cy="376837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305658" y="1740727"/>
              <a:ext cx="261131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līber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-era, -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erum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/2</a:t>
            </a:r>
            <a:r>
              <a:rPr lang="en-US" sz="2600" b="1" baseline="30000" dirty="0" smtClean="0"/>
              <a:t>nd</a:t>
            </a:r>
            <a:r>
              <a:rPr lang="en-US" sz="2600" b="1" dirty="0" smtClean="0"/>
              <a:t> Declension – “-</a:t>
            </a:r>
            <a:r>
              <a:rPr lang="en-US" sz="2600" b="1" dirty="0" err="1" smtClean="0"/>
              <a:t>er</a:t>
            </a:r>
            <a:r>
              <a:rPr lang="en-US" sz="2600" b="1" dirty="0" smtClean="0"/>
              <a:t>” Adjs.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763000" cy="129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smtClean="0"/>
              <a:t>The “-</a:t>
            </a:r>
            <a:r>
              <a:rPr lang="en-US" sz="1800" dirty="0" err="1" smtClean="0"/>
              <a:t>er</a:t>
            </a:r>
            <a:r>
              <a:rPr lang="en-US" sz="1800" dirty="0" smtClean="0"/>
              <a:t>” adjectives of the </a:t>
            </a:r>
            <a:r>
              <a:rPr lang="en-US" sz="1800" b="1" dirty="0" smtClean="0">
                <a:solidFill>
                  <a:srgbClr val="00B050"/>
                </a:solidFill>
              </a:rPr>
              <a:t>1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1800" b="1" dirty="0" smtClean="0">
                <a:solidFill>
                  <a:srgbClr val="00B050"/>
                </a:solidFill>
              </a:rPr>
              <a:t>/2</a:t>
            </a:r>
            <a:r>
              <a:rPr lang="en-US" sz="18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1800" b="1" dirty="0" smtClean="0">
                <a:solidFill>
                  <a:srgbClr val="00B050"/>
                </a:solidFill>
              </a:rPr>
              <a:t> declension </a:t>
            </a:r>
            <a:r>
              <a:rPr lang="en-US" sz="1800" dirty="0" smtClean="0"/>
              <a:t>either contract in their stem: (</a:t>
            </a:r>
            <a:r>
              <a:rPr lang="en-US" sz="1800" b="1" dirty="0" err="1" smtClean="0">
                <a:solidFill>
                  <a:srgbClr val="0070C0"/>
                </a:solidFill>
              </a:rPr>
              <a:t>pulcher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pul</a:t>
            </a:r>
            <a:r>
              <a:rPr lang="en-US" sz="1800" b="1" i="1" dirty="0" err="1" smtClean="0">
                <a:solidFill>
                  <a:srgbClr val="0070C0"/>
                </a:solidFill>
              </a:rPr>
              <a:t>chra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pul</a:t>
            </a:r>
            <a:r>
              <a:rPr lang="en-US" sz="1800" b="1" i="1" dirty="0" err="1" smtClean="0">
                <a:solidFill>
                  <a:srgbClr val="0070C0"/>
                </a:solidFill>
              </a:rPr>
              <a:t>chrum</a:t>
            </a:r>
            <a:r>
              <a:rPr lang="en-US" sz="1800" dirty="0" smtClean="0"/>
              <a:t>) or do not contract: (</a:t>
            </a:r>
            <a:r>
              <a:rPr lang="en-US" sz="1800" b="1" dirty="0" err="1" smtClean="0">
                <a:solidFill>
                  <a:srgbClr val="0070C0"/>
                </a:solidFill>
              </a:rPr>
              <a:t>līber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lībera</a:t>
            </a:r>
            <a:r>
              <a:rPr lang="en-US" sz="1800" b="1" dirty="0" smtClean="0">
                <a:solidFill>
                  <a:srgbClr val="0070C0"/>
                </a:solidFill>
              </a:rPr>
              <a:t>, </a:t>
            </a:r>
            <a:r>
              <a:rPr lang="en-US" sz="1800" b="1" dirty="0" err="1" smtClean="0">
                <a:solidFill>
                  <a:srgbClr val="0070C0"/>
                </a:solidFill>
              </a:rPr>
              <a:t>līberum</a:t>
            </a:r>
            <a:r>
              <a:rPr lang="en-US" sz="18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You will need to examine the </a:t>
            </a:r>
            <a:r>
              <a:rPr lang="en-US" sz="1800" b="1" dirty="0" smtClean="0">
                <a:solidFill>
                  <a:srgbClr val="C00000"/>
                </a:solidFill>
              </a:rPr>
              <a:t>fem. nom. sing.</a:t>
            </a:r>
            <a:r>
              <a:rPr lang="en-US" sz="1800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to determine whether the stem contracts. </a:t>
            </a:r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  <a:buNone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286001"/>
            <a:ext cx="6705600" cy="3962399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1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err="1" smtClean="0">
                <a:solidFill>
                  <a:srgbClr val="7030A0"/>
                </a:solidFill>
              </a:rPr>
              <a:t>plur</a:t>
            </a:r>
            <a:r>
              <a:rPr lang="en-US" sz="21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pulcher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1900" b="1" dirty="0" err="1" smtClean="0">
                <a:solidFill>
                  <a:srgbClr val="00B050"/>
                </a:solidFill>
              </a:rPr>
              <a:t>pulchrōrum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pulchrōs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pulchrā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1900" b="1" dirty="0" err="1" smtClean="0">
                <a:solidFill>
                  <a:srgbClr val="00B050"/>
                </a:solidFill>
              </a:rPr>
              <a:t>pulchrārum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pulchrās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pulchrō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1900" b="1" dirty="0" err="1" smtClean="0">
                <a:solidFill>
                  <a:srgbClr val="00B050"/>
                </a:solidFill>
              </a:rPr>
              <a:t>pulchrōrum</a:t>
            </a:r>
            <a:endParaRPr lang="en-US" sz="19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pulchrīs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400800" y="2286000"/>
            <a:ext cx="3013836" cy="4072490"/>
            <a:chOff x="6650180" y="2666076"/>
            <a:chExt cx="2732696" cy="2377570"/>
          </a:xfrm>
        </p:grpSpPr>
        <p:sp>
          <p:nvSpPr>
            <p:cNvPr id="6" name="TextBox 5"/>
            <p:cNvSpPr txBox="1"/>
            <p:nvPr/>
          </p:nvSpPr>
          <p:spPr>
            <a:xfrm>
              <a:off x="6681240" y="2703457"/>
              <a:ext cx="2701636" cy="23401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Summary of Endings: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er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 / -rum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-ī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-ō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-um /-am/-um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-ō / -ā / -ō</a:t>
              </a:r>
            </a:p>
            <a:p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ārum</a:t>
              </a:r>
              <a:r>
                <a:rPr lang="en-US" b="1" dirty="0" smtClean="0">
                  <a:solidFill>
                    <a:srgbClr val="C00000"/>
                  </a:solidFill>
                </a:rPr>
                <a:t> /-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ōs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ās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-a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īs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0180" y="2666076"/>
              <a:ext cx="2456328" cy="2377570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2"/>
          <p:cNvGrpSpPr/>
          <p:nvPr/>
        </p:nvGrpSpPr>
        <p:grpSpPr>
          <a:xfrm>
            <a:off x="762000" y="1905000"/>
            <a:ext cx="4419600" cy="738664"/>
            <a:chOff x="762000" y="1981200"/>
            <a:chExt cx="2830286" cy="738664"/>
          </a:xfrm>
        </p:grpSpPr>
        <p:sp>
          <p:nvSpPr>
            <p:cNvPr id="5" name="Rectangle 4"/>
            <p:cNvSpPr/>
            <p:nvPr/>
          </p:nvSpPr>
          <p:spPr>
            <a:xfrm>
              <a:off x="762000" y="2057399"/>
              <a:ext cx="2612571" cy="3048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7685" y="1981200"/>
              <a:ext cx="277460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pulcher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pulchra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pulchrum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Adjectives – 3</a:t>
            </a:r>
            <a:r>
              <a:rPr lang="en-US" b="1" baseline="30000" dirty="0" smtClean="0"/>
              <a:t>rd</a:t>
            </a:r>
            <a:r>
              <a:rPr lang="en-US" b="1" dirty="0" smtClean="0"/>
              <a:t> Declension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991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All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of the </a:t>
            </a:r>
            <a:r>
              <a:rPr lang="en-US" sz="2400" b="1" dirty="0" smtClean="0">
                <a:solidFill>
                  <a:srgbClr val="00B050"/>
                </a:solidFill>
              </a:rPr>
              <a:t>3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2400" b="1" dirty="0" smtClean="0">
                <a:solidFill>
                  <a:srgbClr val="00B050"/>
                </a:solidFill>
              </a:rPr>
              <a:t> declension </a:t>
            </a:r>
            <a:r>
              <a:rPr lang="en-US" sz="2400" dirty="0" smtClean="0"/>
              <a:t>are </a:t>
            </a:r>
            <a:r>
              <a:rPr lang="en-US" sz="2400" b="1" dirty="0" err="1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rgbClr val="0000FF"/>
                </a:solidFill>
              </a:rPr>
              <a:t>-stems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There are, however, three different types of </a:t>
            </a:r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declension adjectives</a:t>
            </a:r>
            <a:r>
              <a:rPr lang="en-US" sz="2400" dirty="0" smtClean="0"/>
              <a:t>, depending on the number of </a:t>
            </a:r>
            <a:r>
              <a:rPr lang="en-US" sz="2400" b="1" dirty="0" smtClean="0">
                <a:solidFill>
                  <a:srgbClr val="C00000"/>
                </a:solidFill>
              </a:rPr>
              <a:t>nom. sing. endings </a:t>
            </a:r>
            <a:r>
              <a:rPr lang="en-US" sz="2400" dirty="0" smtClean="0"/>
              <a:t>they exhibit.  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3-Termination</a:t>
            </a:r>
            <a:r>
              <a:rPr lang="en-US" sz="2400" dirty="0" smtClean="0"/>
              <a:t>”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have 3 separate </a:t>
            </a:r>
            <a:r>
              <a:rPr lang="en-US" sz="2400" b="1" dirty="0" smtClean="0">
                <a:solidFill>
                  <a:srgbClr val="C00000"/>
                </a:solidFill>
              </a:rPr>
              <a:t>nom. sing. endings</a:t>
            </a:r>
            <a:r>
              <a:rPr lang="en-US" sz="2400" dirty="0" smtClean="0"/>
              <a:t>, one for each gender: e.g. – </a:t>
            </a:r>
            <a:r>
              <a:rPr lang="en-US" sz="2400" b="1" dirty="0" err="1" smtClean="0">
                <a:solidFill>
                  <a:srgbClr val="00B050"/>
                </a:solidFill>
              </a:rPr>
              <a:t>ācer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(m.)</a:t>
            </a:r>
            <a:r>
              <a:rPr lang="en-US" sz="2400" b="1" dirty="0" smtClean="0">
                <a:solidFill>
                  <a:srgbClr val="00B050"/>
                </a:solidFill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</a:rPr>
              <a:t>ācris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(f.)</a:t>
            </a:r>
            <a:r>
              <a:rPr lang="en-US" sz="2400" b="1" dirty="0" smtClean="0">
                <a:solidFill>
                  <a:srgbClr val="00B050"/>
                </a:solidFill>
              </a:rPr>
              <a:t>, </a:t>
            </a:r>
            <a:r>
              <a:rPr lang="en-US" sz="2400" b="1" dirty="0" err="1" smtClean="0">
                <a:solidFill>
                  <a:srgbClr val="00B050"/>
                </a:solidFill>
              </a:rPr>
              <a:t>ācre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(nt.)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2-Termination</a:t>
            </a:r>
            <a:r>
              <a:rPr lang="en-US" sz="2400" dirty="0" smtClean="0"/>
              <a:t>”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have 2 separate </a:t>
            </a:r>
            <a:r>
              <a:rPr lang="en-US" sz="2400" b="1" dirty="0" smtClean="0">
                <a:solidFill>
                  <a:srgbClr val="C00000"/>
                </a:solidFill>
              </a:rPr>
              <a:t>nom. sing. endings</a:t>
            </a:r>
            <a:r>
              <a:rPr lang="en-US" sz="2400" dirty="0" smtClean="0"/>
              <a:t>, one for </a:t>
            </a:r>
            <a:r>
              <a:rPr lang="en-US" sz="2400" b="1" dirty="0" smtClean="0">
                <a:solidFill>
                  <a:srgbClr val="0070C0"/>
                </a:solidFill>
              </a:rPr>
              <a:t>masc./fem. </a:t>
            </a:r>
            <a:r>
              <a:rPr lang="en-US" sz="2400" dirty="0" smtClean="0"/>
              <a:t>and one for </a:t>
            </a:r>
            <a:r>
              <a:rPr lang="en-US" sz="2400" b="1" dirty="0" smtClean="0">
                <a:solidFill>
                  <a:srgbClr val="0070C0"/>
                </a:solidFill>
              </a:rPr>
              <a:t>neut.</a:t>
            </a:r>
            <a:r>
              <a:rPr lang="en-US" sz="2400" dirty="0" smtClean="0"/>
              <a:t>: e.g. – </a:t>
            </a:r>
            <a:r>
              <a:rPr lang="en-US" sz="2400" b="1" dirty="0" err="1" smtClean="0">
                <a:solidFill>
                  <a:srgbClr val="00B050"/>
                </a:solidFill>
              </a:rPr>
              <a:t>fortis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(m./f.)</a:t>
            </a:r>
            <a:r>
              <a:rPr lang="en-US" sz="2400" b="1" dirty="0" smtClean="0">
                <a:solidFill>
                  <a:srgbClr val="00B050"/>
                </a:solidFill>
              </a:rPr>
              <a:t>, forte </a:t>
            </a:r>
            <a:r>
              <a:rPr lang="en-US" sz="2400" dirty="0" smtClean="0"/>
              <a:t>(nt.)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00B050"/>
                </a:solidFill>
              </a:rPr>
              <a:t>1-Termination</a:t>
            </a:r>
            <a:r>
              <a:rPr lang="en-US" sz="2400" dirty="0" smtClean="0"/>
              <a:t>” </a:t>
            </a:r>
            <a:r>
              <a:rPr lang="en-US" sz="2400" b="1" dirty="0" smtClean="0">
                <a:solidFill>
                  <a:srgbClr val="0000FF"/>
                </a:solidFill>
              </a:rPr>
              <a:t>adjectives</a:t>
            </a:r>
            <a:r>
              <a:rPr lang="en-US" sz="2400" dirty="0" smtClean="0"/>
              <a:t> have just one </a:t>
            </a:r>
            <a:r>
              <a:rPr lang="en-US" sz="2400" b="1" dirty="0" smtClean="0">
                <a:solidFill>
                  <a:srgbClr val="C00000"/>
                </a:solidFill>
              </a:rPr>
              <a:t>nom. sing. ending</a:t>
            </a:r>
            <a:r>
              <a:rPr lang="en-US" sz="2400" dirty="0" smtClean="0"/>
              <a:t> for all three genders: e.g. – </a:t>
            </a:r>
            <a:r>
              <a:rPr lang="en-US" sz="2400" b="1" dirty="0" err="1" smtClean="0">
                <a:solidFill>
                  <a:srgbClr val="00B050"/>
                </a:solidFill>
              </a:rPr>
              <a:t>potēns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(m./f./nt.), </a:t>
            </a:r>
            <a:r>
              <a:rPr lang="en-US" sz="2400" b="1" dirty="0" err="1" smtClean="0">
                <a:solidFill>
                  <a:srgbClr val="00B050"/>
                </a:solidFill>
              </a:rPr>
              <a:t>potentis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(gen. sing.)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NOTE:</a:t>
            </a:r>
            <a:r>
              <a:rPr lang="en-US" sz="2400" dirty="0" smtClean="0"/>
              <a:t> The </a:t>
            </a:r>
            <a:r>
              <a:rPr lang="en-US" sz="2400" b="1" dirty="0" smtClean="0">
                <a:solidFill>
                  <a:srgbClr val="00B050"/>
                </a:solidFill>
              </a:rPr>
              <a:t>1-Termination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adjectives </a:t>
            </a:r>
            <a:r>
              <a:rPr lang="en-US" sz="2400" dirty="0" smtClean="0"/>
              <a:t>will list their </a:t>
            </a:r>
            <a:r>
              <a:rPr lang="en-US" sz="2400" b="1" dirty="0" smtClean="0"/>
              <a:t>gen. sing. </a:t>
            </a:r>
            <a:r>
              <a:rPr lang="en-US" sz="2400" dirty="0" smtClean="0"/>
              <a:t>as the second dictionary entry-it is important that you memorize this as it will show you the </a:t>
            </a:r>
            <a:r>
              <a:rPr lang="en-US" sz="2400" b="1" dirty="0" smtClean="0">
                <a:solidFill>
                  <a:srgbClr val="FF00FF"/>
                </a:solidFill>
              </a:rPr>
              <a:t>stem</a:t>
            </a:r>
            <a:r>
              <a:rPr lang="en-US" sz="2400" dirty="0" smtClean="0"/>
              <a:t> of the adj.</a:t>
            </a:r>
          </a:p>
          <a:p>
            <a:r>
              <a:rPr lang="en-US" sz="2400" dirty="0" smtClean="0"/>
              <a:t>As always, be sure to check the </a:t>
            </a:r>
            <a:r>
              <a:rPr lang="en-US" sz="2400" b="1" dirty="0" smtClean="0">
                <a:solidFill>
                  <a:srgbClr val="C00000"/>
                </a:solidFill>
              </a:rPr>
              <a:t>fem. nom. sing. </a:t>
            </a:r>
            <a:r>
              <a:rPr lang="en-US" sz="2400" dirty="0" smtClean="0"/>
              <a:t>form</a:t>
            </a:r>
            <a:r>
              <a:rPr lang="en-US" sz="2400" b="1" dirty="0" smtClean="0"/>
              <a:t> </a:t>
            </a:r>
            <a:r>
              <a:rPr lang="en-US" sz="2400" dirty="0" smtClean="0"/>
              <a:t>to find the </a:t>
            </a:r>
            <a:r>
              <a:rPr lang="en-US" sz="2400" b="1" dirty="0" smtClean="0">
                <a:solidFill>
                  <a:srgbClr val="FF00FF"/>
                </a:solidFill>
              </a:rPr>
              <a:t>stem </a:t>
            </a:r>
            <a:r>
              <a:rPr lang="en-US" sz="2400" dirty="0" smtClean="0"/>
              <a:t>for each adjective; simply remove the </a:t>
            </a:r>
            <a:r>
              <a:rPr lang="en-US" sz="2400" b="1" dirty="0" smtClean="0">
                <a:solidFill>
                  <a:srgbClr val="C00000"/>
                </a:solidFill>
              </a:rPr>
              <a:t>fem. nom. sing. </a:t>
            </a:r>
            <a:r>
              <a:rPr lang="en-US" sz="2400" dirty="0" smtClean="0"/>
              <a:t>ending to find the </a:t>
            </a:r>
            <a:r>
              <a:rPr lang="en-US" sz="2400" b="1" dirty="0" smtClean="0">
                <a:solidFill>
                  <a:srgbClr val="FF00FF"/>
                </a:solidFill>
              </a:rPr>
              <a:t>stem</a:t>
            </a:r>
            <a:r>
              <a:rPr lang="en-US" sz="2400" dirty="0" smtClean="0"/>
              <a:t>. (for the </a:t>
            </a:r>
            <a:r>
              <a:rPr lang="en-US" sz="2400" b="1" dirty="0" smtClean="0">
                <a:solidFill>
                  <a:srgbClr val="00B050"/>
                </a:solidFill>
              </a:rPr>
              <a:t>1-Termin. </a:t>
            </a:r>
            <a:r>
              <a:rPr lang="en-US" sz="2400" b="1" dirty="0" smtClean="0">
                <a:solidFill>
                  <a:srgbClr val="0000FF"/>
                </a:solidFill>
              </a:rPr>
              <a:t>adjs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r>
              <a:rPr lang="en-US" sz="2400" dirty="0" smtClean="0"/>
              <a:t>, remove the </a:t>
            </a:r>
            <a:r>
              <a:rPr lang="en-US" sz="2400" b="1" dirty="0" smtClean="0">
                <a:solidFill>
                  <a:srgbClr val="C00000"/>
                </a:solidFill>
              </a:rPr>
              <a:t>gen. sing. </a:t>
            </a:r>
            <a:r>
              <a:rPr lang="en-US" sz="2400" dirty="0" smtClean="0"/>
              <a:t>ending to find the stem)</a:t>
            </a:r>
            <a:endParaRPr lang="en-US" sz="2400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 Declension – 3 Termination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763000" cy="129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900" dirty="0" smtClean="0"/>
              <a:t>The </a:t>
            </a:r>
            <a:r>
              <a:rPr lang="en-US" sz="1900" b="1" dirty="0" smtClean="0">
                <a:solidFill>
                  <a:srgbClr val="00B050"/>
                </a:solidFill>
              </a:rPr>
              <a:t>3-Termination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0000FF"/>
                </a:solidFill>
              </a:rPr>
              <a:t>adjectives </a:t>
            </a:r>
            <a:r>
              <a:rPr lang="en-US" sz="1900" dirty="0" smtClean="0"/>
              <a:t>of the </a:t>
            </a:r>
            <a:r>
              <a:rPr lang="en-US" sz="1900" b="1" dirty="0" smtClean="0">
                <a:solidFill>
                  <a:srgbClr val="00B050"/>
                </a:solidFill>
              </a:rPr>
              <a:t>THIRD DECLENSION </a:t>
            </a:r>
            <a:r>
              <a:rPr lang="en-US" sz="1900" dirty="0" smtClean="0"/>
              <a:t>adjectives mirror the endings of </a:t>
            </a:r>
            <a:r>
              <a:rPr lang="en-US" sz="1900" b="1" dirty="0" smtClean="0">
                <a:solidFill>
                  <a:srgbClr val="00B050"/>
                </a:solidFill>
              </a:rPr>
              <a:t>3</a:t>
            </a:r>
            <a:r>
              <a:rPr lang="en-US" sz="19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1900" b="1" dirty="0" smtClean="0">
                <a:solidFill>
                  <a:srgbClr val="00B050"/>
                </a:solidFill>
              </a:rPr>
              <a:t> declension </a:t>
            </a:r>
            <a:r>
              <a:rPr lang="en-US" sz="19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-stem nouns</a:t>
            </a:r>
            <a:r>
              <a:rPr lang="en-US" sz="19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900" dirty="0" smtClean="0"/>
              <a:t>As with </a:t>
            </a:r>
            <a:r>
              <a:rPr lang="en-US" sz="1900" b="1" dirty="0" smtClean="0">
                <a:solidFill>
                  <a:srgbClr val="00B050"/>
                </a:solidFill>
              </a:rPr>
              <a:t>3</a:t>
            </a:r>
            <a:r>
              <a:rPr lang="en-US" sz="19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1900" b="1" dirty="0" smtClean="0">
                <a:solidFill>
                  <a:srgbClr val="00B050"/>
                </a:solidFill>
              </a:rPr>
              <a:t> decl. 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nouns</a:t>
            </a:r>
            <a:r>
              <a:rPr lang="en-US" sz="1900" dirty="0" smtClean="0"/>
              <a:t>, the </a:t>
            </a:r>
            <a:r>
              <a:rPr lang="en-US" sz="1900" b="1" dirty="0" smtClean="0">
                <a:solidFill>
                  <a:srgbClr val="C00000"/>
                </a:solidFill>
              </a:rPr>
              <a:t>nominative singular endings </a:t>
            </a:r>
            <a:r>
              <a:rPr lang="en-US" sz="1900" dirty="0" smtClean="0"/>
              <a:t>are difficult to predict, so memorize them carefully. </a:t>
            </a:r>
          </a:p>
          <a:p>
            <a:pPr>
              <a:buNone/>
            </a:pPr>
            <a:endParaRPr lang="en-US" sz="2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0"/>
            <a:ext cx="5867400" cy="4191000"/>
          </a:xfrm>
          <a:prstGeom prst="rect">
            <a:avLst/>
          </a:prstGeom>
          <a:noFill/>
        </p:spPr>
        <p:txBody>
          <a:bodyPr wrap="square" numCol="4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rgbClr val="7030A0"/>
                </a:solidFill>
              </a:rPr>
              <a:t>(</a:t>
            </a:r>
            <a:r>
              <a:rPr lang="en-US" sz="2200" b="1" dirty="0" err="1" smtClean="0">
                <a:solidFill>
                  <a:srgbClr val="7030A0"/>
                </a:solidFill>
              </a:rPr>
              <a:t>plur</a:t>
            </a:r>
            <a:r>
              <a:rPr lang="en-US" sz="22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Masc.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ācer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Fem.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ācrēs</a:t>
            </a:r>
            <a:r>
              <a:rPr lang="en-US" sz="2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ācria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ācria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ācribus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48400" y="2349817"/>
            <a:ext cx="2971800" cy="4062651"/>
            <a:chOff x="6650181" y="2658575"/>
            <a:chExt cx="2701636" cy="2461393"/>
          </a:xfrm>
        </p:grpSpPr>
        <p:sp>
          <p:nvSpPr>
            <p:cNvPr id="6" name="TextBox 5"/>
            <p:cNvSpPr txBox="1"/>
            <p:nvPr/>
          </p:nvSpPr>
          <p:spPr>
            <a:xfrm>
              <a:off x="6650181" y="2658575"/>
              <a:ext cx="2701636" cy="24613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Summary of Endings: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Ø / 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-s 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/ Ø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-is / -is / -is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-ī / -ī / -ī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Ø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-ī / -ī / -ī</a:t>
              </a:r>
            </a:p>
            <a:p>
              <a:endParaRPr lang="en-US" sz="2200" b="1" dirty="0" smtClean="0">
                <a:solidFill>
                  <a:srgbClr val="C00000"/>
                </a:solidFill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ia</a:t>
              </a:r>
              <a:endParaRPr lang="en-US" sz="2200" b="1" dirty="0" smtClean="0">
                <a:solidFill>
                  <a:srgbClr val="C00000"/>
                </a:solidFill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ium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ium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ium</a:t>
              </a:r>
              <a:endParaRPr lang="en-US" sz="2200" b="1" dirty="0" smtClean="0">
                <a:solidFill>
                  <a:srgbClr val="C00000"/>
                </a:solidFill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endParaRPr lang="en-US" sz="2200" b="1" dirty="0" smtClean="0">
                <a:solidFill>
                  <a:srgbClr val="C00000"/>
                </a:solidFill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ia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2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200" b="1" dirty="0" err="1" smtClean="0">
                  <a:solidFill>
                    <a:srgbClr val="C00000"/>
                  </a:solidFill>
                </a:rPr>
                <a:t>ibus</a:t>
              </a:r>
              <a:endParaRPr lang="en-US" sz="22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0181" y="2666076"/>
              <a:ext cx="2493818" cy="2453891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1905000"/>
            <a:ext cx="2359742" cy="415498"/>
            <a:chOff x="533400" y="2057401"/>
            <a:chExt cx="1853381" cy="415498"/>
          </a:xfrm>
        </p:grpSpPr>
        <p:sp>
          <p:nvSpPr>
            <p:cNvPr id="5" name="Rectangle 4"/>
            <p:cNvSpPr/>
            <p:nvPr/>
          </p:nvSpPr>
          <p:spPr>
            <a:xfrm>
              <a:off x="533400" y="2133600"/>
              <a:ext cx="1853381" cy="3048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1853381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ācer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ācris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ācre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 Latin, nouns have 3 characteristics: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Latin nouns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decline</a:t>
            </a:r>
            <a:r>
              <a:rPr lang="en-US" sz="2400" dirty="0" smtClean="0"/>
              <a:t> (take certain endings) to exhibit their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, and </a:t>
            </a:r>
            <a:r>
              <a:rPr lang="en-US" sz="2400" b="1" dirty="0" smtClean="0">
                <a:solidFill>
                  <a:srgbClr val="7030A0"/>
                </a:solidFill>
              </a:rPr>
              <a:t>case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Latin nouns also fall into 5 distinct categories, or </a:t>
            </a:r>
            <a:r>
              <a:rPr lang="en-US" sz="2400" b="1" dirty="0" smtClean="0">
                <a:solidFill>
                  <a:srgbClr val="0070C0"/>
                </a:solidFill>
              </a:rPr>
              <a:t>declensions</a:t>
            </a:r>
            <a:r>
              <a:rPr lang="en-US" sz="2400" dirty="0" smtClean="0"/>
              <a:t>, each of which follows its own pattern of endings.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gender </a:t>
            </a:r>
            <a:r>
              <a:rPr lang="en-US" sz="2400" dirty="0" smtClean="0"/>
              <a:t>of a noun does not change, but its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7030A0"/>
                </a:solidFill>
              </a:rPr>
              <a:t>case </a:t>
            </a:r>
            <a:r>
              <a:rPr lang="en-US" sz="2400" dirty="0" smtClean="0"/>
              <a:t>will change based upon its syntactical use in a given sentence. </a:t>
            </a:r>
          </a:p>
          <a:p>
            <a:r>
              <a:rPr lang="en-US" sz="2400" dirty="0" smtClean="0"/>
              <a:t>You must recognize which </a:t>
            </a:r>
            <a:r>
              <a:rPr lang="en-US" sz="2400" b="1" dirty="0" smtClean="0">
                <a:solidFill>
                  <a:srgbClr val="0070C0"/>
                </a:solidFill>
              </a:rPr>
              <a:t>declension</a:t>
            </a:r>
            <a:r>
              <a:rPr lang="en-US" sz="2400" dirty="0" smtClean="0"/>
              <a:t> a noun belongs to in order to be able to identify its </a:t>
            </a:r>
            <a:r>
              <a:rPr lang="en-US" sz="2400" b="1" dirty="0" smtClean="0">
                <a:solidFill>
                  <a:srgbClr val="7030A0"/>
                </a:solidFill>
              </a:rPr>
              <a:t>number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7030A0"/>
                </a:solidFill>
              </a:rPr>
              <a:t>case </a:t>
            </a:r>
            <a:r>
              <a:rPr lang="en-US" sz="2400" dirty="0" smtClean="0"/>
              <a:t>correctly. </a:t>
            </a:r>
          </a:p>
          <a:p>
            <a:r>
              <a:rPr lang="en-US" sz="2400" dirty="0" smtClean="0"/>
              <a:t>Each of the </a:t>
            </a:r>
            <a:r>
              <a:rPr lang="en-US" sz="2400" b="1" dirty="0" smtClean="0">
                <a:solidFill>
                  <a:srgbClr val="0070C0"/>
                </a:solidFill>
              </a:rPr>
              <a:t>Five Declensions </a:t>
            </a:r>
            <a:r>
              <a:rPr lang="en-US" sz="2400" dirty="0" smtClean="0"/>
              <a:t>is recognizable based on its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ending</a:t>
            </a:r>
            <a:r>
              <a:rPr lang="en-US" sz="2400" dirty="0" smtClean="0"/>
              <a:t>; this is why you MUST memorize 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form</a:t>
            </a:r>
            <a:r>
              <a:rPr lang="en-US" sz="2400" dirty="0" smtClean="0"/>
              <a:t> of a noun when you first learn it. </a:t>
            </a:r>
          </a:p>
          <a:p>
            <a:r>
              <a:rPr lang="en-US" sz="2400" dirty="0" smtClean="0"/>
              <a:t>Also, 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form </a:t>
            </a:r>
            <a:r>
              <a:rPr lang="en-US" sz="2400" dirty="0" smtClean="0"/>
              <a:t>will provide the </a:t>
            </a:r>
            <a:r>
              <a:rPr lang="en-US" sz="2400" b="1" dirty="0" smtClean="0">
                <a:solidFill>
                  <a:srgbClr val="FF00FF"/>
                </a:solidFill>
              </a:rPr>
              <a:t>stem </a:t>
            </a:r>
            <a:r>
              <a:rPr lang="en-US" sz="2400" dirty="0" smtClean="0"/>
              <a:t>for each noun; simply remove 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ending </a:t>
            </a:r>
            <a:r>
              <a:rPr lang="en-US" sz="2400" dirty="0" smtClean="0"/>
              <a:t>to find the </a:t>
            </a:r>
            <a:r>
              <a:rPr lang="en-US" sz="2400" b="1" dirty="0" smtClean="0">
                <a:solidFill>
                  <a:srgbClr val="FF00FF"/>
                </a:solidFill>
              </a:rPr>
              <a:t>stem</a:t>
            </a:r>
            <a:r>
              <a:rPr lang="en-US" sz="2400" dirty="0" smtClean="0"/>
              <a:t>. </a:t>
            </a:r>
            <a:endParaRPr lang="en-US" sz="2400" dirty="0" smtClean="0">
              <a:solidFill>
                <a:srgbClr val="FF00FF"/>
              </a:solidFill>
            </a:endParaRPr>
          </a:p>
          <a:p>
            <a:r>
              <a:rPr lang="en-US" sz="2400" dirty="0" smtClean="0"/>
              <a:t>We will now work our way through each </a:t>
            </a:r>
            <a:r>
              <a:rPr lang="en-US" sz="2400" b="1" dirty="0" smtClean="0">
                <a:solidFill>
                  <a:srgbClr val="0070C0"/>
                </a:solidFill>
              </a:rPr>
              <a:t>declension</a:t>
            </a:r>
            <a:r>
              <a:rPr lang="en-US" sz="2400" dirty="0" smtClean="0"/>
              <a:t>, reviewing the forms and characteristics of each.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 Declension – 2 Termination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763000" cy="1295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900" dirty="0" smtClean="0"/>
              <a:t>The </a:t>
            </a:r>
            <a:r>
              <a:rPr lang="en-US" sz="1900" b="1" dirty="0" smtClean="0">
                <a:solidFill>
                  <a:srgbClr val="00B050"/>
                </a:solidFill>
              </a:rPr>
              <a:t>2-Termination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0000FF"/>
                </a:solidFill>
              </a:rPr>
              <a:t>adjectives </a:t>
            </a:r>
            <a:r>
              <a:rPr lang="en-US" sz="1900" dirty="0" smtClean="0"/>
              <a:t>of the </a:t>
            </a:r>
            <a:r>
              <a:rPr lang="en-US" sz="1900" b="1" dirty="0" smtClean="0">
                <a:solidFill>
                  <a:srgbClr val="00B050"/>
                </a:solidFill>
              </a:rPr>
              <a:t>THIRD DECLENSION </a:t>
            </a:r>
            <a:r>
              <a:rPr lang="en-US" sz="1900" dirty="0" smtClean="0"/>
              <a:t>adjectives mirror the endings of </a:t>
            </a:r>
            <a:r>
              <a:rPr lang="en-US" sz="1900" b="1" dirty="0" smtClean="0">
                <a:solidFill>
                  <a:srgbClr val="00B050"/>
                </a:solidFill>
              </a:rPr>
              <a:t>3</a:t>
            </a:r>
            <a:r>
              <a:rPr lang="en-US" sz="19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1900" b="1" dirty="0" smtClean="0">
                <a:solidFill>
                  <a:srgbClr val="00B050"/>
                </a:solidFill>
              </a:rPr>
              <a:t> declension </a:t>
            </a:r>
            <a:r>
              <a:rPr lang="en-US" sz="19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-stem nouns</a:t>
            </a:r>
            <a:r>
              <a:rPr lang="en-US" sz="19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900" dirty="0" smtClean="0"/>
              <a:t>As with </a:t>
            </a:r>
            <a:r>
              <a:rPr lang="en-US" sz="1900" b="1" dirty="0" smtClean="0">
                <a:solidFill>
                  <a:srgbClr val="00B050"/>
                </a:solidFill>
              </a:rPr>
              <a:t>3</a:t>
            </a:r>
            <a:r>
              <a:rPr lang="en-US" sz="19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1900" b="1" dirty="0" smtClean="0">
                <a:solidFill>
                  <a:srgbClr val="00B050"/>
                </a:solidFill>
              </a:rPr>
              <a:t> decl. 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nouns</a:t>
            </a:r>
            <a:r>
              <a:rPr lang="en-US" sz="1900" dirty="0" smtClean="0"/>
              <a:t>, the </a:t>
            </a:r>
            <a:r>
              <a:rPr lang="en-US" sz="1900" b="1" dirty="0" smtClean="0">
                <a:solidFill>
                  <a:srgbClr val="C00000"/>
                </a:solidFill>
              </a:rPr>
              <a:t>nominative singular endings </a:t>
            </a:r>
            <a:r>
              <a:rPr lang="en-US" sz="1900" dirty="0" smtClean="0"/>
              <a:t>are difficult to predict, so memorize them carefully. 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2286001"/>
            <a:ext cx="5943600" cy="396239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1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err="1" smtClean="0">
                <a:solidFill>
                  <a:srgbClr val="7030A0"/>
                </a:solidFill>
              </a:rPr>
              <a:t>plur</a:t>
            </a:r>
            <a:r>
              <a:rPr lang="en-US" sz="21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Masc./Fem.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fortem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fortēs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fortēs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100" b="1" dirty="0" smtClean="0">
                <a:solidFill>
                  <a:srgbClr val="00B050"/>
                </a:solidFill>
              </a:rPr>
              <a:t>forte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rgbClr val="00B050"/>
                </a:solidFill>
              </a:rPr>
              <a:t>forte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fortibus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19799" y="2349817"/>
            <a:ext cx="3048000" cy="3893373"/>
            <a:chOff x="6580908" y="2658575"/>
            <a:chExt cx="2770909" cy="2358835"/>
          </a:xfrm>
        </p:grpSpPr>
        <p:sp>
          <p:nvSpPr>
            <p:cNvPr id="6" name="TextBox 5"/>
            <p:cNvSpPr txBox="1"/>
            <p:nvPr/>
          </p:nvSpPr>
          <p:spPr>
            <a:xfrm>
              <a:off x="6650181" y="2658575"/>
              <a:ext cx="2701636" cy="23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</a:t>
              </a:r>
              <a:r>
                <a:rPr lang="en-US" sz="1600" b="1" dirty="0" smtClean="0"/>
                <a:t>: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-s 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/ Ø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is / -is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ī / -ī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Ø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-ī</a:t>
              </a:r>
            </a:p>
            <a:p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ia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ium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ium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ia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80908" y="2666076"/>
              <a:ext cx="2078182" cy="2351333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1905000"/>
            <a:ext cx="2514600" cy="415498"/>
            <a:chOff x="533400" y="2057401"/>
            <a:chExt cx="1981200" cy="415498"/>
          </a:xfrm>
        </p:grpSpPr>
        <p:sp>
          <p:nvSpPr>
            <p:cNvPr id="5" name="Rectangle 4"/>
            <p:cNvSpPr/>
            <p:nvPr/>
          </p:nvSpPr>
          <p:spPr>
            <a:xfrm>
              <a:off x="533400" y="2133600"/>
              <a:ext cx="1386840" cy="3048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1"/>
              <a:ext cx="19812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fortis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forte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Adjectives – 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 Declension – 1 Termination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991600" cy="152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900" dirty="0" smtClean="0"/>
              <a:t>The </a:t>
            </a:r>
            <a:r>
              <a:rPr lang="en-US" sz="1900" b="1" dirty="0" smtClean="0">
                <a:solidFill>
                  <a:srgbClr val="00B050"/>
                </a:solidFill>
              </a:rPr>
              <a:t>1-Termination</a:t>
            </a:r>
            <a:r>
              <a:rPr lang="en-US" sz="1900" dirty="0" smtClean="0"/>
              <a:t> </a:t>
            </a:r>
            <a:r>
              <a:rPr lang="en-US" sz="1900" b="1" dirty="0" smtClean="0">
                <a:solidFill>
                  <a:srgbClr val="0000FF"/>
                </a:solidFill>
              </a:rPr>
              <a:t>adjectives </a:t>
            </a:r>
            <a:r>
              <a:rPr lang="en-US" sz="1900" dirty="0" smtClean="0"/>
              <a:t>of the </a:t>
            </a:r>
            <a:r>
              <a:rPr lang="en-US" sz="1900" b="1" dirty="0" smtClean="0">
                <a:solidFill>
                  <a:srgbClr val="00B050"/>
                </a:solidFill>
              </a:rPr>
              <a:t>THIRD DECLENSION </a:t>
            </a:r>
            <a:r>
              <a:rPr lang="en-US" sz="1900" dirty="0" smtClean="0"/>
              <a:t>adjectives mirror the endings of </a:t>
            </a:r>
            <a:r>
              <a:rPr lang="en-US" sz="1900" b="1" dirty="0" smtClean="0">
                <a:solidFill>
                  <a:srgbClr val="00B050"/>
                </a:solidFill>
              </a:rPr>
              <a:t>3</a:t>
            </a:r>
            <a:r>
              <a:rPr lang="en-US" sz="1900" b="1" baseline="30000" dirty="0" smtClean="0">
                <a:solidFill>
                  <a:srgbClr val="00B050"/>
                </a:solidFill>
              </a:rPr>
              <a:t>rd</a:t>
            </a:r>
            <a:r>
              <a:rPr lang="en-US" sz="1900" b="1" dirty="0" smtClean="0">
                <a:solidFill>
                  <a:srgbClr val="00B050"/>
                </a:solidFill>
              </a:rPr>
              <a:t> declension </a:t>
            </a:r>
            <a:r>
              <a:rPr lang="en-US" sz="19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1900" b="1" dirty="0" smtClean="0">
                <a:solidFill>
                  <a:schemeClr val="accent1">
                    <a:lumMod val="75000"/>
                  </a:schemeClr>
                </a:solidFill>
              </a:rPr>
              <a:t>-stem nouns</a:t>
            </a:r>
            <a:r>
              <a:rPr lang="en-US" sz="19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1900" dirty="0" smtClean="0"/>
              <a:t>NOTE: While there is a single </a:t>
            </a:r>
            <a:r>
              <a:rPr lang="en-US" sz="1900" b="1" dirty="0" smtClean="0">
                <a:solidFill>
                  <a:srgbClr val="C00000"/>
                </a:solidFill>
              </a:rPr>
              <a:t>nom. sing. ending </a:t>
            </a:r>
            <a:r>
              <a:rPr lang="en-US" sz="1900" dirty="0" smtClean="0"/>
              <a:t>for all </a:t>
            </a:r>
            <a:r>
              <a:rPr lang="en-US" sz="1900" b="1" dirty="0" smtClean="0">
                <a:solidFill>
                  <a:srgbClr val="0070C0"/>
                </a:solidFill>
              </a:rPr>
              <a:t>3 genders</a:t>
            </a:r>
            <a:r>
              <a:rPr lang="en-US" sz="1900" dirty="0" smtClean="0"/>
              <a:t>, the </a:t>
            </a:r>
            <a:r>
              <a:rPr lang="en-US" sz="1900" b="1" dirty="0" smtClean="0">
                <a:solidFill>
                  <a:srgbClr val="C00000"/>
                </a:solidFill>
              </a:rPr>
              <a:t>acc. sing. </a:t>
            </a:r>
            <a:r>
              <a:rPr lang="en-US" sz="1900" dirty="0" smtClean="0"/>
              <a:t>and </a:t>
            </a:r>
            <a:r>
              <a:rPr lang="en-US" sz="1900" b="1" dirty="0" smtClean="0">
                <a:solidFill>
                  <a:srgbClr val="C00000"/>
                </a:solidFill>
              </a:rPr>
              <a:t>nom./acc. pl. endings </a:t>
            </a:r>
            <a:r>
              <a:rPr lang="en-US" sz="1900" dirty="0" smtClean="0"/>
              <a:t>still differ between </a:t>
            </a:r>
            <a:r>
              <a:rPr lang="en-US" sz="1900" b="1" dirty="0" smtClean="0">
                <a:solidFill>
                  <a:srgbClr val="0070C0"/>
                </a:solidFill>
              </a:rPr>
              <a:t>masc./fem.</a:t>
            </a:r>
            <a:r>
              <a:rPr lang="en-US" sz="1900" dirty="0" smtClean="0"/>
              <a:t> and </a:t>
            </a:r>
            <a:r>
              <a:rPr lang="en-US" sz="1900" b="1" dirty="0" smtClean="0">
                <a:solidFill>
                  <a:srgbClr val="0070C0"/>
                </a:solidFill>
              </a:rPr>
              <a:t>neut.</a:t>
            </a:r>
            <a:r>
              <a:rPr lang="en-US" sz="19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286001"/>
            <a:ext cx="6477000" cy="403860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100" b="1" dirty="0" smtClean="0">
                <a:solidFill>
                  <a:srgbClr val="7030A0"/>
                </a:solidFill>
              </a:rPr>
              <a:t>(sing.)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rgbClr val="7030A0"/>
                </a:solidFill>
              </a:rPr>
              <a:t>(</a:t>
            </a:r>
            <a:r>
              <a:rPr lang="en-US" sz="2100" b="1" dirty="0" err="1" smtClean="0">
                <a:solidFill>
                  <a:srgbClr val="7030A0"/>
                </a:solidFill>
              </a:rPr>
              <a:t>plur</a:t>
            </a:r>
            <a:r>
              <a:rPr lang="en-US" sz="2100" b="1" dirty="0" smtClean="0">
                <a:solidFill>
                  <a:srgbClr val="7030A0"/>
                </a:solidFill>
              </a:rPr>
              <a:t>.)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Masc./Fem.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potēns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potentem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potentēs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potentēs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Neut.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potēns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potēns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potentia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potentibus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53200" y="2314929"/>
            <a:ext cx="2971800" cy="3928261"/>
            <a:chOff x="6650181" y="2637438"/>
            <a:chExt cx="2701636" cy="2379972"/>
          </a:xfrm>
        </p:grpSpPr>
        <p:sp>
          <p:nvSpPr>
            <p:cNvPr id="6" name="TextBox 5"/>
            <p:cNvSpPr txBox="1"/>
            <p:nvPr/>
          </p:nvSpPr>
          <p:spPr>
            <a:xfrm>
              <a:off x="6650181" y="2658575"/>
              <a:ext cx="2701636" cy="23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</a:t>
              </a:r>
              <a:r>
                <a:rPr lang="en-US" sz="1600" b="1" dirty="0" smtClean="0"/>
                <a:t>: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Ø 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-is / -is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-ī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Ø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-ī / -ī</a:t>
              </a:r>
            </a:p>
            <a:p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ia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ium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ium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endParaRPr lang="en-US" sz="2100" b="1" dirty="0" smtClean="0">
                <a:solidFill>
                  <a:srgbClr val="C00000"/>
                </a:solidFill>
              </a:endParaRP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ēs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 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ia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</a:t>
              </a:r>
            </a:p>
            <a:p>
              <a:r>
                <a:rPr lang="en-US" sz="21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r>
                <a:rPr lang="en-US" sz="2100" b="1" dirty="0" smtClean="0">
                  <a:solidFill>
                    <a:srgbClr val="C00000"/>
                  </a:solidFill>
                </a:rPr>
                <a:t> /-</a:t>
              </a:r>
              <a:r>
                <a:rPr lang="en-US" sz="2100" b="1" dirty="0" err="1" smtClean="0">
                  <a:solidFill>
                    <a:srgbClr val="C00000"/>
                  </a:solidFill>
                </a:rPr>
                <a:t>ibus</a:t>
              </a:r>
              <a:endParaRPr lang="en-US" sz="21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50181" y="2637438"/>
              <a:ext cx="1939636" cy="2379972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1905000"/>
            <a:ext cx="3962400" cy="415498"/>
            <a:chOff x="533400" y="2057400"/>
            <a:chExt cx="4537145" cy="415498"/>
          </a:xfrm>
        </p:grpSpPr>
        <p:sp>
          <p:nvSpPr>
            <p:cNvPr id="5" name="Rectangle 4"/>
            <p:cNvSpPr/>
            <p:nvPr/>
          </p:nvSpPr>
          <p:spPr>
            <a:xfrm>
              <a:off x="533400" y="2133600"/>
              <a:ext cx="2722287" cy="304800"/>
            </a:xfrm>
            <a:prstGeom prst="rect">
              <a:avLst/>
            </a:prstGeom>
            <a:noFill/>
            <a:ln w="222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057400"/>
              <a:ext cx="453714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dirty="0" err="1" smtClean="0">
                  <a:solidFill>
                    <a:srgbClr val="0070C0"/>
                  </a:solidFill>
                </a:rPr>
                <a:t>potēns</a:t>
              </a:r>
              <a:r>
                <a:rPr lang="en-US" sz="2100" b="1" dirty="0" smtClean="0">
                  <a:solidFill>
                    <a:srgbClr val="0070C0"/>
                  </a:solidFill>
                </a:rPr>
                <a:t>, </a:t>
              </a:r>
              <a:r>
                <a:rPr lang="en-US" sz="2100" b="1" dirty="0" err="1" smtClean="0">
                  <a:solidFill>
                    <a:srgbClr val="0070C0"/>
                  </a:solidFill>
                </a:rPr>
                <a:t>potentis</a:t>
              </a:r>
              <a:endParaRPr lang="en-US" sz="2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63562"/>
          </a:xfrm>
        </p:spPr>
        <p:txBody>
          <a:bodyPr>
            <a:noAutofit/>
          </a:bodyPr>
          <a:lstStyle/>
          <a:p>
            <a:r>
              <a:rPr lang="en-US" sz="2600" dirty="0" smtClean="0"/>
              <a:t>Tips and Tricks for Memorizing Nouns and Adj.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Now that you’ve worked your way through the PowerPoint, here are a few tricks to keep in mind when studying Latin nouns and adjectives:</a:t>
            </a:r>
          </a:p>
          <a:p>
            <a:pPr lvl="1"/>
            <a:r>
              <a:rPr lang="en-US" sz="2200" b="1" dirty="0" smtClean="0">
                <a:solidFill>
                  <a:srgbClr val="C00000"/>
                </a:solidFill>
              </a:rPr>
              <a:t>Note similarities across all the declensions!</a:t>
            </a:r>
            <a:r>
              <a:rPr lang="en-US" sz="2200" dirty="0" smtClean="0"/>
              <a:t> (e.g. – “vowel + m” for the acc. sing. of any masc./fem. noun in any declension; “vowel + s” for acc. pl. of any masc./fem. noun in any decl.; dat./abl. pl. always identical in any given decl.; “-</a:t>
            </a:r>
            <a:r>
              <a:rPr lang="en-US" sz="2200" dirty="0" err="1" smtClean="0"/>
              <a:t>ibus</a:t>
            </a:r>
            <a:r>
              <a:rPr lang="en-US" sz="2200" dirty="0" smtClean="0"/>
              <a:t>” as dat./abl. pl. in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-5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declensions) – Wheelock p. 446 has a great chart that allows you to compare across all declensions</a:t>
            </a: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Remember the </a:t>
            </a:r>
            <a:r>
              <a:rPr lang="en-US" sz="2200" b="1" dirty="0" smtClean="0">
                <a:solidFill>
                  <a:srgbClr val="0070C0"/>
                </a:solidFill>
              </a:rPr>
              <a:t>2 </a:t>
            </a:r>
            <a:r>
              <a:rPr lang="en-US" sz="2200" b="1" dirty="0" smtClean="0">
                <a:solidFill>
                  <a:srgbClr val="0070C0"/>
                </a:solidFill>
              </a:rPr>
              <a:t>Rules </a:t>
            </a:r>
            <a:r>
              <a:rPr lang="en-US" sz="2200" b="1" dirty="0" smtClean="0">
                <a:solidFill>
                  <a:srgbClr val="0070C0"/>
                </a:solidFill>
              </a:rPr>
              <a:t>for Neuter Nouns! </a:t>
            </a:r>
            <a:r>
              <a:rPr lang="en-US" sz="2200" dirty="0" smtClean="0"/>
              <a:t>(nom. + acc. are always the same; nom. + acc. pl. always end in “a”)</a:t>
            </a:r>
          </a:p>
          <a:p>
            <a:pPr lvl="1"/>
            <a:r>
              <a:rPr lang="en-US" sz="2200" dirty="0" smtClean="0"/>
              <a:t>For memorizing the </a:t>
            </a:r>
            <a:r>
              <a:rPr lang="en-US" sz="2200" b="1" dirty="0" smtClean="0">
                <a:solidFill>
                  <a:srgbClr val="00B050"/>
                </a:solidFill>
              </a:rPr>
              <a:t>genders </a:t>
            </a:r>
            <a:r>
              <a:rPr lang="en-US" sz="2200" dirty="0" smtClean="0"/>
              <a:t>of nouns, try reviewing that noun with a </a:t>
            </a:r>
            <a:r>
              <a:rPr lang="en-US" sz="2200" b="1" dirty="0" smtClean="0">
                <a:solidFill>
                  <a:srgbClr val="0000FF"/>
                </a:solidFill>
              </a:rPr>
              <a:t>2-1-2 adjective </a:t>
            </a:r>
            <a:r>
              <a:rPr lang="en-US" sz="2200" dirty="0" smtClean="0"/>
              <a:t>attached to show the </a:t>
            </a:r>
            <a:r>
              <a:rPr lang="en-US" sz="2200" b="1" dirty="0" smtClean="0">
                <a:solidFill>
                  <a:srgbClr val="00B050"/>
                </a:solidFill>
              </a:rPr>
              <a:t>gender </a:t>
            </a:r>
            <a:r>
              <a:rPr lang="en-US" sz="2200" dirty="0" smtClean="0"/>
              <a:t>easily: e.g. – </a:t>
            </a:r>
            <a:r>
              <a:rPr lang="en-US" sz="2200" i="1" dirty="0" err="1" smtClean="0"/>
              <a:t>pax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Romana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pulchrum</a:t>
            </a:r>
            <a:r>
              <a:rPr lang="en-US" sz="2200" i="1" dirty="0" smtClean="0"/>
              <a:t> corpus</a:t>
            </a:r>
            <a:r>
              <a:rPr lang="en-US" sz="2200" dirty="0" smtClean="0"/>
              <a:t>, </a:t>
            </a:r>
            <a:r>
              <a:rPr lang="en-US" sz="2200" i="1" dirty="0" smtClean="0"/>
              <a:t>bonus rex</a:t>
            </a:r>
            <a:r>
              <a:rPr lang="en-US" sz="2200" dirty="0" smtClean="0"/>
              <a:t>, etc. </a:t>
            </a:r>
            <a:endParaRPr lang="en-US" sz="2200" dirty="0" smtClean="0"/>
          </a:p>
          <a:p>
            <a:pPr lvl="1"/>
            <a:r>
              <a:rPr lang="en-US" sz="2200" dirty="0" smtClean="0"/>
              <a:t>As you use the online Noun/Adj. declension pair boxes to practice, try to mix up nouns and adjectives from different declensions to create the most variety. </a:t>
            </a:r>
            <a:endParaRPr lang="en-US" sz="2200" dirty="0" smtClean="0"/>
          </a:p>
          <a:p>
            <a:pPr lvl="1"/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Nouns – 1</a:t>
            </a:r>
            <a:r>
              <a:rPr lang="en-US" b="1" baseline="30000" dirty="0" smtClean="0"/>
              <a:t>st</a:t>
            </a:r>
            <a:r>
              <a:rPr lang="en-US" b="1" dirty="0" smtClean="0"/>
              <a:t> Declension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610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FIRST DECLENSION </a:t>
            </a:r>
            <a:r>
              <a:rPr lang="en-US" sz="2400" dirty="0" smtClean="0"/>
              <a:t>is built upon the thematic vowel “a”.</a:t>
            </a:r>
          </a:p>
          <a:p>
            <a:r>
              <a:rPr lang="en-US" sz="2400" dirty="0" smtClean="0"/>
              <a:t>Its nouns are primarily </a:t>
            </a:r>
            <a:r>
              <a:rPr lang="en-US" sz="2400" b="1" dirty="0" smtClean="0">
                <a:solidFill>
                  <a:srgbClr val="0070C0"/>
                </a:solidFill>
              </a:rPr>
              <a:t>FEMININE</a:t>
            </a:r>
            <a:r>
              <a:rPr lang="en-US" sz="2400" dirty="0" smtClean="0"/>
              <a:t>, but there are a few notable exceptions (</a:t>
            </a:r>
            <a:r>
              <a:rPr lang="en-US" sz="2400" dirty="0" err="1" smtClean="0"/>
              <a:t>poeta</a:t>
            </a:r>
            <a:r>
              <a:rPr lang="en-US" sz="2400" dirty="0" smtClean="0"/>
              <a:t>, </a:t>
            </a:r>
            <a:r>
              <a:rPr lang="en-US" sz="2400" dirty="0" err="1" smtClean="0"/>
              <a:t>nauta</a:t>
            </a:r>
            <a:r>
              <a:rPr lang="en-US" sz="2400" dirty="0" smtClean="0"/>
              <a:t>, </a:t>
            </a:r>
            <a:r>
              <a:rPr lang="en-US" sz="2400" dirty="0" err="1" smtClean="0"/>
              <a:t>agricola</a:t>
            </a:r>
            <a:r>
              <a:rPr lang="en-US" sz="2400" dirty="0" smtClean="0"/>
              <a:t>, etc.-which are all masculine and describe various professions).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</a:rPr>
              <a:t>ae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7391400" cy="230832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200" b="1" dirty="0" err="1" smtClean="0">
                <a:solidFill>
                  <a:srgbClr val="0070C0"/>
                </a:solidFill>
              </a:rPr>
              <a:t>porta</a:t>
            </a:r>
            <a:r>
              <a:rPr lang="en-US" sz="2200" b="1" dirty="0" smtClean="0">
                <a:solidFill>
                  <a:srgbClr val="0070C0"/>
                </a:solidFill>
              </a:rPr>
              <a:t>, -</a:t>
            </a:r>
            <a:r>
              <a:rPr lang="en-US" sz="2200" b="1" dirty="0" err="1" smtClean="0">
                <a:solidFill>
                  <a:srgbClr val="0070C0"/>
                </a:solidFill>
              </a:rPr>
              <a:t>ae</a:t>
            </a:r>
            <a:r>
              <a:rPr lang="en-US" sz="2200" b="1" dirty="0" smtClean="0">
                <a:solidFill>
                  <a:srgbClr val="0070C0"/>
                </a:solidFill>
              </a:rPr>
              <a:t>, </a:t>
            </a:r>
            <a:r>
              <a:rPr lang="en-US" sz="2200" b="1" i="1" dirty="0" smtClean="0">
                <a:solidFill>
                  <a:srgbClr val="0070C0"/>
                </a:solidFill>
              </a:rPr>
              <a:t>f.</a:t>
            </a:r>
            <a:endParaRPr lang="en-US" sz="22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portam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portā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portae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portārum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portās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portīs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3004" y="2743200"/>
            <a:ext cx="1945395" cy="3810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8" name="Group 7"/>
          <p:cNvGrpSpPr/>
          <p:nvPr/>
        </p:nvGrpSpPr>
        <p:grpSpPr>
          <a:xfrm>
            <a:off x="6934200" y="2590800"/>
            <a:ext cx="2286000" cy="2531447"/>
            <a:chOff x="6858000" y="2520077"/>
            <a:chExt cx="2286000" cy="2531447"/>
          </a:xfrm>
        </p:grpSpPr>
        <p:sp>
          <p:nvSpPr>
            <p:cNvPr id="6" name="TextBox 5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-a	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ae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ārum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ae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īs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-am	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ās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-ā	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īs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2590800"/>
              <a:ext cx="2133600" cy="2460724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Nouns – 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 Declension - Masculine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991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SECOND DECLENSION </a:t>
            </a:r>
            <a:r>
              <a:rPr lang="en-US" sz="2400" dirty="0" smtClean="0"/>
              <a:t>is built upon the thematic vowel “o”, which weakens to “u” when short and in the final syllable of the word.</a:t>
            </a:r>
          </a:p>
          <a:p>
            <a:r>
              <a:rPr lang="en-US" sz="2400" dirty="0" smtClean="0"/>
              <a:t>Its nouns are exclusively </a:t>
            </a:r>
            <a:r>
              <a:rPr lang="en-US" sz="2400" b="1" dirty="0" smtClean="0">
                <a:solidFill>
                  <a:srgbClr val="0070C0"/>
                </a:solidFill>
              </a:rPr>
              <a:t>MASCULINE 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NEUTER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masculine nouns will have a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ending “</a:t>
            </a:r>
            <a:r>
              <a:rPr lang="en-US" sz="2400" b="1" dirty="0" smtClean="0">
                <a:solidFill>
                  <a:srgbClr val="7030A0"/>
                </a:solidFill>
              </a:rPr>
              <a:t>-us</a:t>
            </a:r>
            <a:r>
              <a:rPr lang="en-US" sz="2400" dirty="0" smtClean="0"/>
              <a:t>” or “</a:t>
            </a:r>
            <a:r>
              <a:rPr lang="en-US" sz="2400" b="1" dirty="0" smtClean="0">
                <a:solidFill>
                  <a:srgbClr val="7030A0"/>
                </a:solidFill>
              </a:rPr>
              <a:t>-</a:t>
            </a:r>
            <a:r>
              <a:rPr lang="en-US" sz="2400" b="1" dirty="0" err="1" smtClean="0">
                <a:solidFill>
                  <a:srgbClr val="7030A0"/>
                </a:solidFill>
              </a:rPr>
              <a:t>er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-ī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448342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amīcus</a:t>
            </a:r>
            <a:r>
              <a:rPr lang="en-US" sz="2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, -ī, </a:t>
            </a:r>
            <a:r>
              <a:rPr lang="en-US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m.</a:t>
            </a:r>
            <a:endParaRPr lang="en-US" sz="20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amīcus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amīcī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amīcō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amīcum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amīcō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amīcī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amīcōrum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amīcīs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amīcōs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amīcīs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24542"/>
            <a:ext cx="1905000" cy="3048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Georgia" panose="02040502050405020303" pitchFamily="18" charset="0"/>
              </a:rPr>
              <a:t>puer</a:t>
            </a:r>
            <a:r>
              <a:rPr lang="en-US" sz="2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, -ī, </a:t>
            </a:r>
            <a:r>
              <a:rPr lang="en-US" sz="20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m.</a:t>
            </a:r>
            <a:endParaRPr lang="en-US" sz="20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puerī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puerō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puerum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puerō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puerī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puerōrum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puerīs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puerōs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  <a:latin typeface="Georgia" panose="02040502050405020303" pitchFamily="18" charset="0"/>
              </a:rPr>
              <a:t>puerīs</a:t>
            </a:r>
            <a:endParaRPr lang="en-US" sz="2200" b="1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28851"/>
            <a:ext cx="1600200" cy="327124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934200" y="3429000"/>
            <a:ext cx="2286000" cy="2308324"/>
            <a:chOff x="6858000" y="2520077"/>
            <a:chExt cx="2286000" cy="2308324"/>
          </a:xfrm>
        </p:grpSpPr>
        <p:sp>
          <p:nvSpPr>
            <p:cNvPr id="9" name="TextBox 8"/>
            <p:cNvSpPr txBox="1"/>
            <p:nvPr/>
          </p:nvSpPr>
          <p:spPr>
            <a:xfrm>
              <a:off x="6858000" y="2520077"/>
              <a:ext cx="22860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Georgia" panose="02040502050405020303" pitchFamily="18" charset="0"/>
                </a:rPr>
                <a:t>Summary of Endings:</a:t>
              </a:r>
            </a:p>
            <a:p>
              <a:r>
                <a:rPr lang="en-US" sz="2000" b="1" dirty="0" smtClean="0">
                  <a:latin typeface="Georgia" panose="02040502050405020303" pitchFamily="18" charset="0"/>
                </a:rPr>
                <a:t>Sing.	    Pl.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-us/-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er</a:t>
              </a:r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   </a:t>
              </a:r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-ī</a:t>
              </a:r>
            </a:p>
            <a:p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-ī	  </a:t>
              </a:r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ōrum</a:t>
              </a:r>
              <a:endParaRPr lang="en-US" sz="2200" b="1" dirty="0" smtClean="0">
                <a:solidFill>
                  <a:srgbClr val="C00000"/>
                </a:solidFill>
                <a:latin typeface="Georgia" panose="02040502050405020303" pitchFamily="18" charset="0"/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-ō	   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īs</a:t>
              </a:r>
              <a:endParaRPr lang="en-US" sz="2200" b="1" dirty="0" smtClean="0">
                <a:solidFill>
                  <a:srgbClr val="C00000"/>
                </a:solidFill>
                <a:latin typeface="Georgia" panose="02040502050405020303" pitchFamily="18" charset="0"/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-um	   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ōs</a:t>
              </a:r>
              <a:endParaRPr lang="en-US" sz="2200" b="1" dirty="0" smtClean="0">
                <a:solidFill>
                  <a:srgbClr val="C00000"/>
                </a:solidFill>
                <a:latin typeface="Georgia" panose="02040502050405020303" pitchFamily="18" charset="0"/>
              </a:endParaRPr>
            </a:p>
            <a:p>
              <a:r>
                <a:rPr lang="en-US" sz="2200" b="1" dirty="0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-ō	   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Georgia" panose="02040502050405020303" pitchFamily="18" charset="0"/>
                </a:rPr>
                <a:t>īs</a:t>
              </a:r>
              <a:endParaRPr lang="en-US" sz="2200" b="1" dirty="0">
                <a:solidFill>
                  <a:srgbClr val="C00000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2590800"/>
              <a:ext cx="2133600" cy="2237601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Nouns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Declension - Neuter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86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2100" dirty="0" smtClean="0"/>
              <a:t>The </a:t>
            </a:r>
            <a:r>
              <a:rPr lang="en-US" sz="2100" b="1" dirty="0" smtClean="0">
                <a:solidFill>
                  <a:srgbClr val="00B050"/>
                </a:solidFill>
              </a:rPr>
              <a:t>SECOND DECLENSION </a:t>
            </a:r>
            <a:r>
              <a:rPr lang="en-US" sz="2100" dirty="0" smtClean="0"/>
              <a:t>is built upon the thematic vowel “o” , which weakens to “u” when short and in the final syllable of the word.</a:t>
            </a:r>
          </a:p>
          <a:p>
            <a:r>
              <a:rPr lang="en-US" sz="2100" dirty="0" smtClean="0"/>
              <a:t>Its nouns are exclusively </a:t>
            </a:r>
            <a:r>
              <a:rPr lang="en-US" sz="2100" b="1" dirty="0" smtClean="0">
                <a:solidFill>
                  <a:srgbClr val="0070C0"/>
                </a:solidFill>
              </a:rPr>
              <a:t>MASCULINE </a:t>
            </a:r>
            <a:r>
              <a:rPr lang="en-US" sz="2100" dirty="0" smtClean="0"/>
              <a:t>or </a:t>
            </a:r>
            <a:r>
              <a:rPr lang="en-US" sz="2100" b="1" dirty="0" smtClean="0">
                <a:solidFill>
                  <a:srgbClr val="0070C0"/>
                </a:solidFill>
              </a:rPr>
              <a:t>NEUTER</a:t>
            </a:r>
            <a:r>
              <a:rPr lang="en-US" sz="2100" dirty="0" smtClean="0"/>
              <a:t>. </a:t>
            </a:r>
          </a:p>
          <a:p>
            <a:r>
              <a:rPr lang="en-US" sz="2400" dirty="0" smtClean="0"/>
              <a:t>The neuter nouns will have a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ending “</a:t>
            </a:r>
            <a:r>
              <a:rPr lang="en-US" sz="2400" b="1" dirty="0" smtClean="0">
                <a:solidFill>
                  <a:srgbClr val="7030A0"/>
                </a:solidFill>
              </a:rPr>
              <a:t>-um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-ī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200" y="2743200"/>
            <a:ext cx="7391400" cy="230832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dōnum</a:t>
            </a:r>
            <a:r>
              <a:rPr lang="en-US" sz="2000" b="1" dirty="0" smtClean="0">
                <a:solidFill>
                  <a:srgbClr val="0070C0"/>
                </a:solidFill>
              </a:rPr>
              <a:t>, -ī, </a:t>
            </a:r>
            <a:r>
              <a:rPr lang="en-US" sz="2000" b="1" i="1" dirty="0" smtClean="0">
                <a:solidFill>
                  <a:srgbClr val="0070C0"/>
                </a:solidFill>
              </a:rPr>
              <a:t>nt.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dōnī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dōnō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dōnōrum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dōnīs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dōnīs</a:t>
            </a: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743200"/>
            <a:ext cx="1905000" cy="3810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</a:t>
            </a:r>
            <a:r>
              <a:rPr lang="en-US" sz="2000" dirty="0" smtClean="0"/>
              <a:t>The two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RULES </a:t>
            </a: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NEUTER NOUNS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70C0"/>
                </a:solidFill>
              </a:rPr>
              <a:t>nominative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70C0"/>
                </a:solidFill>
              </a:rPr>
              <a:t>accusative forms </a:t>
            </a:r>
            <a:r>
              <a:rPr lang="en-US" sz="2000" dirty="0" smtClean="0"/>
              <a:t>of neuter nouns are identical.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7030A0"/>
                </a:solidFill>
              </a:rPr>
              <a:t>nom.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acc. plural forms </a:t>
            </a:r>
            <a:r>
              <a:rPr lang="en-US" sz="2000" dirty="0" smtClean="0"/>
              <a:t>of neuter nouns always end “</a:t>
            </a:r>
            <a:r>
              <a:rPr lang="en-US" sz="2000" b="1" dirty="0" smtClean="0">
                <a:solidFill>
                  <a:srgbClr val="7030A0"/>
                </a:solidFill>
              </a:rPr>
              <a:t>-a</a:t>
            </a:r>
            <a:r>
              <a:rPr lang="en-US" sz="2000" dirty="0" smtClean="0"/>
              <a:t>”</a:t>
            </a:r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934200" y="2853155"/>
            <a:ext cx="2286000" cy="2099845"/>
            <a:chOff x="6858000" y="2520077"/>
            <a:chExt cx="2286000" cy="2099845"/>
          </a:xfrm>
        </p:grpSpPr>
        <p:sp>
          <p:nvSpPr>
            <p:cNvPr id="8" name="TextBox 7"/>
            <p:cNvSpPr txBox="1"/>
            <p:nvPr/>
          </p:nvSpPr>
          <p:spPr>
            <a:xfrm>
              <a:off x="6858000" y="2520077"/>
              <a:ext cx="2286000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b="1" dirty="0" smtClean="0"/>
                <a:t>Sing.	    Pl.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-um	   -a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ōrum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-ō	   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īs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-um	   -a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-ō	   -</a:t>
              </a:r>
              <a:r>
                <a:rPr lang="en-US" b="1" dirty="0" err="1" smtClean="0">
                  <a:solidFill>
                    <a:srgbClr val="C00000"/>
                  </a:solidFill>
                </a:rPr>
                <a:t>īs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2590799"/>
              <a:ext cx="2133600" cy="2029123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Nouns – 3rd Declension - Masc./Fem.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2000"/>
            <a:ext cx="8991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THIRD DECLENSION </a:t>
            </a:r>
            <a:r>
              <a:rPr lang="en-US" sz="2400" dirty="0" smtClean="0"/>
              <a:t>uses the </a:t>
            </a:r>
            <a:r>
              <a:rPr lang="en-US" sz="2400" dirty="0" smtClean="0"/>
              <a:t>thematic vowel “e”, though the stems usually end in </a:t>
            </a:r>
            <a:r>
              <a:rPr lang="en-US" sz="2400" dirty="0" smtClean="0"/>
              <a:t>consonants, so it is properly the “consonant-stem declension.”</a:t>
            </a:r>
            <a:endParaRPr lang="en-US" sz="2400" dirty="0" smtClean="0"/>
          </a:p>
          <a:p>
            <a:r>
              <a:rPr lang="en-US" sz="2400" dirty="0" smtClean="0"/>
              <a:t>Its nouns can be </a:t>
            </a:r>
            <a:r>
              <a:rPr lang="en-US" sz="2400" b="1" dirty="0" smtClean="0">
                <a:solidFill>
                  <a:srgbClr val="0070C0"/>
                </a:solidFill>
              </a:rPr>
              <a:t>MASCULINE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FEMININE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NEUTER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forms of its nouns vary widely, meaning you must memorize them and carefully memorize the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 of each noun.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-is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448342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rēx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rēgis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m.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rēx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rēgibus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24542"/>
            <a:ext cx="1905000" cy="3048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1"/>
            <a:ext cx="7620000" cy="193899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virtūs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virtūtis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f.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virtūtis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virtūtī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virtūtem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virtūte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virtūtēs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virtūtum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virtūtibus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virtūtēs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000" b="1" dirty="0" err="1" smtClean="0">
                <a:solidFill>
                  <a:srgbClr val="00B050"/>
                </a:solidFill>
              </a:rPr>
              <a:t>virtūtibus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517679"/>
            <a:ext cx="2209800" cy="3048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0" y="3053477"/>
            <a:ext cx="2286000" cy="2462213"/>
            <a:chOff x="6858000" y="2520077"/>
            <a:chExt cx="2286000" cy="2462213"/>
          </a:xfrm>
        </p:grpSpPr>
        <p:sp>
          <p:nvSpPr>
            <p:cNvPr id="9" name="TextBox 8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Ø/-s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ēs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-is	   -um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ēs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-e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2590800"/>
              <a:ext cx="2133600" cy="2391490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Nouns – 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Declension - Neuter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7391400" cy="203132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corpus, -</a:t>
            </a:r>
            <a:r>
              <a:rPr lang="en-US" sz="2000" b="1" dirty="0" err="1" smtClean="0">
                <a:solidFill>
                  <a:srgbClr val="0070C0"/>
                </a:solidFill>
              </a:rPr>
              <a:t>oris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nt.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100" b="1" dirty="0" smtClean="0">
                <a:solidFill>
                  <a:srgbClr val="00B050"/>
                </a:solidFill>
              </a:rPr>
              <a:t>corpus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corporis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corporī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rgbClr val="00B050"/>
                </a:solidFill>
              </a:rPr>
              <a:t>corpus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corpore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100" b="1" dirty="0" smtClean="0">
                <a:solidFill>
                  <a:srgbClr val="00B050"/>
                </a:solidFill>
              </a:rPr>
              <a:t>corpora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corporum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corporibus</a:t>
            </a:r>
            <a:endParaRPr lang="en-US" sz="2100" b="1" dirty="0" smtClean="0">
              <a:solidFill>
                <a:srgbClr val="00B050"/>
              </a:solidFill>
            </a:endParaRPr>
          </a:p>
          <a:p>
            <a:r>
              <a:rPr lang="en-US" sz="2100" b="1" dirty="0" smtClean="0">
                <a:solidFill>
                  <a:srgbClr val="00B050"/>
                </a:solidFill>
              </a:rPr>
              <a:t>corpora</a:t>
            </a:r>
          </a:p>
          <a:p>
            <a:r>
              <a:rPr lang="en-US" sz="2100" b="1" dirty="0" err="1" smtClean="0">
                <a:solidFill>
                  <a:srgbClr val="00B050"/>
                </a:solidFill>
              </a:rPr>
              <a:t>corporibus</a:t>
            </a:r>
            <a:endParaRPr lang="en-US" sz="21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2362200" cy="3810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Note: </a:t>
            </a:r>
            <a:r>
              <a:rPr lang="en-US" sz="2000" dirty="0" smtClean="0"/>
              <a:t>The two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RULES </a:t>
            </a:r>
            <a:r>
              <a:rPr lang="en-US" sz="2000" dirty="0" smtClean="0"/>
              <a:t>for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NEUTER NOUNS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0070C0"/>
                </a:solidFill>
              </a:rPr>
              <a:t>nominative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0070C0"/>
                </a:solidFill>
              </a:rPr>
              <a:t>accusative forms </a:t>
            </a:r>
            <a:r>
              <a:rPr lang="en-US" sz="2000" dirty="0" smtClean="0"/>
              <a:t>of neuter nouns are identical.</a:t>
            </a:r>
          </a:p>
          <a:p>
            <a:pPr marL="457200" indent="-457200">
              <a:buAutoNum type="arabicParenR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7030A0"/>
                </a:solidFill>
              </a:rPr>
              <a:t>nom. </a:t>
            </a:r>
            <a:r>
              <a:rPr lang="en-US" sz="2000" dirty="0" smtClean="0"/>
              <a:t>and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acc. plural forms </a:t>
            </a:r>
            <a:r>
              <a:rPr lang="en-US" sz="2000" dirty="0" smtClean="0"/>
              <a:t>of neuter nouns always end “</a:t>
            </a:r>
            <a:r>
              <a:rPr lang="en-US" sz="2000" b="1" dirty="0" smtClean="0">
                <a:solidFill>
                  <a:srgbClr val="7030A0"/>
                </a:solidFill>
              </a:rPr>
              <a:t>-a</a:t>
            </a:r>
            <a:r>
              <a:rPr lang="en-US" sz="2000" dirty="0" smtClean="0"/>
              <a:t>”</a:t>
            </a:r>
            <a:endParaRPr lang="en-US" sz="20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838200"/>
            <a:ext cx="89916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50"/>
                </a:solidFill>
              </a:rPr>
              <a:t>THIRD DECLENSION </a:t>
            </a:r>
            <a:r>
              <a:rPr lang="en-US" sz="2400" dirty="0"/>
              <a:t>uses the thematic vowel “e”, though the stems usually end in consonants, so it is properly the “consonant-stem </a:t>
            </a:r>
            <a:r>
              <a:rPr lang="en-US" sz="2400" dirty="0" smtClean="0"/>
              <a:t>declension.”</a:t>
            </a:r>
            <a:endParaRPr lang="en-US" sz="2400" dirty="0" smtClean="0"/>
          </a:p>
          <a:p>
            <a:r>
              <a:rPr lang="en-US" sz="2400" dirty="0" smtClean="0"/>
              <a:t>Its nouns can be </a:t>
            </a:r>
            <a:r>
              <a:rPr lang="en-US" sz="2400" b="1" dirty="0" smtClean="0">
                <a:solidFill>
                  <a:srgbClr val="0070C0"/>
                </a:solidFill>
              </a:rPr>
              <a:t>MASCULINE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FEMININE</a:t>
            </a:r>
            <a:r>
              <a:rPr lang="en-US" sz="2400" dirty="0" smtClean="0"/>
              <a:t>,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en-US" sz="2400" b="1" dirty="0" smtClean="0">
                <a:solidFill>
                  <a:srgbClr val="0070C0"/>
                </a:solidFill>
              </a:rPr>
              <a:t>NEUTER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7030A0"/>
                </a:solidFill>
              </a:rPr>
              <a:t>nominative singular </a:t>
            </a:r>
            <a:r>
              <a:rPr lang="en-US" sz="2400" dirty="0" smtClean="0"/>
              <a:t>forms of its nouns vary widely, meaning you must memorize them and carefully memorize the </a:t>
            </a:r>
            <a:r>
              <a:rPr lang="en-US" sz="2400" b="1" dirty="0" smtClean="0">
                <a:solidFill>
                  <a:srgbClr val="7030A0"/>
                </a:solidFill>
              </a:rPr>
              <a:t>gender</a:t>
            </a:r>
            <a:r>
              <a:rPr lang="en-US" sz="2400" dirty="0" smtClean="0"/>
              <a:t> of each noun.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2400" dirty="0" smtClean="0"/>
              <a:t>ending is “</a:t>
            </a:r>
            <a:r>
              <a:rPr lang="en-US" sz="2400" b="1" dirty="0" smtClean="0">
                <a:solidFill>
                  <a:srgbClr val="C00000"/>
                </a:solidFill>
              </a:rPr>
              <a:t>-is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sz="2400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6858000" y="2514600"/>
            <a:ext cx="2286000" cy="2514599"/>
            <a:chOff x="6858000" y="2520077"/>
            <a:chExt cx="2286000" cy="2514599"/>
          </a:xfrm>
        </p:grpSpPr>
        <p:sp>
          <p:nvSpPr>
            <p:cNvPr id="14" name="TextBox 13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 Ø	   -a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-is	   -um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Ø 	   -a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-e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8000" y="2590799"/>
              <a:ext cx="2133600" cy="2443877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62"/>
            <a:ext cx="9067800" cy="6556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Few Remarks on the Nominative Singular of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Declension: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The nom. sing. </a:t>
            </a:r>
            <a:r>
              <a:rPr lang="en-US" sz="2100" i="1" dirty="0" smtClean="0"/>
              <a:t>ending </a:t>
            </a:r>
            <a:r>
              <a:rPr lang="en-US" sz="2100" dirty="0" smtClean="0"/>
              <a:t>of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declension masc. and fem. nouns is usually an “</a:t>
            </a:r>
            <a:r>
              <a:rPr lang="en-US" sz="2100" b="1" dirty="0" smtClean="0">
                <a:solidFill>
                  <a:srgbClr val="C00000"/>
                </a:solidFill>
              </a:rPr>
              <a:t>s</a:t>
            </a:r>
            <a:r>
              <a:rPr lang="en-US" sz="2100" dirty="0" smtClean="0"/>
              <a:t>” attached directly to the base of the noun. This “</a:t>
            </a:r>
            <a:r>
              <a:rPr lang="en-US" sz="2100" b="1" dirty="0" smtClean="0">
                <a:solidFill>
                  <a:srgbClr val="C00000"/>
                </a:solidFill>
              </a:rPr>
              <a:t>s</a:t>
            </a:r>
            <a:r>
              <a:rPr lang="en-US" sz="2100" dirty="0" smtClean="0"/>
              <a:t>” will often combine the final consonant of the noun’s base and various (but expected) sound changes will occur: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/>
              <a:t>ex: </a:t>
            </a:r>
            <a:r>
              <a:rPr lang="en-US" b="1" dirty="0" err="1">
                <a:solidFill>
                  <a:srgbClr val="0070C0"/>
                </a:solidFill>
              </a:rPr>
              <a:t>rēg</a:t>
            </a:r>
            <a:r>
              <a:rPr lang="en-US" dirty="0"/>
              <a:t>/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dirty="0"/>
              <a:t> &gt; </a:t>
            </a:r>
            <a:r>
              <a:rPr lang="en-US" b="1" dirty="0" err="1">
                <a:solidFill>
                  <a:srgbClr val="00B050"/>
                </a:solidFill>
              </a:rPr>
              <a:t>rēx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70C0"/>
                </a:solidFill>
              </a:rPr>
              <a:t>virtūt</a:t>
            </a:r>
            <a:r>
              <a:rPr lang="en-US" dirty="0"/>
              <a:t>/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dirty="0"/>
              <a:t> &gt; </a:t>
            </a:r>
            <a:r>
              <a:rPr lang="en-US" b="1" dirty="0" err="1">
                <a:solidFill>
                  <a:srgbClr val="00B050"/>
                </a:solidFill>
              </a:rPr>
              <a:t>virtūs</a:t>
            </a:r>
            <a:r>
              <a:rPr lang="en-US" dirty="0"/>
              <a:t> (try saying these out loud</a:t>
            </a:r>
            <a:r>
              <a:rPr lang="en-US" dirty="0" smtClean="0"/>
              <a:t>)</a:t>
            </a:r>
          </a:p>
          <a:p>
            <a:r>
              <a:rPr lang="en-US" sz="2100" dirty="0" smtClean="0"/>
              <a:t>A few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declension masc. and fem. nouns demonstrate a “</a:t>
            </a:r>
            <a:r>
              <a:rPr lang="en-US" sz="2100" b="1" dirty="0" smtClean="0">
                <a:solidFill>
                  <a:srgbClr val="C00000"/>
                </a:solidFill>
              </a:rPr>
              <a:t>Zero</a:t>
            </a:r>
            <a:r>
              <a:rPr lang="en-US" sz="2100" dirty="0" smtClean="0"/>
              <a:t>” marker for the nom. sing., meaning nothing was added to the base (usually because the “</a:t>
            </a:r>
            <a:r>
              <a:rPr lang="en-US" sz="2100" b="1" dirty="0" smtClean="0">
                <a:solidFill>
                  <a:srgbClr val="C00000"/>
                </a:solidFill>
              </a:rPr>
              <a:t>s</a:t>
            </a:r>
            <a:r>
              <a:rPr lang="en-US" sz="2100" dirty="0" smtClean="0"/>
              <a:t>” conflicted with the final base consonants), though this may also result in the loss of final consonants: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b="1" dirty="0" smtClean="0">
                <a:solidFill>
                  <a:srgbClr val="0070C0"/>
                </a:solidFill>
              </a:rPr>
              <a:t>ration</a:t>
            </a:r>
            <a:r>
              <a:rPr lang="en-US" sz="2000" dirty="0" smtClean="0"/>
              <a:t>/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r>
              <a:rPr lang="en-US" sz="2000" dirty="0" smtClean="0">
                <a:cs typeface="Times New Roman" panose="02020603050405020304" pitchFamily="18" charset="0"/>
              </a:rPr>
              <a:t>&gt; </a:t>
            </a:r>
            <a:r>
              <a:rPr lang="en-US" sz="2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ratio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100" dirty="0" smtClean="0"/>
              <a:t>The neuter nouns of the 3</a:t>
            </a:r>
            <a:r>
              <a:rPr lang="en-US" sz="2100" baseline="30000" dirty="0" smtClean="0"/>
              <a:t>rd</a:t>
            </a:r>
            <a:r>
              <a:rPr lang="en-US" sz="2100" dirty="0" smtClean="0"/>
              <a:t> declension almost without fail utilize a “Zero” marker for the nom. sing., though this is not always clear until you take into account vowel weakening and </a:t>
            </a:r>
            <a:r>
              <a:rPr lang="en-US" sz="2100" dirty="0" err="1" smtClean="0"/>
              <a:t>rhotacism</a:t>
            </a:r>
            <a:r>
              <a:rPr lang="en-US" sz="2100" dirty="0" smtClean="0"/>
              <a:t> </a:t>
            </a:r>
            <a:r>
              <a:rPr lang="en-US" sz="1800" dirty="0" smtClean="0"/>
              <a:t>(see the verb review from last week)</a:t>
            </a:r>
            <a:r>
              <a:rPr lang="en-US" sz="2100" dirty="0" smtClean="0"/>
              <a:t>. 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b="1" dirty="0" err="1" smtClean="0">
                <a:solidFill>
                  <a:srgbClr val="0070C0"/>
                </a:solidFill>
              </a:rPr>
              <a:t>corpos</a:t>
            </a:r>
            <a:r>
              <a:rPr lang="en-US" sz="2000" dirty="0" smtClean="0"/>
              <a:t>/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 </a:t>
            </a:r>
            <a:r>
              <a:rPr lang="en-US" sz="2000" dirty="0" smtClean="0">
                <a:cs typeface="Times New Roman" panose="02020603050405020304" pitchFamily="18" charset="0"/>
              </a:rPr>
              <a:t>&gt; </a:t>
            </a:r>
            <a:r>
              <a:rPr lang="en-US" sz="2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corpus</a:t>
            </a:r>
            <a:r>
              <a:rPr lang="en-US" sz="2000" dirty="0" smtClean="0">
                <a:cs typeface="Times New Roman" panose="02020603050405020304" pitchFamily="18" charset="0"/>
              </a:rPr>
              <a:t> (weakening)</a:t>
            </a:r>
          </a:p>
          <a:p>
            <a:pPr lvl="1"/>
            <a:r>
              <a:rPr lang="en-US" sz="2000" dirty="0" smtClean="0">
                <a:cs typeface="Times New Roman" panose="02020603050405020304" pitchFamily="18" charset="0"/>
              </a:rPr>
              <a:t>cf. gen.: </a:t>
            </a:r>
            <a:r>
              <a:rPr lang="en-US" sz="2000" b="1" dirty="0" err="1" smtClean="0">
                <a:solidFill>
                  <a:srgbClr val="0070C0"/>
                </a:solidFill>
              </a:rPr>
              <a:t>corpos</a:t>
            </a:r>
            <a:r>
              <a:rPr lang="en-US" sz="2000" dirty="0" smtClean="0"/>
              <a:t>/</a:t>
            </a:r>
            <a:r>
              <a:rPr lang="en-US" sz="2000" b="1" dirty="0" smtClean="0">
                <a:solidFill>
                  <a:srgbClr val="C00000"/>
                </a:solidFill>
              </a:rPr>
              <a:t>is</a:t>
            </a:r>
            <a:r>
              <a:rPr lang="en-US" sz="2000" dirty="0" smtClean="0"/>
              <a:t> &gt; </a:t>
            </a:r>
            <a:r>
              <a:rPr lang="en-US" sz="2000" b="1" dirty="0" err="1" smtClean="0">
                <a:solidFill>
                  <a:srgbClr val="00B050"/>
                </a:solidFill>
              </a:rPr>
              <a:t>corporis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rhotacism</a:t>
            </a:r>
            <a:r>
              <a:rPr lang="en-US" sz="2000" dirty="0" smtClean="0"/>
              <a:t>)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320040" lvl="1" indent="0">
              <a:buNone/>
            </a:pP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65617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563562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Nouns – 3rd Declension “</a:t>
            </a:r>
            <a:r>
              <a:rPr lang="en-US" sz="2600" b="1" dirty="0" err="1" smtClean="0"/>
              <a:t>i</a:t>
            </a:r>
            <a:r>
              <a:rPr lang="en-US" sz="2600" b="1" dirty="0" smtClean="0"/>
              <a:t>” Stems- Masc./Fem.</a:t>
            </a:r>
            <a:endParaRPr lang="en-US" sz="2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8915400" cy="175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50" dirty="0" smtClean="0"/>
              <a:t>There is a subset of the  </a:t>
            </a:r>
            <a:r>
              <a:rPr lang="en-US" sz="1650" b="1" dirty="0" smtClean="0">
                <a:solidFill>
                  <a:srgbClr val="00B050"/>
                </a:solidFill>
              </a:rPr>
              <a:t>THIRD DECLENSION </a:t>
            </a:r>
            <a:r>
              <a:rPr lang="en-US" sz="1650" dirty="0" smtClean="0"/>
              <a:t>which is built upon the thematic vowel </a:t>
            </a:r>
            <a:r>
              <a:rPr lang="en-US" sz="1650" dirty="0" smtClean="0"/>
              <a:t>“</a:t>
            </a:r>
            <a:r>
              <a:rPr lang="en-US" sz="1650" dirty="0" err="1" smtClean="0"/>
              <a:t>i</a:t>
            </a:r>
            <a:r>
              <a:rPr lang="en-US" sz="1650" dirty="0" smtClean="0"/>
              <a:t>,” which leads to a large amount of correspondence in forms to the consonant stem nouns.  </a:t>
            </a:r>
            <a:endParaRPr lang="en-US" sz="1650" dirty="0" smtClean="0"/>
          </a:p>
          <a:p>
            <a:pPr>
              <a:spcBef>
                <a:spcPts val="0"/>
              </a:spcBef>
            </a:pPr>
            <a:r>
              <a:rPr lang="en-US" sz="1650" dirty="0" smtClean="0"/>
              <a:t>The </a:t>
            </a:r>
            <a:r>
              <a:rPr lang="en-US" sz="1650" b="1" dirty="0" smtClean="0">
                <a:solidFill>
                  <a:srgbClr val="0070C0"/>
                </a:solidFill>
              </a:rPr>
              <a:t>masculine</a:t>
            </a:r>
            <a:r>
              <a:rPr lang="en-US" sz="1650" dirty="0" smtClean="0"/>
              <a:t> and </a:t>
            </a:r>
            <a:r>
              <a:rPr lang="en-US" sz="1650" b="1" dirty="0" smtClean="0">
                <a:solidFill>
                  <a:srgbClr val="0070C0"/>
                </a:solidFill>
              </a:rPr>
              <a:t>feminine</a:t>
            </a:r>
            <a:r>
              <a:rPr lang="en-US" sz="1650" dirty="0" smtClean="0"/>
              <a:t> nouns of the </a:t>
            </a:r>
            <a:r>
              <a:rPr lang="en-US" sz="1650" b="1" dirty="0" smtClean="0">
                <a:solidFill>
                  <a:srgbClr val="7030A0"/>
                </a:solidFill>
              </a:rPr>
              <a:t>3</a:t>
            </a:r>
            <a:r>
              <a:rPr lang="en-US" sz="1650" b="1" baseline="30000" dirty="0" smtClean="0">
                <a:solidFill>
                  <a:srgbClr val="7030A0"/>
                </a:solidFill>
              </a:rPr>
              <a:t>rd</a:t>
            </a:r>
            <a:r>
              <a:rPr lang="en-US" sz="1650" b="1" dirty="0" smtClean="0">
                <a:solidFill>
                  <a:srgbClr val="7030A0"/>
                </a:solidFill>
              </a:rPr>
              <a:t> “</a:t>
            </a:r>
            <a:r>
              <a:rPr lang="en-US" sz="1650" b="1" dirty="0" err="1" smtClean="0">
                <a:solidFill>
                  <a:srgbClr val="7030A0"/>
                </a:solidFill>
              </a:rPr>
              <a:t>i</a:t>
            </a:r>
            <a:r>
              <a:rPr lang="en-US" sz="1650" b="1" dirty="0" smtClean="0">
                <a:solidFill>
                  <a:srgbClr val="7030A0"/>
                </a:solidFill>
              </a:rPr>
              <a:t>” Stem declension </a:t>
            </a:r>
            <a:r>
              <a:rPr lang="en-US" sz="1650" dirty="0" smtClean="0"/>
              <a:t>only differ from the regular 3</a:t>
            </a:r>
            <a:r>
              <a:rPr lang="en-US" sz="1650" baseline="30000" dirty="0" smtClean="0"/>
              <a:t>rd</a:t>
            </a:r>
            <a:r>
              <a:rPr lang="en-US" sz="1650" dirty="0" smtClean="0"/>
              <a:t> declension in the genitive plural, which is “</a:t>
            </a:r>
            <a:r>
              <a:rPr lang="en-US" sz="1650" b="1" dirty="0" smtClean="0">
                <a:solidFill>
                  <a:srgbClr val="7030A0"/>
                </a:solidFill>
              </a:rPr>
              <a:t>-</a:t>
            </a:r>
            <a:r>
              <a:rPr lang="en-US" sz="1650" b="1" dirty="0" err="1" smtClean="0">
                <a:solidFill>
                  <a:srgbClr val="7030A0"/>
                </a:solidFill>
              </a:rPr>
              <a:t>ium</a:t>
            </a:r>
            <a:r>
              <a:rPr lang="en-US" sz="1650" dirty="0" smtClean="0"/>
              <a:t>” instead of the usual “</a:t>
            </a:r>
            <a:r>
              <a:rPr lang="en-US" sz="1650" b="1" dirty="0" smtClean="0">
                <a:solidFill>
                  <a:srgbClr val="C00000"/>
                </a:solidFill>
              </a:rPr>
              <a:t>-um</a:t>
            </a:r>
            <a:r>
              <a:rPr lang="en-US" sz="1650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en-US" sz="1700" dirty="0" smtClean="0"/>
              <a:t>The </a:t>
            </a:r>
            <a:r>
              <a:rPr lang="en-US" sz="1700" b="1" dirty="0" smtClean="0">
                <a:solidFill>
                  <a:srgbClr val="C00000"/>
                </a:solidFill>
              </a:rPr>
              <a:t>genitive singular </a:t>
            </a:r>
            <a:r>
              <a:rPr lang="en-US" sz="1700" dirty="0" smtClean="0"/>
              <a:t>ending is still “</a:t>
            </a:r>
            <a:r>
              <a:rPr lang="en-US" sz="1700" b="1" dirty="0" smtClean="0">
                <a:solidFill>
                  <a:srgbClr val="C00000"/>
                </a:solidFill>
              </a:rPr>
              <a:t>-is</a:t>
            </a:r>
            <a:r>
              <a:rPr lang="en-US" sz="1700" dirty="0" smtClean="0"/>
              <a:t>”</a:t>
            </a:r>
          </a:p>
          <a:p>
            <a:pPr>
              <a:spcBef>
                <a:spcPts val="0"/>
              </a:spcBef>
              <a:buNone/>
            </a:pPr>
            <a:endParaRPr lang="en-US" sz="17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2534484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cīvis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cīvis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i="1" dirty="0" smtClean="0">
                <a:solidFill>
                  <a:srgbClr val="0070C0"/>
                </a:solidFill>
              </a:rPr>
              <a:t>m.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cīvis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cīvium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cīvibus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610684"/>
            <a:ext cx="1981200" cy="304800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581942"/>
            <a:ext cx="7391400" cy="212365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</a:rPr>
              <a:t>urbs</a:t>
            </a:r>
            <a:r>
              <a:rPr lang="en-US" sz="2000" b="1" dirty="0" smtClean="0">
                <a:solidFill>
                  <a:srgbClr val="0070C0"/>
                </a:solidFill>
              </a:rPr>
              <a:t>, urbis, </a:t>
            </a:r>
            <a:r>
              <a:rPr lang="en-US" sz="2000" b="1" i="1" dirty="0" smtClean="0">
                <a:solidFill>
                  <a:srgbClr val="0070C0"/>
                </a:solidFill>
              </a:rPr>
              <a:t>f.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NOM.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GEN.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DAT.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ACC.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ABL.</a:t>
            </a: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SING.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rgbClr val="00B050"/>
                </a:solidFill>
              </a:rPr>
              <a:t>urbis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urbī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urbem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urbe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</a:rPr>
              <a:t>PL.</a:t>
            </a: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urbium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urbibus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urbēs</a:t>
            </a:r>
            <a:endParaRPr lang="en-US" sz="2200" b="1" dirty="0" smtClean="0">
              <a:solidFill>
                <a:srgbClr val="00B050"/>
              </a:solidFill>
            </a:endParaRPr>
          </a:p>
          <a:p>
            <a:r>
              <a:rPr lang="en-US" sz="2200" b="1" dirty="0" err="1" smtClean="0">
                <a:solidFill>
                  <a:srgbClr val="00B050"/>
                </a:solidFill>
              </a:rPr>
              <a:t>urbibus</a:t>
            </a:r>
            <a:endParaRPr lang="en-US" sz="2200" b="1" dirty="0" smtClean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675" y="4645693"/>
            <a:ext cx="2057400" cy="327124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0" y="3053477"/>
            <a:ext cx="2286000" cy="2462213"/>
            <a:chOff x="6858000" y="2520077"/>
            <a:chExt cx="2286000" cy="2462213"/>
          </a:xfrm>
        </p:grpSpPr>
        <p:sp>
          <p:nvSpPr>
            <p:cNvPr id="9" name="TextBox 8"/>
            <p:cNvSpPr txBox="1"/>
            <p:nvPr/>
          </p:nvSpPr>
          <p:spPr>
            <a:xfrm>
              <a:off x="6858000" y="2520077"/>
              <a:ext cx="228600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Summary of Endings:</a:t>
              </a:r>
            </a:p>
            <a:p>
              <a:r>
                <a:rPr lang="en-US" sz="2000" b="1" dirty="0" smtClean="0"/>
                <a:t>Sing.	    Pl.</a:t>
              </a: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-s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ēs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-is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ium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-ī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em</a:t>
              </a:r>
              <a:r>
                <a:rPr lang="en-US" sz="2400" b="1" dirty="0" smtClean="0">
                  <a:solidFill>
                    <a:srgbClr val="C00000"/>
                  </a:solidFill>
                </a:rPr>
                <a:t>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ēs</a:t>
              </a:r>
              <a:endParaRPr lang="en-US" sz="2400" b="1" dirty="0" smtClean="0">
                <a:solidFill>
                  <a:srgbClr val="C00000"/>
                </a:solidFill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</a:rPr>
                <a:t>-e	   -</a:t>
              </a:r>
              <a:r>
                <a:rPr lang="en-US" sz="2400" b="1" dirty="0" err="1" smtClean="0">
                  <a:solidFill>
                    <a:srgbClr val="C00000"/>
                  </a:solidFill>
                </a:rPr>
                <a:t>ibus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2590800"/>
              <a:ext cx="2133600" cy="2391490"/>
            </a:xfrm>
            <a:prstGeom prst="rect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560</TotalTime>
  <Words>3573</Words>
  <Application>Microsoft Office PowerPoint</Application>
  <PresentationFormat>On-screen Show (4:3)</PresentationFormat>
  <Paragraphs>803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Georgia</vt:lpstr>
      <vt:lpstr>Times New Roman</vt:lpstr>
      <vt:lpstr>Wingdings 2</vt:lpstr>
      <vt:lpstr>Equity</vt:lpstr>
      <vt:lpstr>Nouns and Adjectives</vt:lpstr>
      <vt:lpstr>Nouns</vt:lpstr>
      <vt:lpstr>Nouns – 1st Declension</vt:lpstr>
      <vt:lpstr>Nouns – 2nd Declension - Masculine</vt:lpstr>
      <vt:lpstr>Nouns – 2nd Declension - Neuter</vt:lpstr>
      <vt:lpstr>Nouns – 3rd Declension - Masc./Fem.</vt:lpstr>
      <vt:lpstr>Nouns – 3rd Declension - Neuter</vt:lpstr>
      <vt:lpstr>A Few Remarks on the Nominative Singular of the 3rd Declension:</vt:lpstr>
      <vt:lpstr>Nouns – 3rd Declension “i” Stems- Masc./Fem.</vt:lpstr>
      <vt:lpstr>PowerPoint Presentation</vt:lpstr>
      <vt:lpstr>Nouns – 4th Declension - Masc./Fem.</vt:lpstr>
      <vt:lpstr>Nouns – 4th  Declension - Neuter</vt:lpstr>
      <vt:lpstr>Nouns – 5th Declension - Fem./Masc.</vt:lpstr>
      <vt:lpstr>Adjectives</vt:lpstr>
      <vt:lpstr>Adjectives – 1st/2nd Declension – “2-1-2”s</vt:lpstr>
      <vt:lpstr>Adjectives – 1st/2nd Declension – “-er” Adjs.</vt:lpstr>
      <vt:lpstr>Adjectives – 1st/2nd Declension – “-er” Adjs.</vt:lpstr>
      <vt:lpstr>Adjectives – 3rd Declension</vt:lpstr>
      <vt:lpstr>Adjectives – 3rd Declension – 3 Termination</vt:lpstr>
      <vt:lpstr>Adjectives – 3rd Declension – 2 Termination</vt:lpstr>
      <vt:lpstr>Adjectives – 3rd Declension – 1 Termination</vt:lpstr>
      <vt:lpstr>Tips and Tricks for Memorizing Nouns and Adj.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and Adjectives</dc:title>
  <dc:creator>Chucko</dc:creator>
  <cp:lastModifiedBy>Chuck Oughton</cp:lastModifiedBy>
  <cp:revision>82</cp:revision>
  <dcterms:created xsi:type="dcterms:W3CDTF">2006-08-16T00:00:00Z</dcterms:created>
  <dcterms:modified xsi:type="dcterms:W3CDTF">2014-09-02T00:07:07Z</dcterms:modified>
</cp:coreProperties>
</file>