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6" r:id="rId5"/>
    <p:sldId id="267" r:id="rId6"/>
    <p:sldId id="269" r:id="rId7"/>
    <p:sldId id="270" r:id="rId8"/>
    <p:sldId id="271" r:id="rId9"/>
    <p:sldId id="272" r:id="rId10"/>
    <p:sldId id="273" r:id="rId11"/>
    <p:sldId id="258" r:id="rId12"/>
    <p:sldId id="259" r:id="rId13"/>
    <p:sldId id="260" r:id="rId14"/>
    <p:sldId id="274" r:id="rId15"/>
    <p:sldId id="261" r:id="rId16"/>
    <p:sldId id="262"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00"/>
    <a:srgbClr val="660066"/>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5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8/26/2014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8/26/2014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8/26/2014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8/26/2014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8/26/2014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8/26/2014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8/26/2014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4038600"/>
            <a:ext cx="6781800" cy="1828800"/>
          </a:xfrm>
        </p:spPr>
        <p:txBody>
          <a:bodyPr/>
          <a:lstStyle/>
          <a:p>
            <a:r>
              <a:rPr lang="en-US" dirty="0" smtClean="0"/>
              <a:t>REVIEW Topic: Week 2</a:t>
            </a:r>
            <a:endParaRPr lang="en-US" dirty="0"/>
          </a:p>
        </p:txBody>
      </p:sp>
      <p:sp>
        <p:nvSpPr>
          <p:cNvPr id="3" name="Subtitle 2"/>
          <p:cNvSpPr>
            <a:spLocks noGrp="1"/>
          </p:cNvSpPr>
          <p:nvPr>
            <p:ph type="subTitle" idx="1"/>
          </p:nvPr>
        </p:nvSpPr>
        <p:spPr/>
        <p:txBody>
          <a:bodyPr/>
          <a:lstStyle/>
          <a:p>
            <a:r>
              <a:rPr lang="en-US" dirty="0" smtClean="0"/>
              <a:t>Sum, Possum, Perfect Indicative System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Perfect Active Indicative</a:t>
            </a:r>
            <a:endParaRPr lang="en-US" sz="3200" b="1" dirty="0"/>
          </a:p>
        </p:txBody>
      </p:sp>
      <p:sp>
        <p:nvSpPr>
          <p:cNvPr id="3" name="Content Placeholder 2"/>
          <p:cNvSpPr>
            <a:spLocks noGrp="1"/>
          </p:cNvSpPr>
          <p:nvPr>
            <p:ph sz="quarter" idx="1"/>
          </p:nvPr>
        </p:nvSpPr>
        <p:spPr>
          <a:xfrm>
            <a:off x="304800" y="1600200"/>
            <a:ext cx="8610600" cy="5105400"/>
          </a:xfrm>
        </p:spPr>
        <p:txBody>
          <a:bodyPr>
            <a:normAutofit/>
          </a:bodyPr>
          <a:lstStyle/>
          <a:p>
            <a:r>
              <a:rPr lang="en-US" sz="2200" dirty="0" smtClean="0"/>
              <a:t>The </a:t>
            </a:r>
            <a:r>
              <a:rPr lang="en-US" sz="2200" b="1" dirty="0" smtClean="0">
                <a:solidFill>
                  <a:srgbClr val="7030A0"/>
                </a:solidFill>
              </a:rPr>
              <a:t>Perfect Active Indicative </a:t>
            </a:r>
            <a:r>
              <a:rPr lang="en-US" sz="2200" dirty="0" smtClean="0"/>
              <a:t>uses a new set of endings, the </a:t>
            </a:r>
            <a:r>
              <a:rPr lang="en-US" sz="2200" b="1" dirty="0" smtClean="0">
                <a:solidFill>
                  <a:srgbClr val="0000FF"/>
                </a:solidFill>
              </a:rPr>
              <a:t>perfect active endings</a:t>
            </a:r>
            <a:r>
              <a:rPr lang="en-US" sz="2200" dirty="0" smtClean="0"/>
              <a:t>, which are as follows: </a:t>
            </a:r>
          </a:p>
          <a:p>
            <a:pPr>
              <a:buNone/>
            </a:pPr>
            <a:r>
              <a:rPr lang="en-US" sz="2400" dirty="0" smtClean="0">
                <a:solidFill>
                  <a:srgbClr val="0000FF"/>
                </a:solidFill>
              </a:rPr>
              <a:t>			</a:t>
            </a:r>
            <a:r>
              <a:rPr lang="en-US" sz="2400" dirty="0" smtClean="0"/>
              <a:t>1</a:t>
            </a:r>
            <a:r>
              <a:rPr lang="en-US" sz="2400" baseline="30000" dirty="0" smtClean="0"/>
              <a:t>st</a:t>
            </a:r>
            <a:r>
              <a:rPr lang="en-US" sz="2400" dirty="0" smtClean="0"/>
              <a:t> sing:</a:t>
            </a:r>
            <a:r>
              <a:rPr lang="en-US" sz="2400" dirty="0" smtClean="0">
                <a:solidFill>
                  <a:srgbClr val="0000FF"/>
                </a:solidFill>
              </a:rPr>
              <a:t>		   </a:t>
            </a:r>
            <a:r>
              <a:rPr lang="en-US" sz="2400" b="1" dirty="0" smtClean="0">
                <a:solidFill>
                  <a:srgbClr val="0000FF"/>
                </a:solidFill>
              </a:rPr>
              <a:t>-ī</a:t>
            </a:r>
          </a:p>
          <a:p>
            <a:pPr>
              <a:buNone/>
            </a:pPr>
            <a:r>
              <a:rPr lang="en-US" sz="2400" dirty="0" smtClean="0">
                <a:solidFill>
                  <a:srgbClr val="0000FF"/>
                </a:solidFill>
              </a:rPr>
              <a:t>			</a:t>
            </a:r>
            <a:r>
              <a:rPr lang="en-US" sz="2400" dirty="0" smtClean="0"/>
              <a:t>2</a:t>
            </a:r>
            <a:r>
              <a:rPr lang="en-US" sz="2400" baseline="30000" dirty="0" smtClean="0"/>
              <a:t>nd</a:t>
            </a:r>
            <a:r>
              <a:rPr lang="en-US" sz="2400" dirty="0" smtClean="0"/>
              <a:t> sing:</a:t>
            </a:r>
            <a:r>
              <a:rPr lang="en-US" sz="2400" dirty="0" smtClean="0">
                <a:solidFill>
                  <a:srgbClr val="0000FF"/>
                </a:solidFill>
              </a:rPr>
              <a:t>		</a:t>
            </a:r>
            <a:r>
              <a:rPr lang="en-US" sz="2400" b="1" dirty="0" smtClean="0">
                <a:solidFill>
                  <a:srgbClr val="0000FF"/>
                </a:solidFill>
              </a:rPr>
              <a:t> -</a:t>
            </a:r>
            <a:r>
              <a:rPr lang="en-US" sz="2400" b="1" dirty="0" err="1" smtClean="0">
                <a:solidFill>
                  <a:srgbClr val="0000FF"/>
                </a:solidFill>
              </a:rPr>
              <a:t>istī</a:t>
            </a:r>
            <a:endParaRPr lang="en-US" sz="2400" b="1" dirty="0" smtClean="0">
              <a:solidFill>
                <a:srgbClr val="0000FF"/>
              </a:solidFill>
            </a:endParaRPr>
          </a:p>
          <a:p>
            <a:pPr>
              <a:buNone/>
            </a:pPr>
            <a:r>
              <a:rPr lang="en-US" sz="2400" dirty="0" smtClean="0">
                <a:solidFill>
                  <a:srgbClr val="0000FF"/>
                </a:solidFill>
              </a:rPr>
              <a:t>			</a:t>
            </a:r>
            <a:r>
              <a:rPr lang="en-US" sz="2400" dirty="0" smtClean="0"/>
              <a:t>3</a:t>
            </a:r>
            <a:r>
              <a:rPr lang="en-US" sz="2400" baseline="30000" dirty="0" smtClean="0"/>
              <a:t>rd</a:t>
            </a:r>
            <a:r>
              <a:rPr lang="en-US" sz="2400" dirty="0" smtClean="0"/>
              <a:t> sing: </a:t>
            </a:r>
            <a:r>
              <a:rPr lang="en-US" sz="2400" dirty="0" smtClean="0">
                <a:solidFill>
                  <a:srgbClr val="0000FF"/>
                </a:solidFill>
              </a:rPr>
              <a:t>		</a:t>
            </a:r>
            <a:r>
              <a:rPr lang="en-US" sz="2400" b="1" dirty="0" smtClean="0">
                <a:solidFill>
                  <a:srgbClr val="0000FF"/>
                </a:solidFill>
              </a:rPr>
              <a:t>   -it</a:t>
            </a:r>
          </a:p>
          <a:p>
            <a:pPr>
              <a:buNone/>
            </a:pPr>
            <a:r>
              <a:rPr lang="en-US" sz="2400" dirty="0" smtClean="0">
                <a:solidFill>
                  <a:srgbClr val="0000FF"/>
                </a:solidFill>
              </a:rPr>
              <a:t>			</a:t>
            </a:r>
            <a:r>
              <a:rPr lang="en-US" sz="2400" dirty="0" smtClean="0"/>
              <a:t>1</a:t>
            </a:r>
            <a:r>
              <a:rPr lang="en-US" sz="2400" baseline="30000" dirty="0" smtClean="0"/>
              <a:t>st</a:t>
            </a:r>
            <a:r>
              <a:rPr lang="en-US" sz="2400" dirty="0" smtClean="0"/>
              <a:t> pl:</a:t>
            </a:r>
            <a:r>
              <a:rPr lang="en-US" sz="2400" dirty="0" smtClean="0">
                <a:solidFill>
                  <a:srgbClr val="0000FF"/>
                </a:solidFill>
              </a:rPr>
              <a:t>		   	</a:t>
            </a:r>
            <a:r>
              <a:rPr lang="en-US" sz="2400" b="1" dirty="0" smtClean="0">
                <a:solidFill>
                  <a:srgbClr val="0000FF"/>
                </a:solidFill>
              </a:rPr>
              <a:t> -</a:t>
            </a:r>
            <a:r>
              <a:rPr lang="en-US" sz="2400" b="1" dirty="0" err="1" smtClean="0">
                <a:solidFill>
                  <a:srgbClr val="0000FF"/>
                </a:solidFill>
              </a:rPr>
              <a:t>imus</a:t>
            </a:r>
            <a:endParaRPr lang="en-US" sz="2400" b="1" dirty="0" smtClean="0">
              <a:solidFill>
                <a:srgbClr val="0000FF"/>
              </a:solidFill>
            </a:endParaRPr>
          </a:p>
          <a:p>
            <a:pPr>
              <a:buNone/>
            </a:pPr>
            <a:r>
              <a:rPr lang="en-US" sz="2400" dirty="0" smtClean="0">
                <a:solidFill>
                  <a:srgbClr val="0000FF"/>
                </a:solidFill>
              </a:rPr>
              <a:t>			</a:t>
            </a:r>
            <a:r>
              <a:rPr lang="en-US" sz="2400" dirty="0" smtClean="0"/>
              <a:t>2</a:t>
            </a:r>
            <a:r>
              <a:rPr lang="en-US" sz="2400" baseline="30000" dirty="0" smtClean="0"/>
              <a:t>nd</a:t>
            </a:r>
            <a:r>
              <a:rPr lang="en-US" sz="2400" dirty="0" smtClean="0"/>
              <a:t> pl:</a:t>
            </a:r>
            <a:r>
              <a:rPr lang="en-US" sz="2400" dirty="0" smtClean="0">
                <a:solidFill>
                  <a:srgbClr val="0000FF"/>
                </a:solidFill>
              </a:rPr>
              <a:t>			</a:t>
            </a:r>
            <a:r>
              <a:rPr lang="en-US" sz="2400" b="1" dirty="0" smtClean="0">
                <a:solidFill>
                  <a:srgbClr val="0000FF"/>
                </a:solidFill>
              </a:rPr>
              <a:t> -</a:t>
            </a:r>
            <a:r>
              <a:rPr lang="en-US" sz="2400" b="1" dirty="0" err="1" smtClean="0">
                <a:solidFill>
                  <a:srgbClr val="0000FF"/>
                </a:solidFill>
              </a:rPr>
              <a:t>istis</a:t>
            </a:r>
            <a:endParaRPr lang="en-US" sz="2400" b="1" dirty="0" smtClean="0">
              <a:solidFill>
                <a:srgbClr val="0000FF"/>
              </a:solidFill>
            </a:endParaRPr>
          </a:p>
          <a:p>
            <a:pPr>
              <a:buNone/>
            </a:pPr>
            <a:r>
              <a:rPr lang="en-US" sz="2400" dirty="0" smtClean="0">
                <a:solidFill>
                  <a:srgbClr val="0000FF"/>
                </a:solidFill>
              </a:rPr>
              <a:t>			</a:t>
            </a:r>
            <a:r>
              <a:rPr lang="en-US" sz="2400" dirty="0" smtClean="0"/>
              <a:t>3</a:t>
            </a:r>
            <a:r>
              <a:rPr lang="en-US" sz="2400" baseline="30000" dirty="0" smtClean="0"/>
              <a:t>rd</a:t>
            </a:r>
            <a:r>
              <a:rPr lang="en-US" sz="2400" dirty="0" smtClean="0"/>
              <a:t> pl:</a:t>
            </a:r>
            <a:r>
              <a:rPr lang="en-US" sz="2400" dirty="0" smtClean="0">
                <a:solidFill>
                  <a:srgbClr val="0000FF"/>
                </a:solidFill>
              </a:rPr>
              <a:t>		          </a:t>
            </a:r>
            <a:r>
              <a:rPr lang="en-US" sz="2400" b="1" dirty="0" smtClean="0">
                <a:solidFill>
                  <a:srgbClr val="0000FF"/>
                </a:solidFill>
              </a:rPr>
              <a:t>-</a:t>
            </a:r>
            <a:r>
              <a:rPr lang="en-US" sz="2400" b="1" dirty="0" err="1" smtClean="0">
                <a:solidFill>
                  <a:srgbClr val="0000FF"/>
                </a:solidFill>
              </a:rPr>
              <a:t>ērunt</a:t>
            </a:r>
            <a:r>
              <a:rPr lang="en-US" sz="2400" b="1" dirty="0" smtClean="0">
                <a:solidFill>
                  <a:srgbClr val="0000FF"/>
                </a:solidFill>
              </a:rPr>
              <a:t>/-</a:t>
            </a:r>
            <a:r>
              <a:rPr lang="en-US" sz="2400" b="1" dirty="0" err="1" smtClean="0">
                <a:solidFill>
                  <a:srgbClr val="0000FF"/>
                </a:solidFill>
              </a:rPr>
              <a:t>ēre</a:t>
            </a:r>
            <a:endParaRPr lang="en-US" sz="2200" b="1" dirty="0" smtClean="0">
              <a:solidFill>
                <a:srgbClr val="0000FF"/>
              </a:solidFill>
            </a:endParaRPr>
          </a:p>
          <a:p>
            <a:r>
              <a:rPr lang="en-US" sz="2200" dirty="0" smtClean="0"/>
              <a:t>One great thing about the </a:t>
            </a:r>
            <a:r>
              <a:rPr lang="en-US" sz="2200" b="1" dirty="0" smtClean="0">
                <a:solidFill>
                  <a:srgbClr val="7030A0"/>
                </a:solidFill>
              </a:rPr>
              <a:t>Perfect Active System</a:t>
            </a:r>
            <a:r>
              <a:rPr lang="en-US" sz="2200" dirty="0" smtClean="0"/>
              <a:t> as a whole is that there is no distinction between the various conjugations of verbs. Once you know the </a:t>
            </a:r>
            <a:r>
              <a:rPr lang="en-US" sz="2200" b="1" dirty="0" smtClean="0">
                <a:solidFill>
                  <a:srgbClr val="00B050"/>
                </a:solidFill>
              </a:rPr>
              <a:t>perfect active stem </a:t>
            </a:r>
            <a:r>
              <a:rPr lang="en-US" sz="2200" dirty="0" smtClean="0"/>
              <a:t>for any given verb, </a:t>
            </a:r>
            <a:r>
              <a:rPr lang="en-US" sz="2200" dirty="0" smtClean="0"/>
              <a:t>you can conjugate it in all forms of the perfect system.</a:t>
            </a:r>
            <a:endParaRPr lang="en-US" sz="1800" dirty="0" smtClean="0">
              <a:solidFill>
                <a:srgbClr val="0000FF"/>
              </a:solidFill>
            </a:endParaRPr>
          </a:p>
          <a:p>
            <a:pPr>
              <a:buNone/>
            </a:pPr>
            <a:endParaRPr lang="en-US" sz="1800" b="1" dirty="0" smtClean="0">
              <a:solidFill>
                <a:srgbClr val="0000FF"/>
              </a:solidFill>
              <a:ea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1020762"/>
          </a:xfrm>
        </p:spPr>
        <p:txBody>
          <a:bodyPr>
            <a:normAutofit/>
          </a:bodyPr>
          <a:lstStyle/>
          <a:p>
            <a:pPr eaLnBrk="1" hangingPunct="1"/>
            <a:r>
              <a:rPr lang="en-US" sz="3200" b="1" dirty="0" smtClean="0">
                <a:solidFill>
                  <a:schemeClr val="bg2">
                    <a:lumMod val="50000"/>
                  </a:schemeClr>
                </a:solidFill>
              </a:rPr>
              <a:t>Perfect Indicative Active</a:t>
            </a:r>
          </a:p>
        </p:txBody>
      </p:sp>
      <p:sp>
        <p:nvSpPr>
          <p:cNvPr id="8195" name="Content Placeholder 2"/>
          <p:cNvSpPr>
            <a:spLocks noGrp="1"/>
          </p:cNvSpPr>
          <p:nvPr>
            <p:ph idx="1"/>
          </p:nvPr>
        </p:nvSpPr>
        <p:spPr>
          <a:xfrm>
            <a:off x="228600" y="1524000"/>
            <a:ext cx="8458200" cy="1066800"/>
          </a:xfrm>
        </p:spPr>
        <p:txBody>
          <a:bodyPr>
            <a:normAutofit/>
          </a:bodyPr>
          <a:lstStyle/>
          <a:p>
            <a:pPr eaLnBrk="1" hangingPunct="1">
              <a:buFont typeface="Arial" charset="0"/>
              <a:buNone/>
            </a:pPr>
            <a:r>
              <a:rPr lang="en-US" sz="2200" dirty="0" smtClean="0"/>
              <a:t>To form the </a:t>
            </a:r>
            <a:r>
              <a:rPr lang="en-US" sz="2200" b="1" dirty="0" smtClean="0">
                <a:solidFill>
                  <a:srgbClr val="7030A0"/>
                </a:solidFill>
              </a:rPr>
              <a:t>Perfect Active Indicative</a:t>
            </a:r>
            <a:r>
              <a:rPr lang="en-US" sz="2200" dirty="0" smtClean="0"/>
              <a:t>, combine the </a:t>
            </a:r>
            <a:r>
              <a:rPr lang="en-US" sz="2200" b="1" dirty="0" err="1" smtClean="0">
                <a:solidFill>
                  <a:srgbClr val="00B050"/>
                </a:solidFill>
              </a:rPr>
              <a:t>Perf</a:t>
            </a:r>
            <a:r>
              <a:rPr lang="en-US" sz="2200" b="1" dirty="0" smtClean="0">
                <a:solidFill>
                  <a:srgbClr val="00B050"/>
                </a:solidFill>
              </a:rPr>
              <a:t>. Stem </a:t>
            </a:r>
            <a:r>
              <a:rPr lang="en-US" sz="2200" dirty="0" smtClean="0"/>
              <a:t>+ </a:t>
            </a:r>
            <a:r>
              <a:rPr lang="en-US" sz="2200" b="1" dirty="0" smtClean="0">
                <a:solidFill>
                  <a:srgbClr val="C00000"/>
                </a:solidFill>
              </a:rPr>
              <a:t>PERFECT active endings</a:t>
            </a:r>
          </a:p>
        </p:txBody>
      </p:sp>
      <p:sp>
        <p:nvSpPr>
          <p:cNvPr id="4" name="Content Placeholder 2"/>
          <p:cNvSpPr txBox="1">
            <a:spLocks/>
          </p:cNvSpPr>
          <p:nvPr/>
        </p:nvSpPr>
        <p:spPr>
          <a:xfrm>
            <a:off x="1447800" y="2362201"/>
            <a:ext cx="7391400" cy="3124199"/>
          </a:xfrm>
          <a:prstGeom prst="rect">
            <a:avLst/>
          </a:prstGeom>
        </p:spPr>
        <p:txBody>
          <a:bodyPr numCol="2">
            <a:normAutofit/>
          </a:bodyPr>
          <a:lstStyle/>
          <a:p>
            <a:pPr marL="342900" indent="-342900" fontAlgn="auto">
              <a:lnSpc>
                <a:spcPct val="110000"/>
              </a:lnSpc>
              <a:spcAft>
                <a:spcPts val="0"/>
              </a:spcAft>
              <a:buFont typeface="Arial" pitchFamily="34" charset="0"/>
              <a:buNone/>
              <a:defRPr/>
            </a:pPr>
            <a:r>
              <a:rPr lang="en-US" sz="2200" b="1" dirty="0" err="1" smtClean="0">
                <a:solidFill>
                  <a:srgbClr val="0000FF"/>
                </a:solidFill>
                <a:cs typeface="+mn-cs"/>
              </a:rPr>
              <a:t>laud</a:t>
            </a:r>
            <a:r>
              <a:rPr lang="en-US" sz="2200" b="1" dirty="0" err="1" smtClean="0">
                <a:solidFill>
                  <a:srgbClr val="0000FF"/>
                </a:solidFill>
                <a:cs typeface="Calibri"/>
              </a:rPr>
              <a:t>ō</a:t>
            </a:r>
            <a:r>
              <a:rPr lang="en-US" sz="2200" b="1" dirty="0">
                <a:solidFill>
                  <a:srgbClr val="0000FF"/>
                </a:solidFill>
                <a:cs typeface="+mn-cs"/>
              </a:rPr>
              <a:t>, </a:t>
            </a:r>
            <a:r>
              <a:rPr lang="en-US" sz="2200" b="1" dirty="0" err="1" smtClean="0">
                <a:solidFill>
                  <a:srgbClr val="0000FF"/>
                </a:solidFill>
                <a:cs typeface="+mn-cs"/>
              </a:rPr>
              <a:t>laud</a:t>
            </a:r>
            <a:r>
              <a:rPr lang="en-US" sz="2200" b="1" dirty="0" err="1" smtClean="0">
                <a:solidFill>
                  <a:srgbClr val="0000FF"/>
                </a:solidFill>
                <a:cs typeface="Calibri"/>
              </a:rPr>
              <a:t>āre</a:t>
            </a:r>
            <a:r>
              <a:rPr lang="en-US" sz="2200" b="1" dirty="0">
                <a:solidFill>
                  <a:srgbClr val="0000FF"/>
                </a:solidFill>
                <a:cs typeface="Calibri"/>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āvī</a:t>
            </a:r>
            <a:r>
              <a:rPr lang="en-US" sz="2200" b="1" dirty="0">
                <a:solidFill>
                  <a:srgbClr val="0000FF"/>
                </a:solidFill>
                <a:cs typeface="Calibri"/>
              </a:rPr>
              <a:t>, </a:t>
            </a:r>
            <a:r>
              <a:rPr lang="en-US" sz="2200" b="1" dirty="0" err="1" smtClean="0">
                <a:solidFill>
                  <a:srgbClr val="0000FF"/>
                </a:solidFill>
                <a:cs typeface="Calibri"/>
              </a:rPr>
              <a:t>l</a:t>
            </a:r>
            <a:r>
              <a:rPr lang="en-US" sz="2200" b="1" dirty="0" err="1" smtClean="0">
                <a:solidFill>
                  <a:srgbClr val="0000FF"/>
                </a:solidFill>
                <a:cs typeface="+mn-cs"/>
              </a:rPr>
              <a:t>aud</a:t>
            </a:r>
            <a:r>
              <a:rPr lang="en-US" sz="2200" b="1" dirty="0" err="1" smtClean="0">
                <a:solidFill>
                  <a:srgbClr val="0000FF"/>
                </a:solidFill>
                <a:cs typeface="Calibri"/>
              </a:rPr>
              <a:t>ātum</a:t>
            </a:r>
            <a:endParaRPr lang="en-US" sz="2200" b="1" dirty="0">
              <a:solidFill>
                <a:srgbClr val="0000FF"/>
              </a:solidFill>
              <a:cs typeface="Calibri"/>
            </a:endParaRPr>
          </a:p>
          <a:p>
            <a:pPr marL="342900" indent="-342900" fontAlgn="auto">
              <a:lnSpc>
                <a:spcPct val="110000"/>
              </a:lnSpc>
              <a:spcAft>
                <a:spcPts val="0"/>
              </a:spcAft>
              <a:defRPr/>
            </a:pPr>
            <a:r>
              <a:rPr lang="en-US" sz="2200" b="1" dirty="0" err="1">
                <a:solidFill>
                  <a:srgbClr val="7030A0"/>
                </a:solidFill>
              </a:rPr>
              <a:t>l</a:t>
            </a:r>
            <a:r>
              <a:rPr lang="en-US" sz="2200" b="1" dirty="0" err="1" smtClean="0">
                <a:solidFill>
                  <a:srgbClr val="7030A0"/>
                </a:solidFill>
                <a:cs typeface="+mn-cs"/>
              </a:rPr>
              <a:t>aud</a:t>
            </a:r>
            <a:r>
              <a:rPr lang="en-US" sz="2200" b="1" dirty="0" err="1" smtClean="0">
                <a:solidFill>
                  <a:srgbClr val="7030A0"/>
                </a:solidFill>
                <a:cs typeface="Calibri" pitchFamily="34" charset="0"/>
              </a:rPr>
              <a:t>āv</a:t>
            </a:r>
            <a:r>
              <a:rPr lang="en-US" sz="2200" b="1" dirty="0" err="1" smtClean="0">
                <a:solidFill>
                  <a:srgbClr val="7030A0"/>
                </a:solidFill>
                <a:cs typeface="Calibri"/>
              </a:rPr>
              <a:t>ī</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audāvist</a:t>
            </a:r>
            <a:r>
              <a:rPr lang="en-US" sz="2200" b="1" dirty="0" err="1" smtClean="0">
                <a:solidFill>
                  <a:srgbClr val="7030A0"/>
                </a:solidFill>
                <a:cs typeface="Calibri"/>
              </a:rPr>
              <a:t>ī</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audāvit</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audāvimus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audāvistis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laudāv</a:t>
            </a:r>
            <a:r>
              <a:rPr lang="en-US" sz="2200" b="1" dirty="0" err="1" smtClean="0">
                <a:solidFill>
                  <a:srgbClr val="7030A0"/>
                </a:solidFill>
                <a:cs typeface="Calibri"/>
              </a:rPr>
              <a:t>ē</a:t>
            </a:r>
            <a:r>
              <a:rPr lang="en-US" sz="2200" b="1" dirty="0" err="1" smtClean="0">
                <a:solidFill>
                  <a:srgbClr val="7030A0"/>
                </a:solidFill>
                <a:cs typeface="Calibri" pitchFamily="34" charset="0"/>
              </a:rPr>
              <a:t>runt</a:t>
            </a:r>
            <a:endParaRPr lang="en-US" sz="2200" b="1" dirty="0">
              <a:solidFill>
                <a:srgbClr val="7030A0"/>
              </a:solidFill>
              <a:cs typeface="Calibri" pitchFamily="34" charset="0"/>
            </a:endParaRPr>
          </a:p>
          <a:p>
            <a:pPr marL="342900" indent="-342900" fontAlgn="auto">
              <a:lnSpc>
                <a:spcPct val="110000"/>
              </a:lnSpc>
              <a:spcAft>
                <a:spcPts val="0"/>
              </a:spcAft>
              <a:buFont typeface="Arial" pitchFamily="34" charset="0"/>
              <a:buNone/>
              <a:defRPr/>
            </a:pPr>
            <a:r>
              <a:rPr lang="en-US" sz="2200" b="1" dirty="0" err="1" smtClean="0">
                <a:solidFill>
                  <a:srgbClr val="0000FF"/>
                </a:solidFill>
                <a:cs typeface="Calibri"/>
              </a:rPr>
              <a:t>ducō</a:t>
            </a:r>
            <a:r>
              <a:rPr lang="en-US" sz="2200" b="1" dirty="0">
                <a:solidFill>
                  <a:srgbClr val="0000FF"/>
                </a:solidFill>
                <a:cs typeface="Calibri"/>
              </a:rPr>
              <a:t>, </a:t>
            </a:r>
            <a:r>
              <a:rPr lang="en-US" sz="2200" b="1" dirty="0" err="1">
                <a:solidFill>
                  <a:srgbClr val="0000FF"/>
                </a:solidFill>
                <a:cs typeface="Calibri"/>
              </a:rPr>
              <a:t>ducere</a:t>
            </a:r>
            <a:r>
              <a:rPr lang="en-US" sz="2200" b="1" dirty="0">
                <a:solidFill>
                  <a:srgbClr val="0000FF"/>
                </a:solidFill>
                <a:cs typeface="Calibri"/>
              </a:rPr>
              <a:t>, </a:t>
            </a:r>
            <a:r>
              <a:rPr lang="en-US" sz="2200" b="1" dirty="0" err="1">
                <a:solidFill>
                  <a:srgbClr val="00B050"/>
                </a:solidFill>
                <a:cs typeface="Calibri"/>
              </a:rPr>
              <a:t>duxī</a:t>
            </a:r>
            <a:r>
              <a:rPr lang="en-US" sz="2200" b="1" dirty="0">
                <a:solidFill>
                  <a:srgbClr val="0000FF"/>
                </a:solidFill>
                <a:cs typeface="Calibri"/>
              </a:rPr>
              <a:t>, </a:t>
            </a:r>
            <a:r>
              <a:rPr lang="en-US" sz="2200" b="1" dirty="0" err="1">
                <a:solidFill>
                  <a:srgbClr val="0000FF"/>
                </a:solidFill>
                <a:cs typeface="Calibri"/>
              </a:rPr>
              <a:t>ductum</a:t>
            </a:r>
            <a:endParaRPr lang="en-US" sz="2200" b="1" dirty="0">
              <a:solidFill>
                <a:srgbClr val="0000FF"/>
              </a:solidFill>
              <a:cs typeface="Calibri"/>
            </a:endParaRPr>
          </a:p>
          <a:p>
            <a:pPr marL="342900" indent="-342900" fontAlgn="auto">
              <a:lnSpc>
                <a:spcPct val="110000"/>
              </a:lnSpc>
              <a:spcAft>
                <a:spcPts val="0"/>
              </a:spcAft>
              <a:defRPr/>
            </a:pPr>
            <a:endParaRPr lang="en-US" sz="2200" dirty="0" smtClean="0">
              <a:cs typeface="+mn-cs"/>
            </a:endParaRPr>
          </a:p>
          <a:p>
            <a:pPr marL="342900" indent="-342900" fontAlgn="auto">
              <a:lnSpc>
                <a:spcPct val="110000"/>
              </a:lnSpc>
              <a:spcAft>
                <a:spcPts val="0"/>
              </a:spcAft>
              <a:defRPr/>
            </a:pPr>
            <a:r>
              <a:rPr lang="en-US" sz="2200" b="1" dirty="0" err="1" smtClean="0">
                <a:solidFill>
                  <a:srgbClr val="7030A0"/>
                </a:solidFill>
                <a:cs typeface="+mn-cs"/>
              </a:rPr>
              <a:t>dū</a:t>
            </a:r>
            <a:r>
              <a:rPr lang="en-US" sz="2200" b="1" dirty="0" err="1" smtClean="0">
                <a:solidFill>
                  <a:srgbClr val="7030A0"/>
                </a:solidFill>
                <a:cs typeface="Calibri"/>
              </a:rPr>
              <a:t>xī</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dūxist</a:t>
            </a:r>
            <a:r>
              <a:rPr lang="en-US" sz="2200" b="1" dirty="0">
                <a:solidFill>
                  <a:srgbClr val="7030A0"/>
                </a:solidFill>
                <a:cs typeface="Calibri"/>
              </a:rPr>
              <a:t>ī</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dūxit</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dūxi</a:t>
            </a:r>
            <a:r>
              <a:rPr lang="en-US" sz="2200" b="1" dirty="0" err="1">
                <a:solidFill>
                  <a:srgbClr val="7030A0"/>
                </a:solidFill>
                <a:cs typeface="Calibri"/>
              </a:rPr>
              <a:t>mus</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dūxistis</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a:solidFill>
                  <a:srgbClr val="7030A0"/>
                </a:solidFill>
                <a:cs typeface="Calibri"/>
              </a:rPr>
              <a:t>ē</a:t>
            </a:r>
            <a:r>
              <a:rPr lang="en-US" sz="2200" b="1" dirty="0">
                <a:solidFill>
                  <a:srgbClr val="7030A0"/>
                </a:solidFill>
                <a:cs typeface="+mn-cs"/>
              </a:rPr>
              <a:t>runt</a:t>
            </a:r>
          </a:p>
        </p:txBody>
      </p:sp>
      <p:sp>
        <p:nvSpPr>
          <p:cNvPr id="6" name="TextBox 5"/>
          <p:cNvSpPr txBox="1"/>
          <p:nvPr/>
        </p:nvSpPr>
        <p:spPr>
          <a:xfrm>
            <a:off x="457200" y="5410200"/>
            <a:ext cx="8305800" cy="923330"/>
          </a:xfrm>
          <a:prstGeom prst="rect">
            <a:avLst/>
          </a:prstGeom>
          <a:noFill/>
        </p:spPr>
        <p:txBody>
          <a:bodyPr wrap="square" rtlCol="0">
            <a:spAutoFit/>
          </a:bodyPr>
          <a:lstStyle/>
          <a:p>
            <a:r>
              <a:rPr lang="en-US" b="1" dirty="0" smtClean="0">
                <a:solidFill>
                  <a:schemeClr val="accent2">
                    <a:lumMod val="75000"/>
                  </a:schemeClr>
                </a:solidFill>
              </a:rPr>
              <a:t>NB:</a:t>
            </a:r>
            <a:r>
              <a:rPr lang="en-US" dirty="0" smtClean="0">
                <a:solidFill>
                  <a:schemeClr val="accent2">
                    <a:lumMod val="75000"/>
                  </a:schemeClr>
                </a:solidFill>
              </a:rPr>
              <a:t> </a:t>
            </a:r>
            <a:r>
              <a:rPr lang="en-US" dirty="0" smtClean="0"/>
              <a:t>Though you only have two examples (1</a:t>
            </a:r>
            <a:r>
              <a:rPr lang="en-US" baseline="30000" dirty="0" smtClean="0"/>
              <a:t>st</a:t>
            </a:r>
            <a:r>
              <a:rPr lang="en-US" dirty="0" smtClean="0"/>
              <a:t> and 3</a:t>
            </a:r>
            <a:r>
              <a:rPr lang="en-US" baseline="30000" dirty="0" smtClean="0"/>
              <a:t>rd</a:t>
            </a:r>
            <a:r>
              <a:rPr lang="en-US" dirty="0" smtClean="0"/>
              <a:t> </a:t>
            </a:r>
            <a:r>
              <a:rPr lang="en-US" dirty="0" err="1" smtClean="0"/>
              <a:t>conjug</a:t>
            </a:r>
            <a:r>
              <a:rPr lang="en-US" dirty="0" smtClean="0"/>
              <a:t>.) here, you should know how to conjugate the </a:t>
            </a:r>
            <a:r>
              <a:rPr lang="en-US" b="1" dirty="0" smtClean="0">
                <a:solidFill>
                  <a:srgbClr val="7030A0"/>
                </a:solidFill>
              </a:rPr>
              <a:t>perfect active indicative </a:t>
            </a:r>
            <a:r>
              <a:rPr lang="en-US" dirty="0" smtClean="0"/>
              <a:t>for any verb, provided that you know the </a:t>
            </a:r>
            <a:r>
              <a:rPr lang="en-US" b="1" dirty="0" smtClean="0">
                <a:solidFill>
                  <a:srgbClr val="00B050"/>
                </a:solidFill>
              </a:rPr>
              <a:t>3</a:t>
            </a:r>
            <a:r>
              <a:rPr lang="en-US" b="1" baseline="30000" dirty="0" smtClean="0">
                <a:solidFill>
                  <a:srgbClr val="00B050"/>
                </a:solidFill>
              </a:rPr>
              <a:t>rd</a:t>
            </a:r>
            <a:r>
              <a:rPr lang="en-US" b="1" dirty="0" smtClean="0">
                <a:solidFill>
                  <a:srgbClr val="00B050"/>
                </a:solidFill>
              </a:rPr>
              <a:t> principal part</a:t>
            </a:r>
            <a:r>
              <a:rPr lang="en-US" dirty="0" smtClean="0"/>
              <a:t>.</a:t>
            </a:r>
            <a:endParaRPr lang="en-US" dirty="0"/>
          </a:p>
        </p:txBody>
      </p:sp>
      <p:sp>
        <p:nvSpPr>
          <p:cNvPr id="7" name="TextBox 6"/>
          <p:cNvSpPr txBox="1"/>
          <p:nvPr/>
        </p:nvSpPr>
        <p:spPr>
          <a:xfrm>
            <a:off x="304800" y="3102004"/>
            <a:ext cx="914400" cy="2308196"/>
          </a:xfrm>
          <a:prstGeom prst="rect">
            <a:avLst/>
          </a:prstGeom>
          <a:noFill/>
        </p:spPr>
        <p:txBody>
          <a:bodyPr wrap="square" rtlCol="0">
            <a:spAutoFit/>
          </a:bodyPr>
          <a:lstStyle/>
          <a:p>
            <a:pPr algn="r">
              <a:lnSpc>
                <a:spcPct val="110000"/>
              </a:lnSpc>
            </a:pPr>
            <a:r>
              <a:rPr lang="en-US" sz="2200" b="1" dirty="0" smtClean="0"/>
              <a:t>1</a:t>
            </a:r>
            <a:r>
              <a:rPr lang="en-US" sz="2200" b="1" baseline="30000" dirty="0" smtClean="0"/>
              <a:t>st</a:t>
            </a:r>
            <a:r>
              <a:rPr lang="en-US" sz="2200" b="1" dirty="0" smtClean="0"/>
              <a:t> S</a:t>
            </a:r>
          </a:p>
          <a:p>
            <a:pPr algn="r">
              <a:lnSpc>
                <a:spcPct val="110000"/>
              </a:lnSpc>
            </a:pPr>
            <a:r>
              <a:rPr lang="en-US" sz="2200" b="1" dirty="0" smtClean="0"/>
              <a:t>2</a:t>
            </a:r>
            <a:r>
              <a:rPr lang="en-US" sz="2200" b="1" baseline="30000" dirty="0" smtClean="0"/>
              <a:t>nd</a:t>
            </a:r>
            <a:r>
              <a:rPr lang="en-US" sz="2200" b="1" dirty="0" smtClean="0"/>
              <a:t> S</a:t>
            </a:r>
          </a:p>
          <a:p>
            <a:pPr algn="r">
              <a:lnSpc>
                <a:spcPct val="110000"/>
              </a:lnSpc>
            </a:pPr>
            <a:r>
              <a:rPr lang="en-US" sz="2200" b="1" dirty="0" smtClean="0"/>
              <a:t>3</a:t>
            </a:r>
            <a:r>
              <a:rPr lang="en-US" sz="2200" b="1" baseline="30000" dirty="0" smtClean="0"/>
              <a:t>rd</a:t>
            </a:r>
            <a:r>
              <a:rPr lang="en-US" sz="2200" b="1" dirty="0" smtClean="0"/>
              <a:t> S</a:t>
            </a:r>
          </a:p>
          <a:p>
            <a:pPr algn="r">
              <a:lnSpc>
                <a:spcPct val="110000"/>
              </a:lnSpc>
            </a:pPr>
            <a:r>
              <a:rPr lang="en-US" sz="2200" b="1" dirty="0" smtClean="0"/>
              <a:t>1</a:t>
            </a:r>
            <a:r>
              <a:rPr lang="en-US" sz="2200" b="1" baseline="30000" dirty="0" smtClean="0"/>
              <a:t>st</a:t>
            </a:r>
            <a:r>
              <a:rPr lang="en-US" sz="2200" b="1" dirty="0" smtClean="0"/>
              <a:t> P</a:t>
            </a:r>
          </a:p>
          <a:p>
            <a:pPr algn="r">
              <a:lnSpc>
                <a:spcPct val="110000"/>
              </a:lnSpc>
            </a:pPr>
            <a:r>
              <a:rPr lang="en-US" sz="2200" b="1" dirty="0" smtClean="0"/>
              <a:t>2</a:t>
            </a:r>
            <a:r>
              <a:rPr lang="en-US" sz="2200" b="1" baseline="30000" dirty="0" smtClean="0"/>
              <a:t>nd</a:t>
            </a:r>
            <a:r>
              <a:rPr lang="en-US" sz="2200" b="1" dirty="0" smtClean="0"/>
              <a:t> P</a:t>
            </a:r>
          </a:p>
          <a:p>
            <a:pPr algn="r">
              <a:lnSpc>
                <a:spcPct val="110000"/>
              </a:lnSpc>
            </a:pPr>
            <a:r>
              <a:rPr lang="en-US" sz="2200" b="1" dirty="0" smtClean="0"/>
              <a:t>3</a:t>
            </a:r>
            <a:r>
              <a:rPr lang="en-US" sz="2200" b="1" baseline="30000" dirty="0" smtClean="0"/>
              <a:t>rd</a:t>
            </a:r>
            <a:r>
              <a:rPr lang="en-US" sz="22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020762"/>
          </a:xfrm>
        </p:spPr>
        <p:txBody>
          <a:bodyPr>
            <a:normAutofit/>
          </a:bodyPr>
          <a:lstStyle/>
          <a:p>
            <a:pPr eaLnBrk="1" hangingPunct="1"/>
            <a:r>
              <a:rPr lang="en-US" sz="3200" b="1" dirty="0" smtClean="0">
                <a:solidFill>
                  <a:schemeClr val="bg2">
                    <a:lumMod val="50000"/>
                  </a:schemeClr>
                </a:solidFill>
              </a:rPr>
              <a:t>Pluperfect Indicative Active</a:t>
            </a:r>
          </a:p>
        </p:txBody>
      </p:sp>
      <p:sp>
        <p:nvSpPr>
          <p:cNvPr id="9219" name="Content Placeholder 2"/>
          <p:cNvSpPr>
            <a:spLocks noGrp="1"/>
          </p:cNvSpPr>
          <p:nvPr>
            <p:ph idx="1"/>
          </p:nvPr>
        </p:nvSpPr>
        <p:spPr>
          <a:xfrm>
            <a:off x="457200" y="1600200"/>
            <a:ext cx="8229600" cy="838200"/>
          </a:xfrm>
        </p:spPr>
        <p:txBody>
          <a:bodyPr>
            <a:normAutofit/>
          </a:bodyPr>
          <a:lstStyle/>
          <a:p>
            <a:pPr eaLnBrk="1" hangingPunct="1">
              <a:buFont typeface="Arial" charset="0"/>
              <a:buNone/>
            </a:pPr>
            <a:r>
              <a:rPr lang="en-US" sz="2200" dirty="0" smtClean="0"/>
              <a:t>To form the </a:t>
            </a:r>
            <a:r>
              <a:rPr lang="en-US" sz="2200" b="1" dirty="0" err="1" smtClean="0">
                <a:solidFill>
                  <a:srgbClr val="7030A0"/>
                </a:solidFill>
              </a:rPr>
              <a:t>Plupf</a:t>
            </a:r>
            <a:r>
              <a:rPr lang="en-US" sz="2200" b="1" dirty="0" smtClean="0">
                <a:solidFill>
                  <a:srgbClr val="7030A0"/>
                </a:solidFill>
              </a:rPr>
              <a:t>. Act. Indic</a:t>
            </a:r>
            <a:r>
              <a:rPr lang="en-US" sz="2200" dirty="0" smtClean="0"/>
              <a:t>., combine the </a:t>
            </a:r>
            <a:r>
              <a:rPr lang="en-US" sz="2200" b="1" dirty="0" err="1" smtClean="0">
                <a:solidFill>
                  <a:srgbClr val="00B050"/>
                </a:solidFill>
              </a:rPr>
              <a:t>perf</a:t>
            </a:r>
            <a:r>
              <a:rPr lang="en-US" sz="2200" b="1" dirty="0" smtClean="0">
                <a:solidFill>
                  <a:srgbClr val="00B050"/>
                </a:solidFill>
              </a:rPr>
              <a:t>. act. stem </a:t>
            </a:r>
            <a:r>
              <a:rPr lang="en-US" sz="2200" dirty="0" smtClean="0"/>
              <a:t>+ the </a:t>
            </a:r>
            <a:r>
              <a:rPr lang="en-US" sz="2200" b="1" dirty="0" smtClean="0">
                <a:solidFill>
                  <a:srgbClr val="CC00CC"/>
                </a:solidFill>
              </a:rPr>
              <a:t>imperfect of </a:t>
            </a:r>
            <a:r>
              <a:rPr lang="en-US" sz="2200" b="1" i="1" dirty="0" smtClean="0">
                <a:solidFill>
                  <a:srgbClr val="CC00CC"/>
                </a:solidFill>
              </a:rPr>
              <a:t>sum</a:t>
            </a:r>
            <a:r>
              <a:rPr lang="en-US" sz="2200" b="1" dirty="0" smtClean="0">
                <a:solidFill>
                  <a:srgbClr val="CC00CC"/>
                </a:solidFill>
              </a:rPr>
              <a:t> </a:t>
            </a:r>
            <a:r>
              <a:rPr lang="en-US" sz="2200" dirty="0" smtClean="0"/>
              <a:t>(</a:t>
            </a:r>
            <a:r>
              <a:rPr lang="en-US" sz="2200" b="1" dirty="0" smtClean="0">
                <a:solidFill>
                  <a:srgbClr val="C00000"/>
                </a:solidFill>
              </a:rPr>
              <a:t>era- </a:t>
            </a:r>
            <a:r>
              <a:rPr lang="en-US" sz="2200" dirty="0" smtClean="0"/>
              <a:t>+ </a:t>
            </a:r>
            <a:r>
              <a:rPr lang="en-US" sz="2200" dirty="0" smtClean="0">
                <a:solidFill>
                  <a:srgbClr val="C00000"/>
                </a:solidFill>
              </a:rPr>
              <a:t>present endings</a:t>
            </a:r>
            <a:r>
              <a:rPr lang="en-US" sz="2200" dirty="0" smtClean="0"/>
              <a:t>)</a:t>
            </a:r>
          </a:p>
        </p:txBody>
      </p:sp>
      <p:sp>
        <p:nvSpPr>
          <p:cNvPr id="4" name="Content Placeholder 2"/>
          <p:cNvSpPr txBox="1">
            <a:spLocks/>
          </p:cNvSpPr>
          <p:nvPr/>
        </p:nvSpPr>
        <p:spPr>
          <a:xfrm>
            <a:off x="1676400" y="2438400"/>
            <a:ext cx="7162800" cy="3124200"/>
          </a:xfrm>
          <a:prstGeom prst="rect">
            <a:avLst/>
          </a:prstGeom>
        </p:spPr>
        <p:txBody>
          <a:bodyPr numCol="2">
            <a:normAutofit/>
          </a:bodyPr>
          <a:lstStyle/>
          <a:p>
            <a:pPr marL="342900" indent="-342900" fontAlgn="auto">
              <a:lnSpc>
                <a:spcPct val="110000"/>
              </a:lnSpc>
              <a:spcAft>
                <a:spcPts val="0"/>
              </a:spcAft>
              <a:buFont typeface="Arial" pitchFamily="34" charset="0"/>
              <a:buNone/>
              <a:defRPr/>
            </a:pPr>
            <a:r>
              <a:rPr lang="en-US" sz="2200" b="1" dirty="0" err="1">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ō</a:t>
            </a:r>
            <a:r>
              <a:rPr lang="en-US" sz="2200" b="1" dirty="0">
                <a:solidFill>
                  <a:srgbClr val="0000FF"/>
                </a:solidFill>
                <a:cs typeface="+mn-cs"/>
              </a:rPr>
              <a:t>, </a:t>
            </a:r>
            <a:r>
              <a:rPr lang="en-US" sz="2200" b="1" dirty="0" err="1" smtClean="0">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āre</a:t>
            </a:r>
            <a:r>
              <a:rPr lang="en-US" sz="2200" b="1" dirty="0">
                <a:solidFill>
                  <a:srgbClr val="0000FF"/>
                </a:solidFill>
                <a:cs typeface="Calibri"/>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āvī</a:t>
            </a:r>
            <a:r>
              <a:rPr lang="en-US" sz="2200" b="1" dirty="0">
                <a:solidFill>
                  <a:srgbClr val="0000FF"/>
                </a:solidFill>
                <a:cs typeface="Calibri"/>
              </a:rPr>
              <a:t>, </a:t>
            </a:r>
            <a:r>
              <a:rPr lang="en-US" sz="2200" b="1" dirty="0" err="1">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ātum</a:t>
            </a:r>
            <a:endParaRPr lang="en-US" sz="2200" b="1" dirty="0">
              <a:solidFill>
                <a:srgbClr val="0000FF"/>
              </a:solidFill>
              <a:cs typeface="Calibri"/>
            </a:endParaRPr>
          </a:p>
          <a:p>
            <a:pPr marL="342900" indent="-342900" fontAlgn="auto">
              <a:lnSpc>
                <a:spcPct val="110000"/>
              </a:lnSpc>
              <a:spcAft>
                <a:spcPts val="0"/>
              </a:spcAft>
              <a:defRPr/>
            </a:pPr>
            <a:r>
              <a:rPr lang="en-US" sz="2200" b="1" dirty="0" err="1">
                <a:solidFill>
                  <a:srgbClr val="7030A0"/>
                </a:solidFill>
              </a:rPr>
              <a:t>l</a:t>
            </a:r>
            <a:r>
              <a:rPr lang="en-US" sz="2200" b="1" dirty="0" err="1" smtClean="0">
                <a:solidFill>
                  <a:srgbClr val="7030A0"/>
                </a:solidFill>
                <a:cs typeface="+mn-cs"/>
              </a:rPr>
              <a:t>aud</a:t>
            </a:r>
            <a:r>
              <a:rPr lang="en-US" sz="2200" b="1" dirty="0" err="1" smtClean="0">
                <a:solidFill>
                  <a:srgbClr val="7030A0"/>
                </a:solidFill>
                <a:cs typeface="Calibri" pitchFamily="34" charset="0"/>
              </a:rPr>
              <a:t>āv</a:t>
            </a:r>
            <a:r>
              <a:rPr lang="en-US" sz="2200" b="1" dirty="0" err="1" smtClean="0">
                <a:solidFill>
                  <a:srgbClr val="7030A0"/>
                </a:solidFill>
                <a:cs typeface="Calibri"/>
              </a:rPr>
              <a:t>eram</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audāverās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audāverat</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audāverāmus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audāverātis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Laudāv</a:t>
            </a:r>
            <a:r>
              <a:rPr lang="en-US" sz="2200" b="1" dirty="0" err="1" smtClean="0">
                <a:solidFill>
                  <a:srgbClr val="7030A0"/>
                </a:solidFill>
                <a:cs typeface="Calibri"/>
              </a:rPr>
              <a:t>e</a:t>
            </a:r>
            <a:r>
              <a:rPr lang="en-US" sz="2200" b="1" dirty="0" err="1" smtClean="0">
                <a:solidFill>
                  <a:srgbClr val="7030A0"/>
                </a:solidFill>
                <a:cs typeface="Calibri" pitchFamily="34" charset="0"/>
              </a:rPr>
              <a:t>rant</a:t>
            </a:r>
            <a:endParaRPr lang="en-US" sz="2200" b="1" dirty="0">
              <a:solidFill>
                <a:srgbClr val="7030A0"/>
              </a:solidFill>
              <a:cs typeface="Calibri" pitchFamily="34" charset="0"/>
            </a:endParaRPr>
          </a:p>
          <a:p>
            <a:pPr marL="342900" indent="-342900" fontAlgn="auto">
              <a:lnSpc>
                <a:spcPct val="110000"/>
              </a:lnSpc>
              <a:spcAft>
                <a:spcPts val="0"/>
              </a:spcAft>
              <a:buFont typeface="Arial" pitchFamily="34" charset="0"/>
              <a:buNone/>
              <a:defRPr/>
            </a:pPr>
            <a:r>
              <a:rPr lang="en-US" sz="2200" b="1" dirty="0" err="1">
                <a:solidFill>
                  <a:srgbClr val="0000FF"/>
                </a:solidFill>
                <a:cs typeface="Calibri"/>
              </a:rPr>
              <a:t>d</a:t>
            </a:r>
            <a:r>
              <a:rPr lang="en-US" sz="2200" b="1" dirty="0" err="1" smtClean="0">
                <a:solidFill>
                  <a:srgbClr val="0000FF"/>
                </a:solidFill>
                <a:cs typeface="Calibri"/>
              </a:rPr>
              <a:t>ucō</a:t>
            </a:r>
            <a:r>
              <a:rPr lang="en-US" sz="2200" b="1" dirty="0">
                <a:solidFill>
                  <a:srgbClr val="0000FF"/>
                </a:solidFill>
                <a:cs typeface="Calibri"/>
              </a:rPr>
              <a:t>, </a:t>
            </a:r>
            <a:r>
              <a:rPr lang="en-US" sz="2200" b="1" dirty="0" err="1">
                <a:solidFill>
                  <a:srgbClr val="0000FF"/>
                </a:solidFill>
                <a:cs typeface="Calibri"/>
              </a:rPr>
              <a:t>ducere</a:t>
            </a:r>
            <a:r>
              <a:rPr lang="en-US" sz="2200" b="1" dirty="0">
                <a:solidFill>
                  <a:srgbClr val="0000FF"/>
                </a:solidFill>
                <a:cs typeface="Calibri"/>
              </a:rPr>
              <a:t>, </a:t>
            </a:r>
            <a:r>
              <a:rPr lang="en-US" sz="2200" b="1" dirty="0" err="1" smtClean="0">
                <a:solidFill>
                  <a:srgbClr val="00B050"/>
                </a:solidFill>
                <a:cs typeface="Calibri"/>
              </a:rPr>
              <a:t>dūxī</a:t>
            </a:r>
            <a:r>
              <a:rPr lang="en-US" sz="2200" b="1" dirty="0">
                <a:solidFill>
                  <a:srgbClr val="0000FF"/>
                </a:solidFill>
                <a:cs typeface="Calibri"/>
              </a:rPr>
              <a:t>, </a:t>
            </a:r>
            <a:r>
              <a:rPr lang="en-US" sz="2200" b="1" dirty="0" err="1">
                <a:solidFill>
                  <a:srgbClr val="0000FF"/>
                </a:solidFill>
                <a:cs typeface="Calibri"/>
              </a:rPr>
              <a:t>ductum</a:t>
            </a:r>
            <a:endParaRPr lang="en-US" sz="2200" b="1" dirty="0">
              <a:solidFill>
                <a:srgbClr val="0000FF"/>
              </a:solidFill>
              <a:cs typeface="Calibri"/>
            </a:endParaRPr>
          </a:p>
          <a:p>
            <a:pPr marL="342900" indent="-342900" fontAlgn="auto">
              <a:lnSpc>
                <a:spcPct val="110000"/>
              </a:lnSpc>
              <a:spcAft>
                <a:spcPts val="0"/>
              </a:spcAft>
              <a:defRPr/>
            </a:pPr>
            <a:r>
              <a:rPr lang="en-US" sz="2200" b="1" dirty="0" err="1" smtClean="0">
                <a:solidFill>
                  <a:srgbClr val="7030A0"/>
                </a:solidFill>
                <a:cs typeface="+mn-cs"/>
              </a:rPr>
              <a:t>dū</a:t>
            </a:r>
            <a:r>
              <a:rPr lang="en-US" sz="2200" b="1" dirty="0" err="1" smtClean="0">
                <a:solidFill>
                  <a:srgbClr val="7030A0"/>
                </a:solidFill>
                <a:cs typeface="Calibri"/>
              </a:rPr>
              <a:t>xeram</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erās</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erat</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erāmus</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cs typeface="+mn-cs"/>
              </a:rPr>
              <a:t>dūx</a:t>
            </a:r>
            <a:r>
              <a:rPr lang="en-US" sz="2200" b="1" dirty="0" err="1" smtClean="0">
                <a:solidFill>
                  <a:srgbClr val="7030A0"/>
                </a:solidFill>
                <a:cs typeface="Calibri" pitchFamily="34" charset="0"/>
              </a:rPr>
              <a:t>erātis</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erant</a:t>
            </a:r>
            <a:endParaRPr lang="en-US" sz="2200" b="1" dirty="0">
              <a:solidFill>
                <a:srgbClr val="7030A0"/>
              </a:solidFill>
              <a:cs typeface="+mn-cs"/>
            </a:endParaRPr>
          </a:p>
        </p:txBody>
      </p:sp>
      <p:sp>
        <p:nvSpPr>
          <p:cNvPr id="6" name="TextBox 5"/>
          <p:cNvSpPr txBox="1"/>
          <p:nvPr/>
        </p:nvSpPr>
        <p:spPr>
          <a:xfrm>
            <a:off x="457200" y="5638800"/>
            <a:ext cx="8305800" cy="923330"/>
          </a:xfrm>
          <a:prstGeom prst="rect">
            <a:avLst/>
          </a:prstGeom>
          <a:noFill/>
        </p:spPr>
        <p:txBody>
          <a:bodyPr wrap="square" rtlCol="0">
            <a:spAutoFit/>
          </a:bodyPr>
          <a:lstStyle/>
          <a:p>
            <a:r>
              <a:rPr lang="en-US" b="1" dirty="0" smtClean="0">
                <a:solidFill>
                  <a:schemeClr val="accent2">
                    <a:lumMod val="75000"/>
                  </a:schemeClr>
                </a:solidFill>
              </a:rPr>
              <a:t>NB:</a:t>
            </a:r>
            <a:r>
              <a:rPr lang="en-US" dirty="0" smtClean="0">
                <a:solidFill>
                  <a:schemeClr val="accent2">
                    <a:lumMod val="75000"/>
                  </a:schemeClr>
                </a:solidFill>
              </a:rPr>
              <a:t> </a:t>
            </a:r>
            <a:r>
              <a:rPr lang="en-US" dirty="0" smtClean="0"/>
              <a:t>Though you only have two examples (1</a:t>
            </a:r>
            <a:r>
              <a:rPr lang="en-US" baseline="30000" dirty="0" smtClean="0"/>
              <a:t>st</a:t>
            </a:r>
            <a:r>
              <a:rPr lang="en-US" dirty="0" smtClean="0"/>
              <a:t> and 3</a:t>
            </a:r>
            <a:r>
              <a:rPr lang="en-US" baseline="30000" dirty="0" smtClean="0"/>
              <a:t>rd</a:t>
            </a:r>
            <a:r>
              <a:rPr lang="en-US" dirty="0" smtClean="0"/>
              <a:t> </a:t>
            </a:r>
            <a:r>
              <a:rPr lang="en-US" dirty="0" err="1" smtClean="0"/>
              <a:t>conjug</a:t>
            </a:r>
            <a:r>
              <a:rPr lang="en-US" dirty="0" smtClean="0"/>
              <a:t>.) here, you should know how to conjugate the </a:t>
            </a:r>
            <a:r>
              <a:rPr lang="en-US" b="1" dirty="0" smtClean="0">
                <a:solidFill>
                  <a:srgbClr val="7030A0"/>
                </a:solidFill>
              </a:rPr>
              <a:t>pluperfect active indicative </a:t>
            </a:r>
            <a:r>
              <a:rPr lang="en-US" dirty="0" smtClean="0"/>
              <a:t>for any verb, provided that you know the </a:t>
            </a:r>
            <a:r>
              <a:rPr lang="en-US" b="1" dirty="0" smtClean="0">
                <a:solidFill>
                  <a:srgbClr val="00B050"/>
                </a:solidFill>
              </a:rPr>
              <a:t>3</a:t>
            </a:r>
            <a:r>
              <a:rPr lang="en-US" b="1" baseline="30000" dirty="0" smtClean="0">
                <a:solidFill>
                  <a:srgbClr val="00B050"/>
                </a:solidFill>
              </a:rPr>
              <a:t>rd</a:t>
            </a:r>
            <a:r>
              <a:rPr lang="en-US" b="1" dirty="0" smtClean="0">
                <a:solidFill>
                  <a:srgbClr val="00B050"/>
                </a:solidFill>
              </a:rPr>
              <a:t> principal part</a:t>
            </a:r>
            <a:r>
              <a:rPr lang="en-US" dirty="0" smtClean="0"/>
              <a:t>.</a:t>
            </a:r>
            <a:endParaRPr lang="en-US" dirty="0"/>
          </a:p>
        </p:txBody>
      </p:sp>
      <p:sp>
        <p:nvSpPr>
          <p:cNvPr id="7" name="TextBox 6"/>
          <p:cNvSpPr txBox="1"/>
          <p:nvPr/>
        </p:nvSpPr>
        <p:spPr>
          <a:xfrm>
            <a:off x="457200" y="3178204"/>
            <a:ext cx="914400" cy="2308196"/>
          </a:xfrm>
          <a:prstGeom prst="rect">
            <a:avLst/>
          </a:prstGeom>
          <a:noFill/>
        </p:spPr>
        <p:txBody>
          <a:bodyPr wrap="square" rtlCol="0">
            <a:spAutoFit/>
          </a:bodyPr>
          <a:lstStyle/>
          <a:p>
            <a:pPr algn="r">
              <a:lnSpc>
                <a:spcPct val="110000"/>
              </a:lnSpc>
            </a:pPr>
            <a:r>
              <a:rPr lang="en-US" sz="2200" b="1" dirty="0" smtClean="0"/>
              <a:t>1</a:t>
            </a:r>
            <a:r>
              <a:rPr lang="en-US" sz="2200" b="1" baseline="30000" dirty="0" smtClean="0"/>
              <a:t>st</a:t>
            </a:r>
            <a:r>
              <a:rPr lang="en-US" sz="2200" b="1" dirty="0" smtClean="0"/>
              <a:t> S</a:t>
            </a:r>
          </a:p>
          <a:p>
            <a:pPr algn="r">
              <a:lnSpc>
                <a:spcPct val="110000"/>
              </a:lnSpc>
            </a:pPr>
            <a:r>
              <a:rPr lang="en-US" sz="2200" b="1" dirty="0" smtClean="0"/>
              <a:t>2</a:t>
            </a:r>
            <a:r>
              <a:rPr lang="en-US" sz="2200" b="1" baseline="30000" dirty="0" smtClean="0"/>
              <a:t>nd</a:t>
            </a:r>
            <a:r>
              <a:rPr lang="en-US" sz="2200" b="1" dirty="0" smtClean="0"/>
              <a:t> S</a:t>
            </a:r>
          </a:p>
          <a:p>
            <a:pPr algn="r">
              <a:lnSpc>
                <a:spcPct val="110000"/>
              </a:lnSpc>
            </a:pPr>
            <a:r>
              <a:rPr lang="en-US" sz="2200" b="1" dirty="0" smtClean="0"/>
              <a:t>3</a:t>
            </a:r>
            <a:r>
              <a:rPr lang="en-US" sz="2200" b="1" baseline="30000" dirty="0" smtClean="0"/>
              <a:t>rd</a:t>
            </a:r>
            <a:r>
              <a:rPr lang="en-US" sz="2200" b="1" dirty="0" smtClean="0"/>
              <a:t> S</a:t>
            </a:r>
          </a:p>
          <a:p>
            <a:pPr algn="r">
              <a:lnSpc>
                <a:spcPct val="110000"/>
              </a:lnSpc>
            </a:pPr>
            <a:r>
              <a:rPr lang="en-US" sz="2200" b="1" dirty="0" smtClean="0"/>
              <a:t>1</a:t>
            </a:r>
            <a:r>
              <a:rPr lang="en-US" sz="2200" b="1" baseline="30000" dirty="0" smtClean="0"/>
              <a:t>st</a:t>
            </a:r>
            <a:r>
              <a:rPr lang="en-US" sz="2200" b="1" dirty="0" smtClean="0"/>
              <a:t> P</a:t>
            </a:r>
          </a:p>
          <a:p>
            <a:pPr algn="r">
              <a:lnSpc>
                <a:spcPct val="110000"/>
              </a:lnSpc>
            </a:pPr>
            <a:r>
              <a:rPr lang="en-US" sz="2200" b="1" dirty="0" smtClean="0"/>
              <a:t>2</a:t>
            </a:r>
            <a:r>
              <a:rPr lang="en-US" sz="2200" b="1" baseline="30000" dirty="0" smtClean="0"/>
              <a:t>nd</a:t>
            </a:r>
            <a:r>
              <a:rPr lang="en-US" sz="2200" b="1" dirty="0" smtClean="0"/>
              <a:t> P</a:t>
            </a:r>
          </a:p>
          <a:p>
            <a:pPr algn="r">
              <a:lnSpc>
                <a:spcPct val="110000"/>
              </a:lnSpc>
            </a:pPr>
            <a:r>
              <a:rPr lang="en-US" sz="2200" b="1" dirty="0" smtClean="0"/>
              <a:t>3</a:t>
            </a:r>
            <a:r>
              <a:rPr lang="en-US" sz="2200" b="1" baseline="30000" dirty="0" smtClean="0"/>
              <a:t>rd</a:t>
            </a:r>
            <a:r>
              <a:rPr lang="en-US" sz="22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020762"/>
          </a:xfrm>
        </p:spPr>
        <p:txBody>
          <a:bodyPr>
            <a:normAutofit/>
          </a:bodyPr>
          <a:lstStyle/>
          <a:p>
            <a:pPr eaLnBrk="1" hangingPunct="1"/>
            <a:r>
              <a:rPr lang="en-US" sz="3200" b="1" dirty="0" smtClean="0">
                <a:solidFill>
                  <a:schemeClr val="bg2">
                    <a:lumMod val="50000"/>
                  </a:schemeClr>
                </a:solidFill>
              </a:rPr>
              <a:t>Future Perfect Indicative Active</a:t>
            </a:r>
          </a:p>
        </p:txBody>
      </p:sp>
      <p:sp>
        <p:nvSpPr>
          <p:cNvPr id="10243" name="Content Placeholder 2"/>
          <p:cNvSpPr>
            <a:spLocks noGrp="1"/>
          </p:cNvSpPr>
          <p:nvPr>
            <p:ph idx="1"/>
          </p:nvPr>
        </p:nvSpPr>
        <p:spPr>
          <a:xfrm>
            <a:off x="0" y="1524000"/>
            <a:ext cx="9144000" cy="914400"/>
          </a:xfrm>
        </p:spPr>
        <p:txBody>
          <a:bodyPr>
            <a:normAutofit/>
          </a:bodyPr>
          <a:lstStyle/>
          <a:p>
            <a:pPr eaLnBrk="1" hangingPunct="1">
              <a:buFont typeface="Arial" charset="0"/>
              <a:buNone/>
            </a:pPr>
            <a:r>
              <a:rPr lang="en-US" sz="2200" dirty="0" smtClean="0"/>
              <a:t>To form the </a:t>
            </a:r>
            <a:r>
              <a:rPr lang="en-US" sz="2200" b="1" dirty="0" err="1" smtClean="0">
                <a:solidFill>
                  <a:srgbClr val="7030A0"/>
                </a:solidFill>
              </a:rPr>
              <a:t>Fut.Pf</a:t>
            </a:r>
            <a:r>
              <a:rPr lang="en-US" sz="2200" b="1" dirty="0" smtClean="0">
                <a:solidFill>
                  <a:srgbClr val="7030A0"/>
                </a:solidFill>
              </a:rPr>
              <a:t>. Indic. Act.</a:t>
            </a:r>
            <a:r>
              <a:rPr lang="en-US" sz="2200" dirty="0" smtClean="0"/>
              <a:t>, combine the </a:t>
            </a:r>
            <a:r>
              <a:rPr lang="en-US" sz="2200" b="1" dirty="0" err="1" smtClean="0">
                <a:solidFill>
                  <a:srgbClr val="00B050"/>
                </a:solidFill>
              </a:rPr>
              <a:t>perf</a:t>
            </a:r>
            <a:r>
              <a:rPr lang="en-US" sz="2200" b="1" dirty="0" smtClean="0">
                <a:solidFill>
                  <a:srgbClr val="00B050"/>
                </a:solidFill>
              </a:rPr>
              <a:t>. act. stem </a:t>
            </a:r>
            <a:r>
              <a:rPr lang="en-US" sz="2200" dirty="0" smtClean="0"/>
              <a:t>+ the </a:t>
            </a:r>
            <a:r>
              <a:rPr lang="en-US" sz="2200" b="1" dirty="0" smtClean="0">
                <a:solidFill>
                  <a:srgbClr val="0000FF"/>
                </a:solidFill>
              </a:rPr>
              <a:t>future of sum </a:t>
            </a:r>
            <a:r>
              <a:rPr lang="en-US" sz="2200" dirty="0" smtClean="0"/>
              <a:t>(</a:t>
            </a:r>
            <a:r>
              <a:rPr lang="en-US" sz="2200" b="1" dirty="0" err="1" smtClean="0">
                <a:solidFill>
                  <a:srgbClr val="0000FF"/>
                </a:solidFill>
              </a:rPr>
              <a:t>er</a:t>
            </a:r>
            <a:r>
              <a:rPr lang="en-US" sz="2200" b="1" dirty="0" err="1" smtClean="0">
                <a:solidFill>
                  <a:srgbClr val="0000FF"/>
                </a:solidFill>
                <a:ea typeface="Calibri" pitchFamily="34" charset="0"/>
                <a:cs typeface="Calibri" pitchFamily="34" charset="0"/>
              </a:rPr>
              <a:t>ō</a:t>
            </a:r>
            <a:r>
              <a:rPr lang="en-US" sz="2200" b="1" dirty="0" smtClean="0">
                <a:solidFill>
                  <a:srgbClr val="0000FF"/>
                </a:solidFill>
                <a:ea typeface="Calibri" pitchFamily="34" charset="0"/>
                <a:cs typeface="Calibri" pitchFamily="34" charset="0"/>
              </a:rPr>
              <a:t>, </a:t>
            </a:r>
            <a:r>
              <a:rPr lang="en-US" sz="2200" b="1" dirty="0" err="1" smtClean="0">
                <a:solidFill>
                  <a:srgbClr val="0000FF"/>
                </a:solidFill>
                <a:ea typeface="Calibri" pitchFamily="34" charset="0"/>
                <a:cs typeface="Calibri" pitchFamily="34" charset="0"/>
              </a:rPr>
              <a:t>eris</a:t>
            </a:r>
            <a:r>
              <a:rPr lang="en-US" sz="2200" b="1" dirty="0" smtClean="0">
                <a:solidFill>
                  <a:srgbClr val="0000FF"/>
                </a:solidFill>
                <a:ea typeface="Calibri" pitchFamily="34" charset="0"/>
                <a:cs typeface="Calibri" pitchFamily="34" charset="0"/>
              </a:rPr>
              <a:t>, </a:t>
            </a:r>
            <a:r>
              <a:rPr lang="en-US" sz="2200" dirty="0" smtClean="0">
                <a:ea typeface="Calibri" pitchFamily="34" charset="0"/>
                <a:cs typeface="Calibri" pitchFamily="34" charset="0"/>
              </a:rPr>
              <a:t>etc.; exception: use “</a:t>
            </a:r>
            <a:r>
              <a:rPr lang="en-US" sz="2200" b="1" dirty="0" smtClean="0">
                <a:solidFill>
                  <a:srgbClr val="C00000"/>
                </a:solidFill>
                <a:ea typeface="Calibri" pitchFamily="34" charset="0"/>
                <a:cs typeface="Calibri" pitchFamily="34" charset="0"/>
              </a:rPr>
              <a:t>-</a:t>
            </a:r>
            <a:r>
              <a:rPr lang="en-US" sz="2200" b="1" dirty="0" err="1" smtClean="0">
                <a:solidFill>
                  <a:srgbClr val="C00000"/>
                </a:solidFill>
                <a:ea typeface="Calibri" pitchFamily="34" charset="0"/>
                <a:cs typeface="Calibri" pitchFamily="34" charset="0"/>
              </a:rPr>
              <a:t>erint</a:t>
            </a:r>
            <a:r>
              <a:rPr lang="en-US" sz="2200" dirty="0" smtClean="0">
                <a:ea typeface="Calibri" pitchFamily="34" charset="0"/>
                <a:cs typeface="Calibri" pitchFamily="34" charset="0"/>
              </a:rPr>
              <a:t>”</a:t>
            </a:r>
            <a:r>
              <a:rPr lang="en-US" sz="2200" dirty="0" smtClean="0"/>
              <a:t> for 3</a:t>
            </a:r>
            <a:r>
              <a:rPr lang="en-US" sz="2200" baseline="30000" dirty="0" smtClean="0"/>
              <a:t>rd</a:t>
            </a:r>
            <a:r>
              <a:rPr lang="en-US" sz="2200" dirty="0" smtClean="0"/>
              <a:t> pers. pl.) </a:t>
            </a:r>
          </a:p>
        </p:txBody>
      </p:sp>
      <p:sp>
        <p:nvSpPr>
          <p:cNvPr id="4" name="Content Placeholder 2"/>
          <p:cNvSpPr txBox="1">
            <a:spLocks/>
          </p:cNvSpPr>
          <p:nvPr/>
        </p:nvSpPr>
        <p:spPr>
          <a:xfrm>
            <a:off x="1600200" y="2590801"/>
            <a:ext cx="7162800" cy="3124200"/>
          </a:xfrm>
          <a:prstGeom prst="rect">
            <a:avLst/>
          </a:prstGeom>
        </p:spPr>
        <p:txBody>
          <a:bodyPr numCol="2">
            <a:noAutofit/>
          </a:bodyPr>
          <a:lstStyle/>
          <a:p>
            <a:pPr marL="342900" indent="-342900" fontAlgn="auto">
              <a:lnSpc>
                <a:spcPct val="110000"/>
              </a:lnSpc>
              <a:spcAft>
                <a:spcPts val="0"/>
              </a:spcAft>
              <a:buFont typeface="Arial" pitchFamily="34" charset="0"/>
              <a:buNone/>
              <a:defRPr/>
            </a:pPr>
            <a:r>
              <a:rPr lang="en-US" sz="2200" b="1" dirty="0" err="1" smtClean="0">
                <a:solidFill>
                  <a:srgbClr val="0000FF"/>
                </a:solidFill>
                <a:cs typeface="+mn-cs"/>
              </a:rPr>
              <a:t>laud</a:t>
            </a:r>
            <a:r>
              <a:rPr lang="en-US" sz="2200" b="1" dirty="0" err="1" smtClean="0">
                <a:solidFill>
                  <a:srgbClr val="0000FF"/>
                </a:solidFill>
                <a:cs typeface="Calibri"/>
              </a:rPr>
              <a:t>ō</a:t>
            </a:r>
            <a:r>
              <a:rPr lang="en-US" sz="2200" b="1" dirty="0">
                <a:solidFill>
                  <a:srgbClr val="0000FF"/>
                </a:solidFill>
                <a:cs typeface="+mn-cs"/>
              </a:rPr>
              <a:t>, </a:t>
            </a:r>
            <a:r>
              <a:rPr lang="en-US" sz="2200" b="1" dirty="0" err="1">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āre</a:t>
            </a:r>
            <a:r>
              <a:rPr lang="en-US" sz="2200" b="1" dirty="0">
                <a:solidFill>
                  <a:srgbClr val="0000FF"/>
                </a:solidFill>
                <a:cs typeface="Calibri"/>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āvī</a:t>
            </a:r>
            <a:r>
              <a:rPr lang="en-US" sz="2200" b="1" dirty="0">
                <a:solidFill>
                  <a:srgbClr val="0000FF"/>
                </a:solidFill>
                <a:cs typeface="Calibri"/>
              </a:rPr>
              <a:t>, </a:t>
            </a:r>
            <a:r>
              <a:rPr lang="en-US" sz="2200" b="1" dirty="0" err="1">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ātum</a:t>
            </a:r>
            <a:endParaRPr lang="en-US" sz="2200" b="1" dirty="0">
              <a:solidFill>
                <a:srgbClr val="0000FF"/>
              </a:solidFill>
              <a:cs typeface="Calibri"/>
            </a:endParaRPr>
          </a:p>
          <a:p>
            <a:pPr marL="342900" indent="-342900" fontAlgn="auto">
              <a:lnSpc>
                <a:spcPct val="110000"/>
              </a:lnSpc>
              <a:spcAft>
                <a:spcPts val="0"/>
              </a:spcAft>
              <a:defRPr/>
            </a:pPr>
            <a:r>
              <a:rPr lang="en-US" sz="2200" b="1" dirty="0" err="1">
                <a:solidFill>
                  <a:srgbClr val="7030A0"/>
                </a:solidFill>
              </a:rPr>
              <a:t>l</a:t>
            </a:r>
            <a:r>
              <a:rPr lang="en-US" sz="2200" b="1" dirty="0" err="1" smtClean="0">
                <a:solidFill>
                  <a:srgbClr val="7030A0"/>
                </a:solidFill>
                <a:cs typeface="+mn-cs"/>
              </a:rPr>
              <a:t>aud</a:t>
            </a:r>
            <a:r>
              <a:rPr lang="en-US" sz="2200" b="1" dirty="0" err="1" smtClean="0">
                <a:solidFill>
                  <a:srgbClr val="7030A0"/>
                </a:solidFill>
                <a:cs typeface="Calibri" pitchFamily="34" charset="0"/>
              </a:rPr>
              <a:t>āv</a:t>
            </a:r>
            <a:r>
              <a:rPr lang="en-US" sz="2200" b="1" dirty="0" err="1" smtClean="0">
                <a:solidFill>
                  <a:srgbClr val="7030A0"/>
                </a:solidFill>
                <a:cs typeface="Calibri"/>
              </a:rPr>
              <a:t>erō</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audāveris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audāverit</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audāverimus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audāveritis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a:solidFill>
                  <a:srgbClr val="7030A0"/>
                </a:solidFill>
                <a:cs typeface="Calibri" pitchFamily="34" charset="0"/>
              </a:rPr>
              <a:t>l</a:t>
            </a:r>
            <a:r>
              <a:rPr lang="en-US" sz="2200" b="1" dirty="0" err="1" smtClean="0">
                <a:solidFill>
                  <a:srgbClr val="7030A0"/>
                </a:solidFill>
                <a:cs typeface="Calibri" pitchFamily="34" charset="0"/>
              </a:rPr>
              <a:t>audāv</a:t>
            </a:r>
            <a:r>
              <a:rPr lang="en-US" sz="2200" b="1" dirty="0" err="1" smtClean="0">
                <a:solidFill>
                  <a:srgbClr val="7030A0"/>
                </a:solidFill>
                <a:cs typeface="Calibri"/>
              </a:rPr>
              <a:t>e</a:t>
            </a:r>
            <a:r>
              <a:rPr lang="en-US" sz="2200" b="1" dirty="0" err="1" smtClean="0">
                <a:solidFill>
                  <a:srgbClr val="7030A0"/>
                </a:solidFill>
                <a:cs typeface="Calibri" pitchFamily="34" charset="0"/>
              </a:rPr>
              <a:t>rint</a:t>
            </a:r>
            <a:endParaRPr lang="en-US" sz="2200" b="1" dirty="0">
              <a:solidFill>
                <a:srgbClr val="7030A0"/>
              </a:solidFill>
              <a:cs typeface="Calibri" pitchFamily="34" charset="0"/>
            </a:endParaRPr>
          </a:p>
          <a:p>
            <a:pPr marL="342900" indent="-342900" fontAlgn="auto">
              <a:lnSpc>
                <a:spcPct val="110000"/>
              </a:lnSpc>
              <a:spcAft>
                <a:spcPts val="0"/>
              </a:spcAft>
              <a:buFont typeface="Arial" pitchFamily="34" charset="0"/>
              <a:buNone/>
              <a:defRPr/>
            </a:pPr>
            <a:r>
              <a:rPr lang="en-US" sz="2200" b="1" dirty="0" err="1" smtClean="0">
                <a:solidFill>
                  <a:srgbClr val="0000FF"/>
                </a:solidFill>
                <a:cs typeface="Calibri"/>
              </a:rPr>
              <a:t>ducō</a:t>
            </a:r>
            <a:r>
              <a:rPr lang="en-US" sz="2200" b="1" dirty="0">
                <a:solidFill>
                  <a:srgbClr val="0000FF"/>
                </a:solidFill>
                <a:cs typeface="Calibri"/>
              </a:rPr>
              <a:t>, </a:t>
            </a:r>
            <a:r>
              <a:rPr lang="en-US" sz="2200" b="1" dirty="0" err="1">
                <a:solidFill>
                  <a:srgbClr val="0000FF"/>
                </a:solidFill>
                <a:cs typeface="Calibri"/>
              </a:rPr>
              <a:t>ducere</a:t>
            </a:r>
            <a:r>
              <a:rPr lang="en-US" sz="2200" b="1" dirty="0">
                <a:solidFill>
                  <a:srgbClr val="0000FF"/>
                </a:solidFill>
                <a:cs typeface="Calibri"/>
              </a:rPr>
              <a:t>, </a:t>
            </a:r>
            <a:r>
              <a:rPr lang="en-US" sz="2200" b="1" dirty="0" err="1" smtClean="0">
                <a:solidFill>
                  <a:srgbClr val="00B050"/>
                </a:solidFill>
                <a:cs typeface="Calibri"/>
              </a:rPr>
              <a:t>dūxī</a:t>
            </a:r>
            <a:r>
              <a:rPr lang="en-US" sz="2200" b="1" dirty="0">
                <a:solidFill>
                  <a:srgbClr val="0000FF"/>
                </a:solidFill>
                <a:cs typeface="Calibri"/>
              </a:rPr>
              <a:t>, </a:t>
            </a:r>
            <a:r>
              <a:rPr lang="en-US" sz="2200" b="1" dirty="0" err="1">
                <a:solidFill>
                  <a:srgbClr val="0000FF"/>
                </a:solidFill>
                <a:cs typeface="Calibri"/>
              </a:rPr>
              <a:t>ductum</a:t>
            </a:r>
            <a:endParaRPr lang="en-US" sz="2200" b="1" dirty="0">
              <a:solidFill>
                <a:srgbClr val="0000FF"/>
              </a:solidFill>
              <a:cs typeface="Calibri"/>
            </a:endParaRPr>
          </a:p>
          <a:p>
            <a:pPr marL="342900" indent="-342900" fontAlgn="auto">
              <a:lnSpc>
                <a:spcPct val="110000"/>
              </a:lnSpc>
              <a:spcAft>
                <a:spcPts val="0"/>
              </a:spcAft>
              <a:defRPr/>
            </a:pPr>
            <a:r>
              <a:rPr lang="en-US" sz="2200" b="1" dirty="0" err="1" smtClean="0">
                <a:solidFill>
                  <a:srgbClr val="7030A0"/>
                </a:solidFill>
                <a:cs typeface="+mn-cs"/>
              </a:rPr>
              <a:t>dū</a:t>
            </a:r>
            <a:r>
              <a:rPr lang="en-US" sz="2200" b="1" dirty="0" err="1" smtClean="0">
                <a:solidFill>
                  <a:srgbClr val="7030A0"/>
                </a:solidFill>
                <a:cs typeface="Calibri"/>
              </a:rPr>
              <a:t>xerō</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eris</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erit</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erimus</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eritis</a:t>
            </a:r>
            <a:endParaRPr lang="en-US" sz="2200" b="1" dirty="0">
              <a:solidFill>
                <a:srgbClr val="7030A0"/>
              </a:solidFill>
              <a:cs typeface="+mn-cs"/>
            </a:endParaRPr>
          </a:p>
          <a:p>
            <a:pPr marL="342900" indent="-342900" fontAlgn="auto">
              <a:lnSpc>
                <a:spcPct val="110000"/>
              </a:lnSpc>
              <a:spcAft>
                <a:spcPts val="0"/>
              </a:spcAft>
              <a:defRPr/>
            </a:pPr>
            <a:r>
              <a:rPr lang="en-US" sz="2200" b="1" dirty="0" err="1">
                <a:solidFill>
                  <a:srgbClr val="7030A0"/>
                </a:solidFill>
                <a:cs typeface="+mn-cs"/>
              </a:rPr>
              <a:t>dūx</a:t>
            </a:r>
            <a:r>
              <a:rPr lang="en-US" sz="2200" b="1" dirty="0" err="1">
                <a:solidFill>
                  <a:srgbClr val="7030A0"/>
                </a:solidFill>
                <a:cs typeface="Calibri" pitchFamily="34" charset="0"/>
              </a:rPr>
              <a:t>erint</a:t>
            </a:r>
            <a:endParaRPr lang="en-US" sz="2200" b="1" dirty="0">
              <a:solidFill>
                <a:srgbClr val="7030A0"/>
              </a:solidFill>
              <a:cs typeface="+mn-cs"/>
            </a:endParaRPr>
          </a:p>
        </p:txBody>
      </p:sp>
      <p:sp>
        <p:nvSpPr>
          <p:cNvPr id="5" name="TextBox 4"/>
          <p:cNvSpPr txBox="1"/>
          <p:nvPr/>
        </p:nvSpPr>
        <p:spPr>
          <a:xfrm>
            <a:off x="457200" y="5638800"/>
            <a:ext cx="8305800" cy="923330"/>
          </a:xfrm>
          <a:prstGeom prst="rect">
            <a:avLst/>
          </a:prstGeom>
          <a:noFill/>
        </p:spPr>
        <p:txBody>
          <a:bodyPr wrap="square" rtlCol="0">
            <a:spAutoFit/>
          </a:bodyPr>
          <a:lstStyle/>
          <a:p>
            <a:r>
              <a:rPr lang="en-US" b="1" dirty="0" smtClean="0">
                <a:solidFill>
                  <a:schemeClr val="accent2">
                    <a:lumMod val="75000"/>
                  </a:schemeClr>
                </a:solidFill>
              </a:rPr>
              <a:t>NB:</a:t>
            </a:r>
            <a:r>
              <a:rPr lang="en-US" dirty="0" smtClean="0">
                <a:solidFill>
                  <a:schemeClr val="accent2">
                    <a:lumMod val="75000"/>
                  </a:schemeClr>
                </a:solidFill>
              </a:rPr>
              <a:t> </a:t>
            </a:r>
            <a:r>
              <a:rPr lang="en-US" dirty="0" smtClean="0"/>
              <a:t>Though you only have two examples (1</a:t>
            </a:r>
            <a:r>
              <a:rPr lang="en-US" baseline="30000" dirty="0" smtClean="0"/>
              <a:t>st</a:t>
            </a:r>
            <a:r>
              <a:rPr lang="en-US" dirty="0" smtClean="0"/>
              <a:t> and 3</a:t>
            </a:r>
            <a:r>
              <a:rPr lang="en-US" baseline="30000" dirty="0" smtClean="0"/>
              <a:t>rd</a:t>
            </a:r>
            <a:r>
              <a:rPr lang="en-US" dirty="0" smtClean="0"/>
              <a:t> </a:t>
            </a:r>
            <a:r>
              <a:rPr lang="en-US" dirty="0" err="1" smtClean="0"/>
              <a:t>conjug</a:t>
            </a:r>
            <a:r>
              <a:rPr lang="en-US" dirty="0" smtClean="0"/>
              <a:t>.) here, you should know how to conjugate the </a:t>
            </a:r>
            <a:r>
              <a:rPr lang="en-US" b="1" dirty="0" smtClean="0">
                <a:solidFill>
                  <a:srgbClr val="7030A0"/>
                </a:solidFill>
              </a:rPr>
              <a:t>future perfect active indicative </a:t>
            </a:r>
            <a:r>
              <a:rPr lang="en-US" dirty="0" smtClean="0"/>
              <a:t>for any verb, provided that you know the </a:t>
            </a:r>
            <a:r>
              <a:rPr lang="en-US" b="1" dirty="0" smtClean="0">
                <a:solidFill>
                  <a:srgbClr val="00B050"/>
                </a:solidFill>
              </a:rPr>
              <a:t>3</a:t>
            </a:r>
            <a:r>
              <a:rPr lang="en-US" b="1" baseline="30000" dirty="0" smtClean="0">
                <a:solidFill>
                  <a:srgbClr val="00B050"/>
                </a:solidFill>
              </a:rPr>
              <a:t>rd</a:t>
            </a:r>
            <a:r>
              <a:rPr lang="en-US" b="1" dirty="0" smtClean="0">
                <a:solidFill>
                  <a:srgbClr val="00B050"/>
                </a:solidFill>
              </a:rPr>
              <a:t> principal part</a:t>
            </a:r>
            <a:r>
              <a:rPr lang="en-US" dirty="0" smtClean="0"/>
              <a:t>.</a:t>
            </a:r>
            <a:endParaRPr lang="en-US" dirty="0"/>
          </a:p>
        </p:txBody>
      </p:sp>
      <p:sp>
        <p:nvSpPr>
          <p:cNvPr id="6" name="TextBox 5"/>
          <p:cNvSpPr txBox="1"/>
          <p:nvPr/>
        </p:nvSpPr>
        <p:spPr>
          <a:xfrm>
            <a:off x="381000" y="3330604"/>
            <a:ext cx="914400" cy="2308196"/>
          </a:xfrm>
          <a:prstGeom prst="rect">
            <a:avLst/>
          </a:prstGeom>
          <a:noFill/>
        </p:spPr>
        <p:txBody>
          <a:bodyPr wrap="square" rtlCol="0">
            <a:spAutoFit/>
          </a:bodyPr>
          <a:lstStyle/>
          <a:p>
            <a:pPr algn="r">
              <a:lnSpc>
                <a:spcPct val="110000"/>
              </a:lnSpc>
            </a:pPr>
            <a:r>
              <a:rPr lang="en-US" sz="2200" b="1" dirty="0" smtClean="0"/>
              <a:t>1</a:t>
            </a:r>
            <a:r>
              <a:rPr lang="en-US" sz="2200" b="1" baseline="30000" dirty="0" smtClean="0"/>
              <a:t>st</a:t>
            </a:r>
            <a:r>
              <a:rPr lang="en-US" sz="2200" b="1" dirty="0" smtClean="0"/>
              <a:t> S</a:t>
            </a:r>
          </a:p>
          <a:p>
            <a:pPr algn="r">
              <a:lnSpc>
                <a:spcPct val="110000"/>
              </a:lnSpc>
            </a:pPr>
            <a:r>
              <a:rPr lang="en-US" sz="2200" b="1" dirty="0" smtClean="0"/>
              <a:t>2</a:t>
            </a:r>
            <a:r>
              <a:rPr lang="en-US" sz="2200" b="1" baseline="30000" dirty="0" smtClean="0"/>
              <a:t>nd</a:t>
            </a:r>
            <a:r>
              <a:rPr lang="en-US" sz="2200" b="1" dirty="0" smtClean="0"/>
              <a:t> S</a:t>
            </a:r>
          </a:p>
          <a:p>
            <a:pPr algn="r">
              <a:lnSpc>
                <a:spcPct val="110000"/>
              </a:lnSpc>
            </a:pPr>
            <a:r>
              <a:rPr lang="en-US" sz="2200" b="1" dirty="0" smtClean="0"/>
              <a:t>3</a:t>
            </a:r>
            <a:r>
              <a:rPr lang="en-US" sz="2200" b="1" baseline="30000" dirty="0" smtClean="0"/>
              <a:t>rd</a:t>
            </a:r>
            <a:r>
              <a:rPr lang="en-US" sz="2200" b="1" dirty="0" smtClean="0"/>
              <a:t> S</a:t>
            </a:r>
          </a:p>
          <a:p>
            <a:pPr algn="r">
              <a:lnSpc>
                <a:spcPct val="110000"/>
              </a:lnSpc>
            </a:pPr>
            <a:r>
              <a:rPr lang="en-US" sz="2200" b="1" dirty="0" smtClean="0"/>
              <a:t>1</a:t>
            </a:r>
            <a:r>
              <a:rPr lang="en-US" sz="2200" b="1" baseline="30000" dirty="0" smtClean="0"/>
              <a:t>st</a:t>
            </a:r>
            <a:r>
              <a:rPr lang="en-US" sz="2200" b="1" dirty="0" smtClean="0"/>
              <a:t> P</a:t>
            </a:r>
          </a:p>
          <a:p>
            <a:pPr algn="r">
              <a:lnSpc>
                <a:spcPct val="110000"/>
              </a:lnSpc>
            </a:pPr>
            <a:r>
              <a:rPr lang="en-US" sz="2200" b="1" dirty="0" smtClean="0"/>
              <a:t>2</a:t>
            </a:r>
            <a:r>
              <a:rPr lang="en-US" sz="2200" b="1" baseline="30000" dirty="0" smtClean="0"/>
              <a:t>nd</a:t>
            </a:r>
            <a:r>
              <a:rPr lang="en-US" sz="2200" b="1" dirty="0" smtClean="0"/>
              <a:t> P</a:t>
            </a:r>
          </a:p>
          <a:p>
            <a:pPr algn="r">
              <a:lnSpc>
                <a:spcPct val="110000"/>
              </a:lnSpc>
            </a:pPr>
            <a:r>
              <a:rPr lang="en-US" sz="2200" b="1" dirty="0" smtClean="0"/>
              <a:t>3</a:t>
            </a:r>
            <a:r>
              <a:rPr lang="en-US" sz="2200" b="1" baseline="30000" dirty="0" smtClean="0"/>
              <a:t>rd</a:t>
            </a:r>
            <a:r>
              <a:rPr lang="en-US" sz="22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Perfect Passive System</a:t>
            </a:r>
            <a:endParaRPr lang="en-US" sz="3200" b="1" dirty="0"/>
          </a:p>
        </p:txBody>
      </p:sp>
      <p:sp>
        <p:nvSpPr>
          <p:cNvPr id="3" name="Content Placeholder 2"/>
          <p:cNvSpPr>
            <a:spLocks noGrp="1"/>
          </p:cNvSpPr>
          <p:nvPr>
            <p:ph sz="quarter" idx="1"/>
          </p:nvPr>
        </p:nvSpPr>
        <p:spPr>
          <a:xfrm>
            <a:off x="152400" y="1524000"/>
            <a:ext cx="8763000" cy="5334000"/>
          </a:xfrm>
        </p:spPr>
        <p:txBody>
          <a:bodyPr>
            <a:normAutofit fontScale="92500" lnSpcReduction="10000"/>
          </a:bodyPr>
          <a:lstStyle/>
          <a:p>
            <a:r>
              <a:rPr lang="en-US" sz="2200" dirty="0" smtClean="0"/>
              <a:t>The </a:t>
            </a:r>
            <a:r>
              <a:rPr lang="en-US" sz="2200" b="1" dirty="0" smtClean="0">
                <a:solidFill>
                  <a:srgbClr val="7030A0"/>
                </a:solidFill>
              </a:rPr>
              <a:t>Perfect Passive System </a:t>
            </a:r>
            <a:r>
              <a:rPr lang="en-US" sz="2200" dirty="0" smtClean="0"/>
              <a:t>is built on the </a:t>
            </a:r>
            <a:r>
              <a:rPr lang="en-US" sz="2200" b="1" dirty="0" smtClean="0">
                <a:solidFill>
                  <a:srgbClr val="0000FF"/>
                </a:solidFill>
              </a:rPr>
              <a:t>participial stem</a:t>
            </a:r>
            <a:r>
              <a:rPr lang="en-US" sz="2200" dirty="0" smtClean="0"/>
              <a:t>, which is found in the </a:t>
            </a:r>
            <a:r>
              <a:rPr lang="en-US" sz="2200" b="1" dirty="0" smtClean="0">
                <a:solidFill>
                  <a:srgbClr val="00B050"/>
                </a:solidFill>
              </a:rPr>
              <a:t>4</a:t>
            </a:r>
            <a:r>
              <a:rPr lang="en-US" sz="2200" b="1" baseline="30000" dirty="0" smtClean="0">
                <a:solidFill>
                  <a:srgbClr val="00B050"/>
                </a:solidFill>
              </a:rPr>
              <a:t>th</a:t>
            </a:r>
            <a:r>
              <a:rPr lang="en-US" sz="2200" b="1" dirty="0" smtClean="0">
                <a:solidFill>
                  <a:srgbClr val="00B050"/>
                </a:solidFill>
              </a:rPr>
              <a:t> principal part</a:t>
            </a:r>
            <a:r>
              <a:rPr lang="en-US" sz="2200" dirty="0" smtClean="0"/>
              <a:t> of any verb. </a:t>
            </a:r>
          </a:p>
          <a:p>
            <a:pPr>
              <a:buNone/>
            </a:pPr>
            <a:r>
              <a:rPr lang="en-US" sz="2400" dirty="0" smtClean="0"/>
              <a:t>		</a:t>
            </a:r>
            <a:r>
              <a:rPr lang="en-US" sz="1800" dirty="0" smtClean="0"/>
              <a:t>1</a:t>
            </a:r>
            <a:r>
              <a:rPr lang="en-US" sz="1800" baseline="30000" dirty="0" smtClean="0"/>
              <a:t>st</a:t>
            </a:r>
            <a:r>
              <a:rPr lang="en-US" sz="1800" dirty="0" smtClean="0"/>
              <a:t>: </a:t>
            </a:r>
            <a:r>
              <a:rPr lang="en-US" sz="1800" b="1" dirty="0" err="1" smtClean="0">
                <a:solidFill>
                  <a:srgbClr val="C00000"/>
                </a:solidFill>
              </a:rPr>
              <a:t>laud</a:t>
            </a:r>
            <a:r>
              <a:rPr lang="en-US" sz="1800" b="1" dirty="0" err="1" smtClean="0">
                <a:solidFill>
                  <a:srgbClr val="C00000"/>
                </a:solidFill>
                <a:ea typeface="Calibri" pitchFamily="34" charset="0"/>
                <a:cs typeface="Calibri" pitchFamily="34" charset="0"/>
              </a:rPr>
              <a:t>ō</a:t>
            </a:r>
            <a:r>
              <a:rPr lang="en-US" sz="1800" b="1" dirty="0" smtClean="0">
                <a:solidFill>
                  <a:srgbClr val="C00000"/>
                </a:solidFill>
              </a:rPr>
              <a:t>, </a:t>
            </a:r>
            <a:r>
              <a:rPr lang="en-US" sz="1800" b="1" dirty="0" err="1" smtClean="0">
                <a:solidFill>
                  <a:srgbClr val="C00000"/>
                </a:solidFill>
              </a:rPr>
              <a:t>laud</a:t>
            </a:r>
            <a:r>
              <a:rPr lang="en-US" sz="1800" b="1" dirty="0" err="1" smtClean="0">
                <a:solidFill>
                  <a:srgbClr val="C00000"/>
                </a:solidFill>
                <a:ea typeface="Calibri" pitchFamily="34" charset="0"/>
                <a:cs typeface="Calibri" pitchFamily="34" charset="0"/>
              </a:rPr>
              <a:t>āre</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rPr>
              <a:t>laud</a:t>
            </a:r>
            <a:r>
              <a:rPr lang="en-US" sz="1800" b="1" dirty="0" err="1" smtClean="0">
                <a:solidFill>
                  <a:srgbClr val="C00000"/>
                </a:solidFill>
                <a:ea typeface="Calibri" pitchFamily="34" charset="0"/>
                <a:cs typeface="Calibri" pitchFamily="34" charset="0"/>
              </a:rPr>
              <a:t>āvī</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rPr>
              <a:t>laud</a:t>
            </a:r>
            <a:r>
              <a:rPr lang="en-US" sz="1800" b="1" dirty="0" err="1" smtClean="0">
                <a:solidFill>
                  <a:srgbClr val="00B050"/>
                </a:solidFill>
                <a:ea typeface="Calibri" pitchFamily="34" charset="0"/>
                <a:cs typeface="Calibri" pitchFamily="34" charset="0"/>
              </a:rPr>
              <a:t>ātum</a:t>
            </a:r>
            <a:r>
              <a:rPr lang="en-US" sz="1800" b="1" dirty="0" smtClean="0">
                <a:solidFill>
                  <a:srgbClr val="C00000"/>
                </a:solidFill>
                <a:ea typeface="Calibri" pitchFamily="34" charset="0"/>
                <a:cs typeface="Calibri" pitchFamily="34" charset="0"/>
              </a:rPr>
              <a:t> </a:t>
            </a:r>
          </a:p>
          <a:p>
            <a:pPr>
              <a:buNone/>
            </a:pPr>
            <a:r>
              <a:rPr lang="en-US" sz="1800" dirty="0" smtClean="0">
                <a:ea typeface="Calibri" pitchFamily="34" charset="0"/>
                <a:cs typeface="Calibri" pitchFamily="34" charset="0"/>
              </a:rPr>
              <a:t>		2</a:t>
            </a:r>
            <a:r>
              <a:rPr lang="en-US" sz="1800" baseline="30000" dirty="0" smtClean="0">
                <a:ea typeface="Calibri" pitchFamily="34" charset="0"/>
                <a:cs typeface="Calibri" pitchFamily="34" charset="0"/>
              </a:rPr>
              <a:t>nd</a:t>
            </a:r>
            <a:r>
              <a:rPr lang="en-US" sz="1800" dirty="0" smtClean="0">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moneō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monēre</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monuī</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monitum</a:t>
            </a:r>
            <a:r>
              <a:rPr lang="en-US" sz="1800" b="1" dirty="0" smtClean="0">
                <a:solidFill>
                  <a:srgbClr val="C00000"/>
                </a:solidFill>
                <a:ea typeface="Calibri" pitchFamily="34" charset="0"/>
                <a:cs typeface="Calibri" pitchFamily="34" charset="0"/>
              </a:rPr>
              <a:t> </a:t>
            </a:r>
          </a:p>
          <a:p>
            <a:pPr>
              <a:buNone/>
            </a:pPr>
            <a:r>
              <a:rPr lang="en-US" sz="1800" dirty="0" smtClean="0">
                <a:ea typeface="Calibri" pitchFamily="34" charset="0"/>
                <a:cs typeface="Calibri" pitchFamily="34" charset="0"/>
              </a:rPr>
              <a:t>		3</a:t>
            </a:r>
            <a:r>
              <a:rPr lang="en-US" sz="1800" baseline="30000" dirty="0" smtClean="0">
                <a:ea typeface="Calibri" pitchFamily="34" charset="0"/>
                <a:cs typeface="Calibri" pitchFamily="34" charset="0"/>
              </a:rPr>
              <a:t>rd</a:t>
            </a:r>
            <a:r>
              <a:rPr lang="en-US" sz="1800" dirty="0" smtClean="0">
                <a:ea typeface="Calibri" pitchFamily="34" charset="0"/>
                <a:cs typeface="Calibri" pitchFamily="34" charset="0"/>
              </a:rPr>
              <a:t>:</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sucō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ducere</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duxī</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ductum</a:t>
            </a:r>
            <a:r>
              <a:rPr lang="en-US" sz="1800" b="1" dirty="0" smtClean="0">
                <a:solidFill>
                  <a:srgbClr val="C00000"/>
                </a:solidFill>
                <a:ea typeface="Calibri" pitchFamily="34" charset="0"/>
                <a:cs typeface="Calibri" pitchFamily="34" charset="0"/>
              </a:rPr>
              <a:t> </a:t>
            </a:r>
          </a:p>
          <a:p>
            <a:pPr>
              <a:buNone/>
            </a:pPr>
            <a:r>
              <a:rPr lang="en-US" sz="1800" b="1" dirty="0" smtClean="0">
                <a:solidFill>
                  <a:srgbClr val="C00000"/>
                </a:solidFill>
                <a:ea typeface="Calibri" pitchFamily="34" charset="0"/>
                <a:cs typeface="Calibri" pitchFamily="34" charset="0"/>
              </a:rPr>
              <a:t>		    </a:t>
            </a:r>
            <a:r>
              <a:rPr lang="en-US" sz="1800" dirty="0" smtClean="0">
                <a:ea typeface="Calibri" pitchFamily="34" charset="0"/>
                <a:cs typeface="Calibri" pitchFamily="34" charset="0"/>
              </a:rPr>
              <a:t>3</a:t>
            </a:r>
            <a:r>
              <a:rPr lang="en-US" sz="1800" baseline="30000" dirty="0" smtClean="0">
                <a:ea typeface="Calibri" pitchFamily="34" charset="0"/>
                <a:cs typeface="Calibri" pitchFamily="34" charset="0"/>
              </a:rPr>
              <a:t>rd</a:t>
            </a:r>
            <a:r>
              <a:rPr lang="en-US" sz="1800" dirty="0" smtClean="0">
                <a:ea typeface="Calibri" pitchFamily="34" charset="0"/>
                <a:cs typeface="Calibri" pitchFamily="34" charset="0"/>
              </a:rPr>
              <a:t> “</a:t>
            </a:r>
            <a:r>
              <a:rPr lang="en-US" sz="1800" dirty="0" err="1" smtClean="0">
                <a:ea typeface="Calibri" pitchFamily="34" charset="0"/>
                <a:cs typeface="Calibri" pitchFamily="34" charset="0"/>
              </a:rPr>
              <a:t>io</a:t>
            </a:r>
            <a:r>
              <a:rPr lang="en-US" sz="1800" dirty="0" smtClean="0">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capiō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capere</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cepī</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captum</a:t>
            </a:r>
            <a:r>
              <a:rPr lang="en-US" sz="1800" b="1" dirty="0" smtClean="0">
                <a:solidFill>
                  <a:srgbClr val="C00000"/>
                </a:solidFill>
                <a:ea typeface="Calibri" pitchFamily="34" charset="0"/>
                <a:cs typeface="Calibri" pitchFamily="34" charset="0"/>
              </a:rPr>
              <a:t> </a:t>
            </a:r>
          </a:p>
          <a:p>
            <a:pPr>
              <a:buNone/>
            </a:pPr>
            <a:r>
              <a:rPr lang="en-US" sz="1800" dirty="0" smtClean="0">
                <a:ea typeface="Calibri" pitchFamily="34" charset="0"/>
                <a:cs typeface="Calibri" pitchFamily="34" charset="0"/>
              </a:rPr>
              <a:t>		4</a:t>
            </a:r>
            <a:r>
              <a:rPr lang="en-US" sz="1800" baseline="30000" dirty="0" smtClean="0">
                <a:ea typeface="Calibri" pitchFamily="34" charset="0"/>
                <a:cs typeface="Calibri" pitchFamily="34" charset="0"/>
              </a:rPr>
              <a:t>th</a:t>
            </a:r>
            <a:r>
              <a:rPr lang="en-US" sz="1800" dirty="0" smtClean="0">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audiō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audīre</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audivī</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auditum</a:t>
            </a:r>
            <a:r>
              <a:rPr lang="en-US" sz="1800" b="1" dirty="0" smtClean="0">
                <a:solidFill>
                  <a:srgbClr val="C00000"/>
                </a:solidFill>
                <a:ea typeface="Calibri" pitchFamily="34" charset="0"/>
                <a:cs typeface="Calibri" pitchFamily="34" charset="0"/>
              </a:rPr>
              <a:t> </a:t>
            </a:r>
            <a:endParaRPr lang="en-US" sz="1800" b="1" dirty="0" smtClean="0">
              <a:solidFill>
                <a:srgbClr val="C00000"/>
              </a:solidFill>
            </a:endParaRPr>
          </a:p>
          <a:p>
            <a:r>
              <a:rPr lang="en-US" sz="2200" dirty="0" smtClean="0"/>
              <a:t>The </a:t>
            </a:r>
            <a:r>
              <a:rPr lang="en-US" sz="2200" b="1" dirty="0" smtClean="0">
                <a:solidFill>
                  <a:srgbClr val="00B050"/>
                </a:solidFill>
              </a:rPr>
              <a:t>4</a:t>
            </a:r>
            <a:r>
              <a:rPr lang="en-US" sz="2200" b="1" baseline="30000" dirty="0" smtClean="0">
                <a:solidFill>
                  <a:srgbClr val="00B050"/>
                </a:solidFill>
              </a:rPr>
              <a:t>th</a:t>
            </a:r>
            <a:r>
              <a:rPr lang="en-US" sz="2200" b="1" dirty="0" smtClean="0">
                <a:solidFill>
                  <a:srgbClr val="00B050"/>
                </a:solidFill>
              </a:rPr>
              <a:t> principal part</a:t>
            </a:r>
            <a:r>
              <a:rPr lang="en-US" sz="2200" dirty="0" smtClean="0"/>
              <a:t>, which is simply the </a:t>
            </a:r>
            <a:r>
              <a:rPr lang="en-US" sz="2200" b="1" dirty="0" smtClean="0">
                <a:solidFill>
                  <a:srgbClr val="0000FF"/>
                </a:solidFill>
              </a:rPr>
              <a:t>perfect passive participle</a:t>
            </a:r>
            <a:r>
              <a:rPr lang="en-US" sz="2200" dirty="0" smtClean="0"/>
              <a:t>, functions as one part of the verbs of the </a:t>
            </a:r>
            <a:r>
              <a:rPr lang="en-US" sz="2200" b="1" dirty="0" smtClean="0">
                <a:solidFill>
                  <a:srgbClr val="7030A0"/>
                </a:solidFill>
              </a:rPr>
              <a:t>perfect passive system</a:t>
            </a:r>
            <a:r>
              <a:rPr lang="en-US" sz="2200" dirty="0" smtClean="0"/>
              <a:t>. </a:t>
            </a:r>
          </a:p>
          <a:p>
            <a:r>
              <a:rPr lang="en-US" sz="2200" b="1" dirty="0" smtClean="0"/>
              <a:t>The Rule: </a:t>
            </a:r>
            <a:r>
              <a:rPr lang="en-US" sz="2200" dirty="0" smtClean="0"/>
              <a:t>EVERY verb in the </a:t>
            </a:r>
            <a:r>
              <a:rPr lang="en-US" sz="2200" b="1" dirty="0" err="1" smtClean="0">
                <a:solidFill>
                  <a:srgbClr val="7030A0"/>
                </a:solidFill>
              </a:rPr>
              <a:t>perf</a:t>
            </a:r>
            <a:r>
              <a:rPr lang="en-US" sz="2200" b="1" dirty="0" smtClean="0">
                <a:solidFill>
                  <a:srgbClr val="7030A0"/>
                </a:solidFill>
              </a:rPr>
              <a:t>. pass. system </a:t>
            </a:r>
            <a:r>
              <a:rPr lang="en-US" sz="2200" dirty="0" smtClean="0"/>
              <a:t>has two parts: A </a:t>
            </a:r>
            <a:r>
              <a:rPr lang="en-US" sz="2200" b="1" dirty="0" err="1" smtClean="0">
                <a:solidFill>
                  <a:srgbClr val="0000FF"/>
                </a:solidFill>
              </a:rPr>
              <a:t>perf</a:t>
            </a:r>
            <a:r>
              <a:rPr lang="en-US" sz="2200" b="1" dirty="0" smtClean="0">
                <a:solidFill>
                  <a:srgbClr val="0000FF"/>
                </a:solidFill>
              </a:rPr>
              <a:t>. pass. </a:t>
            </a:r>
            <a:r>
              <a:rPr lang="en-US" sz="2200" b="1" dirty="0" err="1" smtClean="0">
                <a:solidFill>
                  <a:srgbClr val="0000FF"/>
                </a:solidFill>
              </a:rPr>
              <a:t>ppl</a:t>
            </a:r>
            <a:r>
              <a:rPr lang="en-US" sz="2200" b="1" dirty="0" smtClean="0">
                <a:solidFill>
                  <a:srgbClr val="0000FF"/>
                </a:solidFill>
              </a:rPr>
              <a:t>.</a:t>
            </a:r>
            <a:r>
              <a:rPr lang="en-US" sz="2200" dirty="0" smtClean="0"/>
              <a:t> + </a:t>
            </a:r>
            <a:r>
              <a:rPr lang="en-US" sz="2200" b="1" dirty="0" smtClean="0">
                <a:solidFill>
                  <a:srgbClr val="CC00CC"/>
                </a:solidFill>
              </a:rPr>
              <a:t>a form of </a:t>
            </a:r>
            <a:r>
              <a:rPr lang="en-US" sz="2200" b="1" i="1" dirty="0" smtClean="0">
                <a:solidFill>
                  <a:srgbClr val="CC00CC"/>
                </a:solidFill>
              </a:rPr>
              <a:t>sum</a:t>
            </a:r>
            <a:endParaRPr lang="en-US" sz="2200" b="1" dirty="0" smtClean="0">
              <a:solidFill>
                <a:srgbClr val="CC00CC"/>
              </a:solidFill>
            </a:endParaRPr>
          </a:p>
          <a:p>
            <a:r>
              <a:rPr lang="en-US" sz="2200" dirty="0" smtClean="0"/>
              <a:t>Because the </a:t>
            </a:r>
            <a:r>
              <a:rPr lang="en-US" sz="2200" b="1" dirty="0" smtClean="0">
                <a:solidFill>
                  <a:srgbClr val="0000FF"/>
                </a:solidFill>
              </a:rPr>
              <a:t>participial part </a:t>
            </a:r>
            <a:r>
              <a:rPr lang="en-US" sz="2200" dirty="0" smtClean="0"/>
              <a:t>of this formation is technically an adjective (as are all participles), it will decline to match </a:t>
            </a:r>
            <a:r>
              <a:rPr lang="en-US" sz="2200" b="1" dirty="0" smtClean="0">
                <a:solidFill>
                  <a:srgbClr val="FF0000"/>
                </a:solidFill>
              </a:rPr>
              <a:t>the subject </a:t>
            </a:r>
            <a:r>
              <a:rPr lang="en-US" sz="2200" dirty="0" smtClean="0"/>
              <a:t>in </a:t>
            </a:r>
            <a:r>
              <a:rPr lang="en-US" sz="2200" b="1" dirty="0" smtClean="0">
                <a:solidFill>
                  <a:schemeClr val="accent2">
                    <a:lumMod val="75000"/>
                  </a:schemeClr>
                </a:solidFill>
              </a:rPr>
              <a:t>case, number, and gender</a:t>
            </a:r>
            <a:r>
              <a:rPr lang="en-US" sz="2200" dirty="0" smtClean="0"/>
              <a:t>. </a:t>
            </a:r>
          </a:p>
          <a:p>
            <a:r>
              <a:rPr lang="en-US" sz="2200" b="1" dirty="0" smtClean="0">
                <a:solidFill>
                  <a:schemeClr val="accent2">
                    <a:lumMod val="75000"/>
                  </a:schemeClr>
                </a:solidFill>
              </a:rPr>
              <a:t>NB:</a:t>
            </a:r>
            <a:r>
              <a:rPr lang="en-US" sz="2200" dirty="0" smtClean="0"/>
              <a:t> When writing out forms in the </a:t>
            </a:r>
            <a:r>
              <a:rPr lang="en-US" sz="2200" b="1" dirty="0" err="1" smtClean="0">
                <a:solidFill>
                  <a:srgbClr val="7030A0"/>
                </a:solidFill>
              </a:rPr>
              <a:t>perf</a:t>
            </a:r>
            <a:r>
              <a:rPr lang="en-US" sz="2200" b="1" dirty="0" smtClean="0">
                <a:solidFill>
                  <a:srgbClr val="7030A0"/>
                </a:solidFill>
              </a:rPr>
              <a:t>. pass. system</a:t>
            </a:r>
            <a:r>
              <a:rPr lang="en-US" sz="2200" dirty="0" smtClean="0"/>
              <a:t>, be sure to include all possible forms of the </a:t>
            </a:r>
            <a:r>
              <a:rPr lang="en-US" sz="2200" b="1" dirty="0" smtClean="0">
                <a:solidFill>
                  <a:srgbClr val="0000FF"/>
                </a:solidFill>
              </a:rPr>
              <a:t>participle</a:t>
            </a:r>
            <a:r>
              <a:rPr lang="en-US" sz="2200" dirty="0" smtClean="0"/>
              <a:t>: (</a:t>
            </a:r>
            <a:r>
              <a:rPr lang="en-US" sz="2200" b="1" dirty="0" smtClean="0">
                <a:solidFill>
                  <a:srgbClr val="CC3300"/>
                </a:solidFill>
              </a:rPr>
              <a:t>-us/-a/-um </a:t>
            </a:r>
            <a:r>
              <a:rPr lang="en-US" sz="2200" dirty="0" smtClean="0"/>
              <a:t>for</a:t>
            </a:r>
            <a:r>
              <a:rPr lang="en-US" sz="2200" dirty="0" smtClean="0">
                <a:solidFill>
                  <a:srgbClr val="CC3300"/>
                </a:solidFill>
              </a:rPr>
              <a:t> </a:t>
            </a:r>
            <a:r>
              <a:rPr lang="en-US" sz="2200" b="1" dirty="0" smtClean="0">
                <a:solidFill>
                  <a:srgbClr val="CC3300"/>
                </a:solidFill>
              </a:rPr>
              <a:t>sing</a:t>
            </a:r>
            <a:r>
              <a:rPr lang="en-US" sz="2200" dirty="0" smtClean="0"/>
              <a:t>.; </a:t>
            </a:r>
            <a:r>
              <a:rPr lang="en-US" sz="2200" b="1" dirty="0" smtClean="0">
                <a:solidFill>
                  <a:srgbClr val="660066"/>
                </a:solidFill>
              </a:rPr>
              <a:t>-</a:t>
            </a:r>
            <a:r>
              <a:rPr lang="en-US" sz="2200" b="1" dirty="0" err="1" smtClean="0">
                <a:solidFill>
                  <a:srgbClr val="660066"/>
                </a:solidFill>
              </a:rPr>
              <a:t>i</a:t>
            </a:r>
            <a:r>
              <a:rPr lang="en-US" sz="2200" b="1" dirty="0" smtClean="0">
                <a:solidFill>
                  <a:srgbClr val="660066"/>
                </a:solidFill>
              </a:rPr>
              <a:t>/-</a:t>
            </a:r>
            <a:r>
              <a:rPr lang="en-US" sz="2200" b="1" dirty="0" err="1" smtClean="0">
                <a:solidFill>
                  <a:srgbClr val="660066"/>
                </a:solidFill>
              </a:rPr>
              <a:t>ae</a:t>
            </a:r>
            <a:r>
              <a:rPr lang="en-US" sz="2200" b="1" dirty="0" smtClean="0">
                <a:solidFill>
                  <a:srgbClr val="660066"/>
                </a:solidFill>
              </a:rPr>
              <a:t>/-a </a:t>
            </a:r>
            <a:r>
              <a:rPr lang="en-US" sz="2200" dirty="0" smtClean="0"/>
              <a:t>for</a:t>
            </a:r>
            <a:r>
              <a:rPr lang="en-US" sz="2200" b="1" dirty="0" smtClean="0">
                <a:solidFill>
                  <a:srgbClr val="660066"/>
                </a:solidFill>
              </a:rPr>
              <a:t> pl.</a:t>
            </a:r>
            <a:r>
              <a:rPr lang="en-US" sz="2200" dirty="0" smtClean="0"/>
              <a:t>)</a:t>
            </a:r>
          </a:p>
          <a:p>
            <a:pPr>
              <a:buNone/>
            </a:pPr>
            <a:endParaRPr lang="en-US" sz="1800" b="1" dirty="0" smtClean="0">
              <a:solidFill>
                <a:srgbClr val="0000FF"/>
              </a:solidFill>
              <a:ea typeface="Calibri" pitchFamily="34" charset="0"/>
              <a:cs typeface="Calibri" pitchFamily="34" charset="0"/>
            </a:endParaRPr>
          </a:p>
        </p:txBody>
      </p:sp>
      <p:sp>
        <p:nvSpPr>
          <p:cNvPr id="4" name="Rectangle 3"/>
          <p:cNvSpPr/>
          <p:nvPr/>
        </p:nvSpPr>
        <p:spPr>
          <a:xfrm>
            <a:off x="152400" y="4419600"/>
            <a:ext cx="8458200" cy="6858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eaLnBrk="1" hangingPunct="1"/>
            <a:r>
              <a:rPr lang="en-US" sz="3200" b="1" dirty="0" smtClean="0">
                <a:solidFill>
                  <a:schemeClr val="bg2">
                    <a:lumMod val="50000"/>
                  </a:schemeClr>
                </a:solidFill>
              </a:rPr>
              <a:t>Perfect Indicative Passive</a:t>
            </a:r>
          </a:p>
        </p:txBody>
      </p:sp>
      <p:sp>
        <p:nvSpPr>
          <p:cNvPr id="14339" name="Content Placeholder 2"/>
          <p:cNvSpPr>
            <a:spLocks noGrp="1"/>
          </p:cNvSpPr>
          <p:nvPr>
            <p:ph idx="1"/>
          </p:nvPr>
        </p:nvSpPr>
        <p:spPr>
          <a:xfrm>
            <a:off x="76200" y="1524000"/>
            <a:ext cx="8991600" cy="914400"/>
          </a:xfrm>
        </p:spPr>
        <p:txBody>
          <a:bodyPr>
            <a:noAutofit/>
          </a:bodyPr>
          <a:lstStyle/>
          <a:p>
            <a:pPr eaLnBrk="1" hangingPunct="1">
              <a:buFont typeface="Arial" charset="0"/>
              <a:buNone/>
            </a:pPr>
            <a:r>
              <a:rPr lang="en-US" sz="2200" dirty="0" smtClean="0"/>
              <a:t>To form the </a:t>
            </a:r>
            <a:r>
              <a:rPr lang="en-US" sz="2200" b="1" dirty="0" err="1" smtClean="0">
                <a:solidFill>
                  <a:srgbClr val="7030A0"/>
                </a:solidFill>
              </a:rPr>
              <a:t>perf</a:t>
            </a:r>
            <a:r>
              <a:rPr lang="en-US" sz="2200" b="1" dirty="0" smtClean="0">
                <a:solidFill>
                  <a:srgbClr val="7030A0"/>
                </a:solidFill>
              </a:rPr>
              <a:t>. act. indic.</a:t>
            </a:r>
            <a:r>
              <a:rPr lang="en-US" sz="2200" dirty="0" smtClean="0"/>
              <a:t>, combine the </a:t>
            </a:r>
            <a:r>
              <a:rPr lang="en-US" sz="2200" b="1" dirty="0" smtClean="0">
                <a:solidFill>
                  <a:srgbClr val="0000FF"/>
                </a:solidFill>
              </a:rPr>
              <a:t>4</a:t>
            </a:r>
            <a:r>
              <a:rPr lang="en-US" sz="2200" b="1" baseline="30000" dirty="0" smtClean="0">
                <a:solidFill>
                  <a:srgbClr val="0000FF"/>
                </a:solidFill>
              </a:rPr>
              <a:t>th</a:t>
            </a:r>
            <a:r>
              <a:rPr lang="en-US" sz="2200" b="1" dirty="0" smtClean="0">
                <a:solidFill>
                  <a:srgbClr val="0000FF"/>
                </a:solidFill>
              </a:rPr>
              <a:t> principal part </a:t>
            </a:r>
            <a:r>
              <a:rPr lang="en-US" sz="2200" dirty="0" smtClean="0"/>
              <a:t>+ </a:t>
            </a:r>
            <a:r>
              <a:rPr lang="en-US" sz="2200" b="1" dirty="0" smtClean="0">
                <a:solidFill>
                  <a:srgbClr val="C00000"/>
                </a:solidFill>
              </a:rPr>
              <a:t>present of </a:t>
            </a:r>
            <a:r>
              <a:rPr lang="en-US" sz="2200" b="1" i="1" dirty="0" smtClean="0">
                <a:solidFill>
                  <a:srgbClr val="C00000"/>
                </a:solidFill>
              </a:rPr>
              <a:t>sum </a:t>
            </a:r>
            <a:r>
              <a:rPr lang="en-US" sz="2200" dirty="0" smtClean="0"/>
              <a:t>(but make sure the </a:t>
            </a:r>
            <a:r>
              <a:rPr lang="en-US" sz="2200" b="1" dirty="0" smtClean="0">
                <a:solidFill>
                  <a:srgbClr val="0000FF"/>
                </a:solidFill>
              </a:rPr>
              <a:t>participial part </a:t>
            </a:r>
            <a:r>
              <a:rPr lang="en-US" sz="2200" dirty="0" smtClean="0"/>
              <a:t>agrees with the subject!)</a:t>
            </a:r>
          </a:p>
        </p:txBody>
      </p:sp>
      <p:sp>
        <p:nvSpPr>
          <p:cNvPr id="4" name="Content Placeholder 2"/>
          <p:cNvSpPr txBox="1">
            <a:spLocks/>
          </p:cNvSpPr>
          <p:nvPr/>
        </p:nvSpPr>
        <p:spPr>
          <a:xfrm>
            <a:off x="1600200" y="2438400"/>
            <a:ext cx="7239000" cy="3276600"/>
          </a:xfrm>
          <a:prstGeom prst="rect">
            <a:avLst/>
          </a:prstGeom>
        </p:spPr>
        <p:txBody>
          <a:bodyPr numCol="2">
            <a:normAutofit/>
          </a:bodyPr>
          <a:lstStyle/>
          <a:p>
            <a:pPr marL="342900" indent="-342900" fontAlgn="auto">
              <a:lnSpc>
                <a:spcPct val="110000"/>
              </a:lnSpc>
              <a:spcAft>
                <a:spcPts val="0"/>
              </a:spcAft>
              <a:buFont typeface="Arial" pitchFamily="34" charset="0"/>
              <a:buNone/>
              <a:defRPr/>
            </a:pP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ō</a:t>
            </a:r>
            <a:r>
              <a:rPr lang="en-US" sz="2200" b="1" dirty="0">
                <a:solidFill>
                  <a:srgbClr val="00B050"/>
                </a:solidFill>
                <a:cs typeface="+mn-cs"/>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āre</a:t>
            </a:r>
            <a:r>
              <a:rPr lang="en-US" sz="2200" b="1" dirty="0">
                <a:solidFill>
                  <a:srgbClr val="00B050"/>
                </a:solidFill>
                <a:cs typeface="Calibri"/>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āvī</a:t>
            </a:r>
            <a:r>
              <a:rPr lang="en-US" sz="2200" b="1" dirty="0">
                <a:solidFill>
                  <a:srgbClr val="00B050"/>
                </a:solidFill>
                <a:cs typeface="Calibri"/>
              </a:rPr>
              <a:t>, </a:t>
            </a:r>
            <a:r>
              <a:rPr lang="en-US" sz="2200" b="1" dirty="0" err="1">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ātum</a:t>
            </a:r>
            <a:endParaRPr lang="en-US" sz="2200" b="1" dirty="0">
              <a:solidFill>
                <a:srgbClr val="0000FF"/>
              </a:solidFill>
              <a:cs typeface="Calibri"/>
            </a:endParaRPr>
          </a:p>
          <a:p>
            <a:pPr marL="342900" indent="-342900" fontAlgn="auto">
              <a:lnSpc>
                <a:spcPct val="110000"/>
              </a:lnSpc>
              <a:spcAft>
                <a:spcPts val="0"/>
              </a:spcAft>
              <a:defRPr/>
            </a:pPr>
            <a:r>
              <a:rPr lang="en-US" sz="2200" b="1" dirty="0" err="1" smtClean="0">
                <a:solidFill>
                  <a:srgbClr val="7030A0"/>
                </a:solidFill>
                <a:cs typeface="+mn-cs"/>
              </a:rPr>
              <a:t>laud</a:t>
            </a:r>
            <a:r>
              <a:rPr lang="en-US" sz="2200" b="1" dirty="0" err="1" smtClean="0">
                <a:solidFill>
                  <a:srgbClr val="7030A0"/>
                </a:solidFill>
                <a:cs typeface="Calibri" pitchFamily="34" charset="0"/>
              </a:rPr>
              <a:t>ātus</a:t>
            </a:r>
            <a:r>
              <a:rPr lang="en-US" sz="2200" b="1" dirty="0" smtClean="0">
                <a:solidFill>
                  <a:srgbClr val="7030A0"/>
                </a:solidFill>
                <a:cs typeface="Calibri" pitchFamily="34" charset="0"/>
              </a:rPr>
              <a:t>, -a, -um  sum</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est</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sumus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estis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sunt</a:t>
            </a:r>
            <a:endParaRPr lang="en-US" sz="2200" b="1" dirty="0">
              <a:solidFill>
                <a:srgbClr val="7030A0"/>
              </a:solidFill>
              <a:cs typeface="Calibri" pitchFamily="34" charset="0"/>
            </a:endParaRPr>
          </a:p>
          <a:p>
            <a:pPr marL="342900" indent="-342900" fontAlgn="auto">
              <a:lnSpc>
                <a:spcPct val="110000"/>
              </a:lnSpc>
              <a:spcAft>
                <a:spcPts val="0"/>
              </a:spcAft>
              <a:buFont typeface="Arial" pitchFamily="34" charset="0"/>
              <a:buNone/>
              <a:defRPr/>
            </a:pPr>
            <a:r>
              <a:rPr lang="en-US" sz="2200" b="1" dirty="0" err="1" smtClean="0">
                <a:solidFill>
                  <a:srgbClr val="00B050"/>
                </a:solidFill>
                <a:cs typeface="Calibri"/>
              </a:rPr>
              <a:t>ducō</a:t>
            </a:r>
            <a:r>
              <a:rPr lang="en-US" sz="2200" b="1" dirty="0">
                <a:solidFill>
                  <a:srgbClr val="00B050"/>
                </a:solidFill>
                <a:cs typeface="Calibri"/>
              </a:rPr>
              <a:t>, </a:t>
            </a:r>
            <a:r>
              <a:rPr lang="en-US" sz="2200" b="1" dirty="0" err="1">
                <a:solidFill>
                  <a:srgbClr val="00B050"/>
                </a:solidFill>
                <a:cs typeface="Calibri"/>
              </a:rPr>
              <a:t>ducere</a:t>
            </a:r>
            <a:r>
              <a:rPr lang="en-US" sz="2200" b="1" dirty="0">
                <a:solidFill>
                  <a:srgbClr val="00B050"/>
                </a:solidFill>
                <a:cs typeface="Calibri"/>
              </a:rPr>
              <a:t>, </a:t>
            </a:r>
            <a:r>
              <a:rPr lang="en-US" sz="2200" b="1" dirty="0" err="1" smtClean="0">
                <a:solidFill>
                  <a:srgbClr val="00B050"/>
                </a:solidFill>
                <a:cs typeface="Calibri"/>
              </a:rPr>
              <a:t>dūxī</a:t>
            </a:r>
            <a:r>
              <a:rPr lang="en-US" sz="2200" b="1" dirty="0">
                <a:solidFill>
                  <a:srgbClr val="00B050"/>
                </a:solidFill>
                <a:cs typeface="Calibri"/>
              </a:rPr>
              <a:t>, </a:t>
            </a:r>
            <a:r>
              <a:rPr lang="en-US" sz="2200" b="1" dirty="0" err="1">
                <a:solidFill>
                  <a:srgbClr val="0000FF"/>
                </a:solidFill>
                <a:cs typeface="Calibri"/>
              </a:rPr>
              <a:t>ductum</a:t>
            </a:r>
            <a:endParaRPr lang="en-US" sz="2200" b="1" dirty="0">
              <a:solidFill>
                <a:srgbClr val="0000FF"/>
              </a:solidFill>
              <a:cs typeface="Calibri"/>
            </a:endParaRPr>
          </a:p>
          <a:p>
            <a:pPr marL="342900" indent="-342900" fontAlgn="auto">
              <a:lnSpc>
                <a:spcPct val="110000"/>
              </a:lnSpc>
              <a:spcAft>
                <a:spcPts val="0"/>
              </a:spcAft>
              <a:buFont typeface="Arial" pitchFamily="34" charset="0"/>
              <a:buNone/>
              <a:defRPr/>
            </a:pPr>
            <a:r>
              <a:rPr lang="en-US" sz="2200" b="1" dirty="0" err="1" smtClean="0">
                <a:solidFill>
                  <a:srgbClr val="7030A0"/>
                </a:solidFill>
              </a:rPr>
              <a:t>du</a:t>
            </a:r>
            <a:r>
              <a:rPr lang="en-US" sz="2200" b="1" dirty="0" err="1" smtClean="0">
                <a:solidFill>
                  <a:srgbClr val="7030A0"/>
                </a:solidFill>
                <a:cs typeface="+mn-cs"/>
              </a:rPr>
              <a:t>ctus</a:t>
            </a:r>
            <a:r>
              <a:rPr lang="en-US" sz="2200" b="1" dirty="0" smtClean="0">
                <a:solidFill>
                  <a:srgbClr val="7030A0"/>
                </a:solidFill>
                <a:cs typeface="+mn-cs"/>
              </a:rPr>
              <a:t>, -a, -um  sum</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ctus</a:t>
            </a:r>
            <a:r>
              <a:rPr lang="en-US" sz="2200" b="1" dirty="0" smtClean="0">
                <a:solidFill>
                  <a:srgbClr val="7030A0"/>
                </a:solidFill>
                <a:cs typeface="+mn-cs"/>
              </a:rPr>
              <a:t>, -a, -um  </a:t>
            </a:r>
            <a:r>
              <a:rPr lang="en-US" sz="2200" b="1" dirty="0" err="1" smtClean="0">
                <a:solidFill>
                  <a:srgbClr val="7030A0"/>
                </a:solidFill>
                <a:cs typeface="+mn-cs"/>
              </a:rPr>
              <a:t>es</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ctus</a:t>
            </a:r>
            <a:r>
              <a:rPr lang="en-US" sz="2200" b="1" dirty="0" smtClean="0">
                <a:solidFill>
                  <a:srgbClr val="7030A0"/>
                </a:solidFill>
                <a:cs typeface="+mn-cs"/>
              </a:rPr>
              <a:t>, -a, -um  </a:t>
            </a:r>
            <a:r>
              <a:rPr lang="en-US" sz="2200" b="1" dirty="0" err="1" smtClean="0">
                <a:solidFill>
                  <a:srgbClr val="7030A0"/>
                </a:solidFill>
                <a:cs typeface="+mn-cs"/>
              </a:rPr>
              <a:t>est</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mn-cs"/>
              </a:rPr>
              <a:t>sumus</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mn-cs"/>
              </a:rPr>
              <a:t>estis</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mn-cs"/>
              </a:rPr>
              <a:t>sunt</a:t>
            </a:r>
            <a:endParaRPr lang="en-US" sz="2200" b="1" dirty="0">
              <a:solidFill>
                <a:srgbClr val="7030A0"/>
              </a:solidFill>
              <a:cs typeface="+mn-cs"/>
            </a:endParaRPr>
          </a:p>
        </p:txBody>
      </p:sp>
      <p:sp>
        <p:nvSpPr>
          <p:cNvPr id="6" name="TextBox 5"/>
          <p:cNvSpPr txBox="1"/>
          <p:nvPr/>
        </p:nvSpPr>
        <p:spPr>
          <a:xfrm>
            <a:off x="457200" y="5706070"/>
            <a:ext cx="8305800" cy="923330"/>
          </a:xfrm>
          <a:prstGeom prst="rect">
            <a:avLst/>
          </a:prstGeom>
          <a:noFill/>
        </p:spPr>
        <p:txBody>
          <a:bodyPr wrap="square" rtlCol="0">
            <a:spAutoFit/>
          </a:bodyPr>
          <a:lstStyle/>
          <a:p>
            <a:r>
              <a:rPr lang="en-US" b="1" dirty="0" smtClean="0">
                <a:solidFill>
                  <a:schemeClr val="accent2">
                    <a:lumMod val="75000"/>
                  </a:schemeClr>
                </a:solidFill>
              </a:rPr>
              <a:t>NB:</a:t>
            </a:r>
            <a:r>
              <a:rPr lang="en-US" dirty="0" smtClean="0">
                <a:solidFill>
                  <a:schemeClr val="accent2">
                    <a:lumMod val="75000"/>
                  </a:schemeClr>
                </a:solidFill>
              </a:rPr>
              <a:t> </a:t>
            </a:r>
            <a:r>
              <a:rPr lang="en-US" dirty="0" smtClean="0"/>
              <a:t>Though you only have two examples (1</a:t>
            </a:r>
            <a:r>
              <a:rPr lang="en-US" baseline="30000" dirty="0" smtClean="0"/>
              <a:t>st</a:t>
            </a:r>
            <a:r>
              <a:rPr lang="en-US" dirty="0" smtClean="0"/>
              <a:t> and 3</a:t>
            </a:r>
            <a:r>
              <a:rPr lang="en-US" baseline="30000" dirty="0" smtClean="0"/>
              <a:t>rd</a:t>
            </a:r>
            <a:r>
              <a:rPr lang="en-US" dirty="0" smtClean="0"/>
              <a:t> </a:t>
            </a:r>
            <a:r>
              <a:rPr lang="en-US" dirty="0" err="1" smtClean="0"/>
              <a:t>conjug</a:t>
            </a:r>
            <a:r>
              <a:rPr lang="en-US" dirty="0" smtClean="0"/>
              <a:t>.) here, you should know how to conjugate the </a:t>
            </a:r>
            <a:r>
              <a:rPr lang="en-US" b="1" dirty="0" smtClean="0">
                <a:solidFill>
                  <a:srgbClr val="7030A0"/>
                </a:solidFill>
              </a:rPr>
              <a:t>perfect passive indicative </a:t>
            </a:r>
            <a:r>
              <a:rPr lang="en-US" dirty="0" smtClean="0"/>
              <a:t>for any verb, provided that you know the </a:t>
            </a:r>
            <a:r>
              <a:rPr lang="en-US" b="1" dirty="0" smtClean="0">
                <a:solidFill>
                  <a:srgbClr val="0000FF"/>
                </a:solidFill>
              </a:rPr>
              <a:t>4</a:t>
            </a:r>
            <a:r>
              <a:rPr lang="en-US" b="1" baseline="30000" dirty="0" smtClean="0">
                <a:solidFill>
                  <a:srgbClr val="0000FF"/>
                </a:solidFill>
              </a:rPr>
              <a:t>th</a:t>
            </a:r>
            <a:r>
              <a:rPr lang="en-US" b="1" dirty="0" smtClean="0">
                <a:solidFill>
                  <a:srgbClr val="0000FF"/>
                </a:solidFill>
              </a:rPr>
              <a:t> principal part</a:t>
            </a:r>
            <a:r>
              <a:rPr lang="en-US" dirty="0" smtClean="0"/>
              <a:t>.</a:t>
            </a:r>
            <a:endParaRPr lang="en-US" dirty="0"/>
          </a:p>
        </p:txBody>
      </p:sp>
      <p:sp>
        <p:nvSpPr>
          <p:cNvPr id="7" name="TextBox 6"/>
          <p:cNvSpPr txBox="1"/>
          <p:nvPr/>
        </p:nvSpPr>
        <p:spPr>
          <a:xfrm>
            <a:off x="381000" y="3178204"/>
            <a:ext cx="914400" cy="2308196"/>
          </a:xfrm>
          <a:prstGeom prst="rect">
            <a:avLst/>
          </a:prstGeom>
          <a:noFill/>
        </p:spPr>
        <p:txBody>
          <a:bodyPr wrap="square" rtlCol="0">
            <a:spAutoFit/>
          </a:bodyPr>
          <a:lstStyle/>
          <a:p>
            <a:pPr algn="r">
              <a:lnSpc>
                <a:spcPct val="110000"/>
              </a:lnSpc>
            </a:pPr>
            <a:r>
              <a:rPr lang="en-US" sz="2200" b="1" dirty="0" smtClean="0"/>
              <a:t>1</a:t>
            </a:r>
            <a:r>
              <a:rPr lang="en-US" sz="2200" b="1" baseline="30000" dirty="0" smtClean="0"/>
              <a:t>st</a:t>
            </a:r>
            <a:r>
              <a:rPr lang="en-US" sz="2200" b="1" dirty="0" smtClean="0"/>
              <a:t> S</a:t>
            </a:r>
          </a:p>
          <a:p>
            <a:pPr algn="r">
              <a:lnSpc>
                <a:spcPct val="110000"/>
              </a:lnSpc>
            </a:pPr>
            <a:r>
              <a:rPr lang="en-US" sz="2200" b="1" dirty="0" smtClean="0"/>
              <a:t>2</a:t>
            </a:r>
            <a:r>
              <a:rPr lang="en-US" sz="2200" b="1" baseline="30000" dirty="0" smtClean="0"/>
              <a:t>nd</a:t>
            </a:r>
            <a:r>
              <a:rPr lang="en-US" sz="2200" b="1" dirty="0" smtClean="0"/>
              <a:t> S</a:t>
            </a:r>
          </a:p>
          <a:p>
            <a:pPr algn="r">
              <a:lnSpc>
                <a:spcPct val="110000"/>
              </a:lnSpc>
            </a:pPr>
            <a:r>
              <a:rPr lang="en-US" sz="2200" b="1" dirty="0" smtClean="0"/>
              <a:t>3</a:t>
            </a:r>
            <a:r>
              <a:rPr lang="en-US" sz="2200" b="1" baseline="30000" dirty="0" smtClean="0"/>
              <a:t>rd</a:t>
            </a:r>
            <a:r>
              <a:rPr lang="en-US" sz="2200" b="1" dirty="0" smtClean="0"/>
              <a:t> S</a:t>
            </a:r>
          </a:p>
          <a:p>
            <a:pPr algn="r">
              <a:lnSpc>
                <a:spcPct val="110000"/>
              </a:lnSpc>
            </a:pPr>
            <a:r>
              <a:rPr lang="en-US" sz="2200" b="1" dirty="0" smtClean="0"/>
              <a:t>1</a:t>
            </a:r>
            <a:r>
              <a:rPr lang="en-US" sz="2200" b="1" baseline="30000" dirty="0" smtClean="0"/>
              <a:t>st</a:t>
            </a:r>
            <a:r>
              <a:rPr lang="en-US" sz="2200" b="1" dirty="0" smtClean="0"/>
              <a:t> P</a:t>
            </a:r>
          </a:p>
          <a:p>
            <a:pPr algn="r">
              <a:lnSpc>
                <a:spcPct val="110000"/>
              </a:lnSpc>
            </a:pPr>
            <a:r>
              <a:rPr lang="en-US" sz="2200" b="1" dirty="0" smtClean="0"/>
              <a:t>2</a:t>
            </a:r>
            <a:r>
              <a:rPr lang="en-US" sz="2200" b="1" baseline="30000" dirty="0" smtClean="0"/>
              <a:t>nd</a:t>
            </a:r>
            <a:r>
              <a:rPr lang="en-US" sz="2200" b="1" dirty="0" smtClean="0"/>
              <a:t> P</a:t>
            </a:r>
          </a:p>
          <a:p>
            <a:pPr algn="r">
              <a:lnSpc>
                <a:spcPct val="110000"/>
              </a:lnSpc>
            </a:pPr>
            <a:r>
              <a:rPr lang="en-US" sz="2200" b="1" dirty="0" smtClean="0"/>
              <a:t>3</a:t>
            </a:r>
            <a:r>
              <a:rPr lang="en-US" sz="2200" b="1" baseline="30000" dirty="0" smtClean="0"/>
              <a:t>rd</a:t>
            </a:r>
            <a:r>
              <a:rPr lang="en-US" sz="22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eaLnBrk="1" hangingPunct="1"/>
            <a:r>
              <a:rPr lang="en-US" sz="3200" b="1" dirty="0" smtClean="0">
                <a:solidFill>
                  <a:schemeClr val="bg2">
                    <a:lumMod val="50000"/>
                  </a:schemeClr>
                </a:solidFill>
              </a:rPr>
              <a:t>Pluperfect Indicative Passive</a:t>
            </a:r>
          </a:p>
        </p:txBody>
      </p:sp>
      <p:sp>
        <p:nvSpPr>
          <p:cNvPr id="4" name="Content Placeholder 2"/>
          <p:cNvSpPr txBox="1">
            <a:spLocks/>
          </p:cNvSpPr>
          <p:nvPr/>
        </p:nvSpPr>
        <p:spPr>
          <a:xfrm>
            <a:off x="1524000" y="2590801"/>
            <a:ext cx="7162800" cy="3124200"/>
          </a:xfrm>
          <a:prstGeom prst="rect">
            <a:avLst/>
          </a:prstGeom>
        </p:spPr>
        <p:txBody>
          <a:bodyPr numCol="2">
            <a:normAutofit lnSpcReduction="10000"/>
          </a:bodyPr>
          <a:lstStyle/>
          <a:p>
            <a:pPr marL="342900" indent="-342900" fontAlgn="auto">
              <a:lnSpc>
                <a:spcPct val="120000"/>
              </a:lnSpc>
              <a:spcAft>
                <a:spcPts val="0"/>
              </a:spcAft>
              <a:buFont typeface="Arial" pitchFamily="34" charset="0"/>
              <a:buNone/>
              <a:defRPr/>
            </a:pP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ō</a:t>
            </a:r>
            <a:r>
              <a:rPr lang="en-US" sz="2200" b="1" dirty="0">
                <a:solidFill>
                  <a:srgbClr val="00B050"/>
                </a:solidFill>
                <a:cs typeface="+mn-cs"/>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āre</a:t>
            </a:r>
            <a:r>
              <a:rPr lang="en-US" sz="2200" b="1" dirty="0">
                <a:solidFill>
                  <a:srgbClr val="00B050"/>
                </a:solidFill>
                <a:cs typeface="Calibri"/>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āvī</a:t>
            </a:r>
            <a:r>
              <a:rPr lang="en-US" sz="2200" b="1" dirty="0">
                <a:solidFill>
                  <a:srgbClr val="00B050"/>
                </a:solidFill>
                <a:cs typeface="Calibri"/>
              </a:rPr>
              <a:t>, </a:t>
            </a:r>
            <a:r>
              <a:rPr lang="en-US" sz="2200" b="1" dirty="0" err="1">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ātum</a:t>
            </a:r>
            <a:endParaRPr lang="en-US" sz="2200" b="1" dirty="0">
              <a:solidFill>
                <a:srgbClr val="0000FF"/>
              </a:solidFill>
              <a:cs typeface="Calibri"/>
            </a:endParaRPr>
          </a:p>
          <a:p>
            <a:pPr marL="342900" indent="-342900" fontAlgn="auto">
              <a:lnSpc>
                <a:spcPct val="120000"/>
              </a:lnSpc>
              <a:spcAft>
                <a:spcPts val="0"/>
              </a:spcAft>
              <a:defRPr/>
            </a:pPr>
            <a:r>
              <a:rPr lang="en-US" sz="2200" b="1" dirty="0" err="1" smtClean="0">
                <a:solidFill>
                  <a:srgbClr val="7030A0"/>
                </a:solidFill>
                <a:cs typeface="+mn-cs"/>
              </a:rPr>
              <a:t>laud</a:t>
            </a:r>
            <a:r>
              <a:rPr lang="en-US" sz="2200" b="1" dirty="0" err="1" smtClean="0">
                <a:solidFill>
                  <a:srgbClr val="7030A0"/>
                </a:solidFill>
                <a:cs typeface="Calibri" pitchFamily="34" charset="0"/>
              </a:rPr>
              <a:t>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eram</a:t>
            </a:r>
            <a:endParaRPr lang="en-US" sz="2200" b="1" dirty="0">
              <a:solidFill>
                <a:srgbClr val="7030A0"/>
              </a:solidFill>
              <a:cs typeface="Calibri" pitchFamily="34" charset="0"/>
            </a:endParaRPr>
          </a:p>
          <a:p>
            <a:pPr marL="342900" indent="-342900" fontAlgn="auto">
              <a:lnSpc>
                <a:spcPct val="120000"/>
              </a:lnSpc>
              <a:spcAft>
                <a:spcPts val="0"/>
              </a:spcAft>
              <a:defRPr/>
            </a:pPr>
            <a:r>
              <a:rPr lang="en-US" sz="2200" b="1" dirty="0" err="1" smtClean="0">
                <a:solidFill>
                  <a:srgbClr val="7030A0"/>
                </a:solidFill>
                <a:cs typeface="Calibri" pitchFamily="34" charset="0"/>
              </a:rPr>
              <a:t>laudātus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erās</a:t>
            </a:r>
            <a:endParaRPr lang="en-US" sz="2200" b="1" dirty="0">
              <a:solidFill>
                <a:srgbClr val="7030A0"/>
              </a:solidFill>
              <a:cs typeface="Calibri" pitchFamily="34" charset="0"/>
            </a:endParaRPr>
          </a:p>
          <a:p>
            <a:pPr marL="342900" indent="-342900" fontAlgn="auto">
              <a:lnSpc>
                <a:spcPct val="120000"/>
              </a:lnSpc>
              <a:spcAft>
                <a:spcPts val="0"/>
              </a:spcAft>
              <a:defRPr/>
            </a:pPr>
            <a:r>
              <a:rPr lang="en-US" sz="2200" b="1" dirty="0" err="1" smtClean="0">
                <a:solidFill>
                  <a:srgbClr val="7030A0"/>
                </a:solidFill>
                <a:cs typeface="Calibri" pitchFamily="34" charset="0"/>
              </a:rPr>
              <a:t>laudātus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erat</a:t>
            </a:r>
            <a:endParaRPr lang="en-US" sz="2200" b="1" dirty="0">
              <a:solidFill>
                <a:srgbClr val="7030A0"/>
              </a:solidFill>
              <a:cs typeface="Calibri" pitchFamily="34" charset="0"/>
            </a:endParaRPr>
          </a:p>
          <a:p>
            <a:pPr marL="342900" indent="-342900" fontAlgn="auto">
              <a:lnSpc>
                <a:spcPct val="12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erāmus</a:t>
            </a:r>
            <a:endParaRPr lang="en-US" sz="2200" b="1" dirty="0">
              <a:solidFill>
                <a:srgbClr val="7030A0"/>
              </a:solidFill>
              <a:cs typeface="Calibri" pitchFamily="34" charset="0"/>
            </a:endParaRPr>
          </a:p>
          <a:p>
            <a:pPr marL="342900" indent="-342900" fontAlgn="auto">
              <a:lnSpc>
                <a:spcPct val="12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erātis</a:t>
            </a:r>
            <a:endParaRPr lang="en-US" sz="2200" b="1" dirty="0">
              <a:solidFill>
                <a:srgbClr val="7030A0"/>
              </a:solidFill>
              <a:cs typeface="Calibri" pitchFamily="34" charset="0"/>
            </a:endParaRPr>
          </a:p>
          <a:p>
            <a:pPr marL="342900" indent="-342900" fontAlgn="auto">
              <a:lnSpc>
                <a:spcPct val="12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erant</a:t>
            </a:r>
            <a:endParaRPr lang="en-US" sz="2200" b="1" dirty="0">
              <a:solidFill>
                <a:srgbClr val="7030A0"/>
              </a:solidFill>
              <a:cs typeface="Calibri" pitchFamily="34" charset="0"/>
            </a:endParaRPr>
          </a:p>
          <a:p>
            <a:pPr marL="342900" indent="-342900" fontAlgn="auto">
              <a:lnSpc>
                <a:spcPct val="120000"/>
              </a:lnSpc>
              <a:spcAft>
                <a:spcPts val="0"/>
              </a:spcAft>
              <a:buFont typeface="Arial" pitchFamily="34" charset="0"/>
              <a:buNone/>
              <a:defRPr/>
            </a:pPr>
            <a:r>
              <a:rPr lang="en-US" sz="2200" b="1" dirty="0" err="1">
                <a:solidFill>
                  <a:srgbClr val="00B050"/>
                </a:solidFill>
                <a:cs typeface="Calibri"/>
              </a:rPr>
              <a:t>d</a:t>
            </a:r>
            <a:r>
              <a:rPr lang="en-US" sz="2200" b="1" dirty="0" err="1" smtClean="0">
                <a:solidFill>
                  <a:srgbClr val="00B050"/>
                </a:solidFill>
                <a:cs typeface="Calibri"/>
              </a:rPr>
              <a:t>ucō</a:t>
            </a:r>
            <a:r>
              <a:rPr lang="en-US" sz="2200" b="1" dirty="0">
                <a:solidFill>
                  <a:srgbClr val="00B050"/>
                </a:solidFill>
                <a:cs typeface="Calibri"/>
              </a:rPr>
              <a:t>, </a:t>
            </a:r>
            <a:r>
              <a:rPr lang="en-US" sz="2200" b="1" dirty="0" err="1">
                <a:solidFill>
                  <a:srgbClr val="00B050"/>
                </a:solidFill>
                <a:cs typeface="Calibri"/>
              </a:rPr>
              <a:t>ducere</a:t>
            </a:r>
            <a:r>
              <a:rPr lang="en-US" sz="2200" b="1" dirty="0">
                <a:solidFill>
                  <a:srgbClr val="00B050"/>
                </a:solidFill>
                <a:cs typeface="Calibri"/>
              </a:rPr>
              <a:t>, </a:t>
            </a:r>
            <a:r>
              <a:rPr lang="en-US" sz="2200" b="1" dirty="0" err="1" smtClean="0">
                <a:solidFill>
                  <a:srgbClr val="00B050"/>
                </a:solidFill>
                <a:cs typeface="Calibri"/>
              </a:rPr>
              <a:t>dūxī</a:t>
            </a:r>
            <a:r>
              <a:rPr lang="en-US" sz="2200" b="1" dirty="0">
                <a:solidFill>
                  <a:srgbClr val="00B050"/>
                </a:solidFill>
                <a:cs typeface="Calibri"/>
              </a:rPr>
              <a:t>, </a:t>
            </a:r>
            <a:r>
              <a:rPr lang="en-US" sz="2200" b="1" dirty="0" err="1">
                <a:solidFill>
                  <a:srgbClr val="0000FF"/>
                </a:solidFill>
                <a:cs typeface="Calibri"/>
              </a:rPr>
              <a:t>ductum</a:t>
            </a:r>
            <a:endParaRPr lang="en-US" sz="2200" b="1" dirty="0">
              <a:solidFill>
                <a:srgbClr val="0000FF"/>
              </a:solidFill>
              <a:cs typeface="Calibri"/>
            </a:endParaRPr>
          </a:p>
          <a:p>
            <a:pPr marL="342900" indent="-342900" fontAlgn="auto">
              <a:lnSpc>
                <a:spcPct val="120000"/>
              </a:lnSpc>
              <a:spcAft>
                <a:spcPts val="0"/>
              </a:spcAft>
              <a:buFont typeface="Arial" pitchFamily="34" charset="0"/>
              <a:buNone/>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us</a:t>
            </a:r>
            <a:r>
              <a:rPr lang="en-US" sz="2200" b="1" dirty="0" smtClean="0">
                <a:solidFill>
                  <a:srgbClr val="7030A0"/>
                </a:solidFill>
                <a:cs typeface="Calibri" pitchFamily="34" charset="0"/>
              </a:rPr>
              <a:t>, -a, -um  </a:t>
            </a:r>
            <a:r>
              <a:rPr lang="en-US" sz="2200" b="1" dirty="0" err="1" smtClean="0">
                <a:solidFill>
                  <a:srgbClr val="7030A0"/>
                </a:solidFill>
                <a:cs typeface="+mn-cs"/>
              </a:rPr>
              <a:t>eram</a:t>
            </a:r>
            <a:endParaRPr lang="en-US" sz="2200" b="1" dirty="0">
              <a:solidFill>
                <a:srgbClr val="7030A0"/>
              </a:solidFill>
              <a:cs typeface="+mn-cs"/>
            </a:endParaRPr>
          </a:p>
          <a:p>
            <a:pPr marL="342900" indent="-342900" fontAlgn="auto">
              <a:lnSpc>
                <a:spcPct val="12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us</a:t>
            </a:r>
            <a:r>
              <a:rPr lang="en-US" sz="2200" b="1" dirty="0" smtClean="0">
                <a:solidFill>
                  <a:srgbClr val="7030A0"/>
                </a:solidFill>
                <a:cs typeface="Calibri" pitchFamily="34" charset="0"/>
              </a:rPr>
              <a:t>, -a, -um  </a:t>
            </a:r>
            <a:r>
              <a:rPr lang="en-US" sz="2200" b="1" dirty="0" err="1" smtClean="0">
                <a:solidFill>
                  <a:srgbClr val="7030A0"/>
                </a:solidFill>
                <a:cs typeface="+mn-cs"/>
              </a:rPr>
              <a:t>er</a:t>
            </a:r>
            <a:r>
              <a:rPr lang="en-US" sz="2200" b="1" dirty="0" err="1" smtClean="0">
                <a:solidFill>
                  <a:srgbClr val="7030A0"/>
                </a:solidFill>
                <a:cs typeface="Calibri" pitchFamily="34" charset="0"/>
              </a:rPr>
              <a:t>ā</a:t>
            </a:r>
            <a:r>
              <a:rPr lang="en-US" sz="2200" b="1" dirty="0" err="1" smtClean="0">
                <a:solidFill>
                  <a:srgbClr val="7030A0"/>
                </a:solidFill>
                <a:cs typeface="+mn-cs"/>
              </a:rPr>
              <a:t>s</a:t>
            </a:r>
            <a:endParaRPr lang="en-US" sz="2200" b="1" dirty="0">
              <a:solidFill>
                <a:srgbClr val="7030A0"/>
              </a:solidFill>
              <a:cs typeface="+mn-cs"/>
            </a:endParaRPr>
          </a:p>
          <a:p>
            <a:pPr marL="342900" indent="-342900" fontAlgn="auto">
              <a:lnSpc>
                <a:spcPct val="12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us</a:t>
            </a:r>
            <a:r>
              <a:rPr lang="en-US" sz="2200" b="1" dirty="0" smtClean="0">
                <a:solidFill>
                  <a:srgbClr val="7030A0"/>
                </a:solidFill>
                <a:cs typeface="Calibri" pitchFamily="34" charset="0"/>
              </a:rPr>
              <a:t>, -a, -um  </a:t>
            </a:r>
            <a:r>
              <a:rPr lang="en-US" sz="2200" b="1" dirty="0" err="1" smtClean="0">
                <a:solidFill>
                  <a:srgbClr val="7030A0"/>
                </a:solidFill>
                <a:cs typeface="+mn-cs"/>
              </a:rPr>
              <a:t>erat</a:t>
            </a:r>
            <a:endParaRPr lang="en-US" sz="2200" b="1" dirty="0">
              <a:solidFill>
                <a:srgbClr val="7030A0"/>
              </a:solidFill>
              <a:cs typeface="+mn-cs"/>
            </a:endParaRPr>
          </a:p>
          <a:p>
            <a:pPr marL="342900" indent="-342900" fontAlgn="auto">
              <a:lnSpc>
                <a:spcPct val="120000"/>
              </a:lnSpc>
              <a:spcAft>
                <a:spcPts val="0"/>
              </a:spcAft>
              <a:defRPr/>
            </a:pPr>
            <a:r>
              <a:rPr lang="en-US" sz="2200" b="1" dirty="0" err="1" smtClean="0">
                <a:solidFill>
                  <a:srgbClr val="7030A0"/>
                </a:solidFill>
                <a:cs typeface="+mn-cs"/>
              </a:rPr>
              <a:t>duct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mn-cs"/>
              </a:rPr>
              <a:t>er</a:t>
            </a:r>
            <a:r>
              <a:rPr lang="en-US" sz="2200" b="1" dirty="0" err="1" smtClean="0">
                <a:solidFill>
                  <a:srgbClr val="7030A0"/>
                </a:solidFill>
                <a:cs typeface="Calibri" pitchFamily="34" charset="0"/>
              </a:rPr>
              <a:t>ā</a:t>
            </a:r>
            <a:r>
              <a:rPr lang="en-US" sz="2200" b="1" dirty="0" err="1" smtClean="0">
                <a:solidFill>
                  <a:srgbClr val="7030A0"/>
                </a:solidFill>
                <a:cs typeface="+mn-cs"/>
              </a:rPr>
              <a:t>mus</a:t>
            </a:r>
            <a:endParaRPr lang="en-US" sz="2200" b="1" dirty="0">
              <a:solidFill>
                <a:srgbClr val="7030A0"/>
              </a:solidFill>
              <a:cs typeface="+mn-cs"/>
            </a:endParaRPr>
          </a:p>
          <a:p>
            <a:pPr marL="342900" indent="-342900" fontAlgn="auto">
              <a:lnSpc>
                <a:spcPct val="12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mn-cs"/>
              </a:rPr>
              <a:t>er</a:t>
            </a:r>
            <a:r>
              <a:rPr lang="en-US" sz="2200" b="1" dirty="0" err="1" smtClean="0">
                <a:solidFill>
                  <a:srgbClr val="7030A0"/>
                </a:solidFill>
                <a:cs typeface="Calibri" pitchFamily="34" charset="0"/>
              </a:rPr>
              <a:t>ā</a:t>
            </a:r>
            <a:r>
              <a:rPr lang="en-US" sz="2200" b="1" dirty="0" err="1" smtClean="0">
                <a:solidFill>
                  <a:srgbClr val="7030A0"/>
                </a:solidFill>
                <a:cs typeface="+mn-cs"/>
              </a:rPr>
              <a:t>tis</a:t>
            </a:r>
            <a:endParaRPr lang="en-US" sz="2200" b="1" dirty="0">
              <a:solidFill>
                <a:srgbClr val="7030A0"/>
              </a:solidFill>
              <a:cs typeface="+mn-cs"/>
            </a:endParaRPr>
          </a:p>
          <a:p>
            <a:pPr marL="342900" indent="-342900" fontAlgn="auto">
              <a:lnSpc>
                <a:spcPct val="12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mn-cs"/>
              </a:rPr>
              <a:t>erant</a:t>
            </a:r>
            <a:endParaRPr lang="en-US" sz="2200" b="1" dirty="0">
              <a:solidFill>
                <a:srgbClr val="7030A0"/>
              </a:solidFill>
              <a:cs typeface="+mn-cs"/>
            </a:endParaRPr>
          </a:p>
        </p:txBody>
      </p:sp>
      <p:sp>
        <p:nvSpPr>
          <p:cNvPr id="6" name="TextBox 5"/>
          <p:cNvSpPr txBox="1"/>
          <p:nvPr/>
        </p:nvSpPr>
        <p:spPr>
          <a:xfrm>
            <a:off x="457200" y="5706070"/>
            <a:ext cx="8305800" cy="923330"/>
          </a:xfrm>
          <a:prstGeom prst="rect">
            <a:avLst/>
          </a:prstGeom>
          <a:noFill/>
        </p:spPr>
        <p:txBody>
          <a:bodyPr wrap="square" rtlCol="0">
            <a:spAutoFit/>
          </a:bodyPr>
          <a:lstStyle/>
          <a:p>
            <a:r>
              <a:rPr lang="en-US" b="1" dirty="0" smtClean="0">
                <a:solidFill>
                  <a:schemeClr val="accent2">
                    <a:lumMod val="75000"/>
                  </a:schemeClr>
                </a:solidFill>
              </a:rPr>
              <a:t>NB:</a:t>
            </a:r>
            <a:r>
              <a:rPr lang="en-US" dirty="0" smtClean="0">
                <a:solidFill>
                  <a:schemeClr val="accent2">
                    <a:lumMod val="75000"/>
                  </a:schemeClr>
                </a:solidFill>
              </a:rPr>
              <a:t> </a:t>
            </a:r>
            <a:r>
              <a:rPr lang="en-US" dirty="0" smtClean="0"/>
              <a:t>Though you only have two examples (1</a:t>
            </a:r>
            <a:r>
              <a:rPr lang="en-US" baseline="30000" dirty="0" smtClean="0"/>
              <a:t>st</a:t>
            </a:r>
            <a:r>
              <a:rPr lang="en-US" dirty="0" smtClean="0"/>
              <a:t> and 3</a:t>
            </a:r>
            <a:r>
              <a:rPr lang="en-US" baseline="30000" dirty="0" smtClean="0"/>
              <a:t>rd</a:t>
            </a:r>
            <a:r>
              <a:rPr lang="en-US" dirty="0" smtClean="0"/>
              <a:t> </a:t>
            </a:r>
            <a:r>
              <a:rPr lang="en-US" dirty="0" err="1" smtClean="0"/>
              <a:t>conjug</a:t>
            </a:r>
            <a:r>
              <a:rPr lang="en-US" dirty="0" smtClean="0"/>
              <a:t>.) here, you should know how to conjugate the </a:t>
            </a:r>
            <a:r>
              <a:rPr lang="en-US" b="1" dirty="0" smtClean="0">
                <a:solidFill>
                  <a:srgbClr val="7030A0"/>
                </a:solidFill>
              </a:rPr>
              <a:t>pluperfect passive indicative </a:t>
            </a:r>
            <a:r>
              <a:rPr lang="en-US" dirty="0" smtClean="0"/>
              <a:t>for any verb, provided that you know the </a:t>
            </a:r>
            <a:r>
              <a:rPr lang="en-US" b="1" dirty="0" smtClean="0">
                <a:solidFill>
                  <a:srgbClr val="0000FF"/>
                </a:solidFill>
              </a:rPr>
              <a:t>4</a:t>
            </a:r>
            <a:r>
              <a:rPr lang="en-US" b="1" baseline="30000" dirty="0" smtClean="0">
                <a:solidFill>
                  <a:srgbClr val="0000FF"/>
                </a:solidFill>
              </a:rPr>
              <a:t>th</a:t>
            </a:r>
            <a:r>
              <a:rPr lang="en-US" b="1" dirty="0" smtClean="0">
                <a:solidFill>
                  <a:srgbClr val="0000FF"/>
                </a:solidFill>
              </a:rPr>
              <a:t> principal part</a:t>
            </a:r>
            <a:r>
              <a:rPr lang="en-US" dirty="0" smtClean="0"/>
              <a:t>.</a:t>
            </a:r>
            <a:endParaRPr lang="en-US" dirty="0"/>
          </a:p>
        </p:txBody>
      </p:sp>
      <p:sp>
        <p:nvSpPr>
          <p:cNvPr id="9" name="Content Placeholder 2"/>
          <p:cNvSpPr>
            <a:spLocks noGrp="1"/>
          </p:cNvSpPr>
          <p:nvPr>
            <p:ph idx="1"/>
          </p:nvPr>
        </p:nvSpPr>
        <p:spPr>
          <a:xfrm>
            <a:off x="76200" y="1524000"/>
            <a:ext cx="8991600" cy="1066800"/>
          </a:xfrm>
        </p:spPr>
        <p:txBody>
          <a:bodyPr>
            <a:noAutofit/>
          </a:bodyPr>
          <a:lstStyle/>
          <a:p>
            <a:pPr eaLnBrk="1" hangingPunct="1">
              <a:buFont typeface="Arial" charset="0"/>
              <a:buNone/>
            </a:pPr>
            <a:r>
              <a:rPr lang="en-US" sz="2200" dirty="0" smtClean="0"/>
              <a:t>To form the </a:t>
            </a:r>
            <a:r>
              <a:rPr lang="en-US" sz="2200" b="1" dirty="0" err="1" smtClean="0">
                <a:solidFill>
                  <a:srgbClr val="7030A0"/>
                </a:solidFill>
              </a:rPr>
              <a:t>pluperf</a:t>
            </a:r>
            <a:r>
              <a:rPr lang="en-US" sz="2200" b="1" dirty="0" smtClean="0">
                <a:solidFill>
                  <a:srgbClr val="7030A0"/>
                </a:solidFill>
              </a:rPr>
              <a:t>. act. indic.</a:t>
            </a:r>
            <a:r>
              <a:rPr lang="en-US" sz="2200" dirty="0" smtClean="0"/>
              <a:t>, combine the </a:t>
            </a:r>
            <a:r>
              <a:rPr lang="en-US" sz="2200" b="1" dirty="0" smtClean="0">
                <a:solidFill>
                  <a:srgbClr val="0000FF"/>
                </a:solidFill>
              </a:rPr>
              <a:t>4</a:t>
            </a:r>
            <a:r>
              <a:rPr lang="en-US" sz="2200" b="1" baseline="30000" dirty="0" smtClean="0">
                <a:solidFill>
                  <a:srgbClr val="0000FF"/>
                </a:solidFill>
              </a:rPr>
              <a:t>th</a:t>
            </a:r>
            <a:r>
              <a:rPr lang="en-US" sz="2200" b="1" dirty="0" smtClean="0">
                <a:solidFill>
                  <a:srgbClr val="0000FF"/>
                </a:solidFill>
              </a:rPr>
              <a:t> principal part </a:t>
            </a:r>
            <a:r>
              <a:rPr lang="en-US" sz="2200" dirty="0" smtClean="0"/>
              <a:t>+ </a:t>
            </a:r>
            <a:r>
              <a:rPr lang="en-US" sz="2200" b="1" dirty="0" smtClean="0">
                <a:solidFill>
                  <a:srgbClr val="C00000"/>
                </a:solidFill>
              </a:rPr>
              <a:t>imperfect of </a:t>
            </a:r>
            <a:r>
              <a:rPr lang="en-US" sz="2200" b="1" i="1" dirty="0" smtClean="0">
                <a:solidFill>
                  <a:srgbClr val="C00000"/>
                </a:solidFill>
              </a:rPr>
              <a:t>sum </a:t>
            </a:r>
            <a:r>
              <a:rPr lang="en-US" sz="2200" dirty="0" smtClean="0"/>
              <a:t>(but make sure the </a:t>
            </a:r>
            <a:r>
              <a:rPr lang="en-US" sz="2200" b="1" dirty="0" smtClean="0">
                <a:solidFill>
                  <a:srgbClr val="0000FF"/>
                </a:solidFill>
              </a:rPr>
              <a:t>participial part </a:t>
            </a:r>
            <a:r>
              <a:rPr lang="en-US" sz="2200" dirty="0" smtClean="0"/>
              <a:t>agrees with the subject!)</a:t>
            </a:r>
          </a:p>
        </p:txBody>
      </p:sp>
      <p:sp>
        <p:nvSpPr>
          <p:cNvPr id="7" name="TextBox 6"/>
          <p:cNvSpPr txBox="1"/>
          <p:nvPr/>
        </p:nvSpPr>
        <p:spPr>
          <a:xfrm>
            <a:off x="304800" y="3330604"/>
            <a:ext cx="914400" cy="2308196"/>
          </a:xfrm>
          <a:prstGeom prst="rect">
            <a:avLst/>
          </a:prstGeom>
          <a:noFill/>
        </p:spPr>
        <p:txBody>
          <a:bodyPr wrap="square" rtlCol="0">
            <a:spAutoFit/>
          </a:bodyPr>
          <a:lstStyle/>
          <a:p>
            <a:pPr algn="r">
              <a:lnSpc>
                <a:spcPct val="110000"/>
              </a:lnSpc>
            </a:pPr>
            <a:r>
              <a:rPr lang="en-US" sz="2200" b="1" dirty="0" smtClean="0"/>
              <a:t>1</a:t>
            </a:r>
            <a:r>
              <a:rPr lang="en-US" sz="2200" b="1" baseline="30000" dirty="0" smtClean="0"/>
              <a:t>st</a:t>
            </a:r>
            <a:r>
              <a:rPr lang="en-US" sz="2200" b="1" dirty="0" smtClean="0"/>
              <a:t> S</a:t>
            </a:r>
          </a:p>
          <a:p>
            <a:pPr algn="r">
              <a:lnSpc>
                <a:spcPct val="110000"/>
              </a:lnSpc>
            </a:pPr>
            <a:r>
              <a:rPr lang="en-US" sz="2200" b="1" dirty="0" smtClean="0"/>
              <a:t>2</a:t>
            </a:r>
            <a:r>
              <a:rPr lang="en-US" sz="2200" b="1" baseline="30000" dirty="0" smtClean="0"/>
              <a:t>nd</a:t>
            </a:r>
            <a:r>
              <a:rPr lang="en-US" sz="2200" b="1" dirty="0" smtClean="0"/>
              <a:t> S</a:t>
            </a:r>
          </a:p>
          <a:p>
            <a:pPr algn="r">
              <a:lnSpc>
                <a:spcPct val="110000"/>
              </a:lnSpc>
            </a:pPr>
            <a:r>
              <a:rPr lang="en-US" sz="2200" b="1" dirty="0" smtClean="0"/>
              <a:t>3</a:t>
            </a:r>
            <a:r>
              <a:rPr lang="en-US" sz="2200" b="1" baseline="30000" dirty="0" smtClean="0"/>
              <a:t>rd</a:t>
            </a:r>
            <a:r>
              <a:rPr lang="en-US" sz="2200" b="1" dirty="0" smtClean="0"/>
              <a:t> S</a:t>
            </a:r>
          </a:p>
          <a:p>
            <a:pPr algn="r">
              <a:lnSpc>
                <a:spcPct val="110000"/>
              </a:lnSpc>
            </a:pPr>
            <a:r>
              <a:rPr lang="en-US" sz="2200" b="1" dirty="0" smtClean="0"/>
              <a:t>1</a:t>
            </a:r>
            <a:r>
              <a:rPr lang="en-US" sz="2200" b="1" baseline="30000" dirty="0" smtClean="0"/>
              <a:t>st</a:t>
            </a:r>
            <a:r>
              <a:rPr lang="en-US" sz="2200" b="1" dirty="0" smtClean="0"/>
              <a:t> P</a:t>
            </a:r>
          </a:p>
          <a:p>
            <a:pPr algn="r">
              <a:lnSpc>
                <a:spcPct val="110000"/>
              </a:lnSpc>
            </a:pPr>
            <a:r>
              <a:rPr lang="en-US" sz="2200" b="1" dirty="0" smtClean="0"/>
              <a:t>2</a:t>
            </a:r>
            <a:r>
              <a:rPr lang="en-US" sz="2200" b="1" baseline="30000" dirty="0" smtClean="0"/>
              <a:t>nd</a:t>
            </a:r>
            <a:r>
              <a:rPr lang="en-US" sz="2200" b="1" dirty="0" smtClean="0"/>
              <a:t> P</a:t>
            </a:r>
          </a:p>
          <a:p>
            <a:pPr algn="r">
              <a:lnSpc>
                <a:spcPct val="110000"/>
              </a:lnSpc>
            </a:pPr>
            <a:r>
              <a:rPr lang="en-US" sz="2200" b="1" dirty="0" smtClean="0"/>
              <a:t>3</a:t>
            </a:r>
            <a:r>
              <a:rPr lang="en-US" sz="2200" b="1" baseline="30000" dirty="0" smtClean="0"/>
              <a:t>rd</a:t>
            </a:r>
            <a:r>
              <a:rPr lang="en-US" sz="22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4800"/>
            <a:ext cx="8229600" cy="1143000"/>
          </a:xfrm>
        </p:spPr>
        <p:txBody>
          <a:bodyPr>
            <a:normAutofit/>
          </a:bodyPr>
          <a:lstStyle/>
          <a:p>
            <a:pPr eaLnBrk="1" hangingPunct="1"/>
            <a:r>
              <a:rPr lang="en-US" sz="3200" b="1" dirty="0" smtClean="0">
                <a:solidFill>
                  <a:schemeClr val="bg2">
                    <a:lumMod val="50000"/>
                  </a:schemeClr>
                </a:solidFill>
              </a:rPr>
              <a:t>Future Perfect Indicative Passive</a:t>
            </a:r>
          </a:p>
        </p:txBody>
      </p:sp>
      <p:sp>
        <p:nvSpPr>
          <p:cNvPr id="4" name="Content Placeholder 2"/>
          <p:cNvSpPr txBox="1">
            <a:spLocks/>
          </p:cNvSpPr>
          <p:nvPr/>
        </p:nvSpPr>
        <p:spPr>
          <a:xfrm>
            <a:off x="1524000" y="2514600"/>
            <a:ext cx="7315200" cy="3352800"/>
          </a:xfrm>
          <a:prstGeom prst="rect">
            <a:avLst/>
          </a:prstGeom>
        </p:spPr>
        <p:txBody>
          <a:bodyPr numCol="2">
            <a:normAutofit/>
          </a:bodyPr>
          <a:lstStyle/>
          <a:p>
            <a:pPr marL="342900" indent="-342900" fontAlgn="auto">
              <a:lnSpc>
                <a:spcPct val="110000"/>
              </a:lnSpc>
              <a:spcAft>
                <a:spcPts val="0"/>
              </a:spcAft>
              <a:buFont typeface="Arial" pitchFamily="34" charset="0"/>
              <a:buNone/>
              <a:defRPr/>
            </a:pP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ō</a:t>
            </a:r>
            <a:r>
              <a:rPr lang="en-US" sz="2200" b="1" dirty="0">
                <a:solidFill>
                  <a:srgbClr val="00B050"/>
                </a:solidFill>
                <a:cs typeface="+mn-cs"/>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āre</a:t>
            </a:r>
            <a:r>
              <a:rPr lang="en-US" sz="2200" b="1" dirty="0">
                <a:solidFill>
                  <a:srgbClr val="00B050"/>
                </a:solidFill>
                <a:cs typeface="Calibri"/>
              </a:rPr>
              <a:t>, </a:t>
            </a:r>
            <a:r>
              <a:rPr lang="en-US" sz="2200" b="1" dirty="0" err="1">
                <a:solidFill>
                  <a:srgbClr val="00B050"/>
                </a:solidFill>
              </a:rPr>
              <a:t>l</a:t>
            </a:r>
            <a:r>
              <a:rPr lang="en-US" sz="2200" b="1" dirty="0" err="1" smtClean="0">
                <a:solidFill>
                  <a:srgbClr val="00B050"/>
                </a:solidFill>
                <a:cs typeface="+mn-cs"/>
              </a:rPr>
              <a:t>aud</a:t>
            </a:r>
            <a:r>
              <a:rPr lang="en-US" sz="2200" b="1" dirty="0" err="1" smtClean="0">
                <a:solidFill>
                  <a:srgbClr val="00B050"/>
                </a:solidFill>
                <a:cs typeface="Calibri"/>
              </a:rPr>
              <a:t>āvī</a:t>
            </a:r>
            <a:r>
              <a:rPr lang="en-US" sz="2200" b="1" dirty="0">
                <a:solidFill>
                  <a:srgbClr val="00B050"/>
                </a:solidFill>
                <a:cs typeface="Calibri"/>
              </a:rPr>
              <a:t>, </a:t>
            </a:r>
            <a:r>
              <a:rPr lang="en-US" sz="2200" b="1" dirty="0" err="1">
                <a:solidFill>
                  <a:srgbClr val="0000FF"/>
                </a:solidFill>
              </a:rPr>
              <a:t>l</a:t>
            </a:r>
            <a:r>
              <a:rPr lang="en-US" sz="2200" b="1" dirty="0" err="1" smtClean="0">
                <a:solidFill>
                  <a:srgbClr val="0000FF"/>
                </a:solidFill>
                <a:cs typeface="+mn-cs"/>
              </a:rPr>
              <a:t>aud</a:t>
            </a:r>
            <a:r>
              <a:rPr lang="en-US" sz="2200" b="1" dirty="0" err="1" smtClean="0">
                <a:solidFill>
                  <a:srgbClr val="0000FF"/>
                </a:solidFill>
                <a:cs typeface="Calibri"/>
              </a:rPr>
              <a:t>ātum</a:t>
            </a:r>
            <a:endParaRPr lang="en-US" sz="2200" b="1" dirty="0">
              <a:solidFill>
                <a:srgbClr val="0000FF"/>
              </a:solidFill>
              <a:cs typeface="Calibri"/>
            </a:endParaRPr>
          </a:p>
          <a:p>
            <a:pPr marL="342900" indent="-342900" fontAlgn="auto">
              <a:lnSpc>
                <a:spcPct val="110000"/>
              </a:lnSpc>
              <a:spcAft>
                <a:spcPts val="0"/>
              </a:spcAft>
              <a:defRPr/>
            </a:pPr>
            <a:r>
              <a:rPr lang="en-US" sz="2200" b="1" dirty="0" err="1" smtClean="0">
                <a:solidFill>
                  <a:srgbClr val="7030A0"/>
                </a:solidFill>
              </a:rPr>
              <a:t>l</a:t>
            </a:r>
            <a:r>
              <a:rPr lang="en-US" sz="2200" b="1" dirty="0" err="1" smtClean="0">
                <a:solidFill>
                  <a:srgbClr val="7030A0"/>
                </a:solidFill>
                <a:cs typeface="+mn-cs"/>
              </a:rPr>
              <a:t>aud</a:t>
            </a:r>
            <a:r>
              <a:rPr lang="en-US" sz="2200" b="1" dirty="0" err="1" smtClean="0">
                <a:solidFill>
                  <a:srgbClr val="7030A0"/>
                </a:solidFill>
                <a:cs typeface="Calibri" pitchFamily="34" charset="0"/>
              </a:rPr>
              <a:t>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erō</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eris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erit</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erimus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eritis</a:t>
            </a:r>
            <a:endParaRPr lang="en-US" sz="2200" b="1" dirty="0">
              <a:solidFill>
                <a:srgbClr val="7030A0"/>
              </a:solidFill>
              <a:cs typeface="Calibri" pitchFamily="34" charset="0"/>
            </a:endParaRPr>
          </a:p>
          <a:p>
            <a:pPr marL="342900" indent="-342900" fontAlgn="auto">
              <a:lnSpc>
                <a:spcPct val="110000"/>
              </a:lnSpc>
              <a:spcAft>
                <a:spcPts val="0"/>
              </a:spcAft>
              <a:defRPr/>
            </a:pPr>
            <a:r>
              <a:rPr lang="en-US" sz="2200" b="1" dirty="0" err="1" smtClean="0">
                <a:solidFill>
                  <a:srgbClr val="7030A0"/>
                </a:solidFill>
                <a:cs typeface="Calibri" pitchFamily="34" charset="0"/>
              </a:rPr>
              <a:t>laudātī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Calibri" pitchFamily="34" charset="0"/>
              </a:rPr>
              <a:t>erunt</a:t>
            </a:r>
            <a:endParaRPr lang="en-US" sz="2200" b="1" dirty="0">
              <a:solidFill>
                <a:srgbClr val="7030A0"/>
              </a:solidFill>
              <a:cs typeface="Calibri" pitchFamily="34" charset="0"/>
            </a:endParaRPr>
          </a:p>
          <a:p>
            <a:pPr marL="342900" indent="-342900" fontAlgn="auto">
              <a:lnSpc>
                <a:spcPct val="110000"/>
              </a:lnSpc>
              <a:spcAft>
                <a:spcPts val="0"/>
              </a:spcAft>
              <a:buFont typeface="Arial" pitchFamily="34" charset="0"/>
              <a:buNone/>
              <a:defRPr/>
            </a:pPr>
            <a:r>
              <a:rPr lang="en-US" sz="2200" b="1" dirty="0" err="1">
                <a:solidFill>
                  <a:srgbClr val="00B050"/>
                </a:solidFill>
                <a:cs typeface="Calibri"/>
              </a:rPr>
              <a:t>d</a:t>
            </a:r>
            <a:r>
              <a:rPr lang="en-US" sz="2200" b="1" dirty="0" err="1" smtClean="0">
                <a:solidFill>
                  <a:srgbClr val="00B050"/>
                </a:solidFill>
                <a:cs typeface="Calibri"/>
              </a:rPr>
              <a:t>ucō</a:t>
            </a:r>
            <a:r>
              <a:rPr lang="en-US" sz="2200" b="1" dirty="0">
                <a:solidFill>
                  <a:srgbClr val="00B050"/>
                </a:solidFill>
                <a:cs typeface="Calibri"/>
              </a:rPr>
              <a:t>, </a:t>
            </a:r>
            <a:r>
              <a:rPr lang="en-US" sz="2200" b="1" dirty="0" err="1">
                <a:solidFill>
                  <a:srgbClr val="00B050"/>
                </a:solidFill>
                <a:cs typeface="Calibri"/>
              </a:rPr>
              <a:t>ducere</a:t>
            </a:r>
            <a:r>
              <a:rPr lang="en-US" sz="2200" b="1" dirty="0">
                <a:solidFill>
                  <a:srgbClr val="00B050"/>
                </a:solidFill>
                <a:cs typeface="Calibri"/>
              </a:rPr>
              <a:t>, </a:t>
            </a:r>
            <a:r>
              <a:rPr lang="en-US" sz="2200" b="1" dirty="0" err="1">
                <a:solidFill>
                  <a:srgbClr val="00B050"/>
                </a:solidFill>
                <a:cs typeface="Calibri"/>
              </a:rPr>
              <a:t>duxī</a:t>
            </a:r>
            <a:r>
              <a:rPr lang="en-US" sz="2200" b="1" dirty="0">
                <a:solidFill>
                  <a:srgbClr val="00B050"/>
                </a:solidFill>
                <a:cs typeface="Calibri"/>
              </a:rPr>
              <a:t>, </a:t>
            </a:r>
            <a:r>
              <a:rPr lang="en-US" sz="2200" b="1" dirty="0" err="1">
                <a:solidFill>
                  <a:srgbClr val="0000FF"/>
                </a:solidFill>
                <a:cs typeface="Calibri"/>
              </a:rPr>
              <a:t>ductum</a:t>
            </a:r>
            <a:endParaRPr lang="en-US" sz="2200" b="1" dirty="0">
              <a:solidFill>
                <a:srgbClr val="0000FF"/>
              </a:solidFill>
              <a:cs typeface="Calibri"/>
            </a:endParaRPr>
          </a:p>
          <a:p>
            <a:pPr marL="342900" indent="-342900" fontAlgn="auto">
              <a:lnSpc>
                <a:spcPct val="110000"/>
              </a:lnSpc>
              <a:spcAft>
                <a:spcPts val="0"/>
              </a:spcAft>
              <a:buFont typeface="Arial" pitchFamily="34" charset="0"/>
              <a:buNone/>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us</a:t>
            </a:r>
            <a:r>
              <a:rPr lang="en-US" sz="2200" b="1" dirty="0" smtClean="0">
                <a:solidFill>
                  <a:srgbClr val="7030A0"/>
                </a:solidFill>
                <a:cs typeface="Calibri" pitchFamily="34" charset="0"/>
              </a:rPr>
              <a:t>, -a, -um  </a:t>
            </a:r>
            <a:r>
              <a:rPr lang="en-US" sz="2200" b="1" dirty="0" err="1" smtClean="0">
                <a:solidFill>
                  <a:srgbClr val="7030A0"/>
                </a:solidFill>
                <a:cs typeface="Calibri" pitchFamily="34" charset="0"/>
              </a:rPr>
              <a:t>erō</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us</a:t>
            </a:r>
            <a:r>
              <a:rPr lang="en-US" sz="2200" b="1" dirty="0" smtClean="0">
                <a:solidFill>
                  <a:srgbClr val="7030A0"/>
                </a:solidFill>
                <a:cs typeface="Calibri" pitchFamily="34" charset="0"/>
              </a:rPr>
              <a:t>, -a, -um  </a:t>
            </a:r>
            <a:r>
              <a:rPr lang="en-US" sz="2200" b="1" dirty="0" err="1" smtClean="0">
                <a:solidFill>
                  <a:srgbClr val="7030A0"/>
                </a:solidFill>
                <a:cs typeface="+mn-cs"/>
              </a:rPr>
              <a:t>eris</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us</a:t>
            </a:r>
            <a:r>
              <a:rPr lang="en-US" sz="2200" b="1" dirty="0" smtClean="0">
                <a:solidFill>
                  <a:srgbClr val="7030A0"/>
                </a:solidFill>
                <a:cs typeface="Calibri" pitchFamily="34" charset="0"/>
              </a:rPr>
              <a:t>, -a, -um  </a:t>
            </a:r>
            <a:r>
              <a:rPr lang="en-US" sz="2200" b="1" dirty="0" err="1" smtClean="0">
                <a:solidFill>
                  <a:srgbClr val="7030A0"/>
                </a:solidFill>
                <a:cs typeface="+mn-cs"/>
              </a:rPr>
              <a:t>erit</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a:t>
            </a:r>
            <a:r>
              <a:rPr lang="en-US" sz="2200" b="1" dirty="0" smtClean="0">
                <a:solidFill>
                  <a:srgbClr val="7030A0"/>
                </a:solidFill>
                <a:cs typeface="+mn-cs"/>
              </a:rPr>
              <a:t>  </a:t>
            </a:r>
            <a:r>
              <a:rPr lang="en-US" sz="2200" b="1" dirty="0" err="1" smtClean="0">
                <a:solidFill>
                  <a:srgbClr val="7030A0"/>
                </a:solidFill>
                <a:cs typeface="+mn-cs"/>
              </a:rPr>
              <a:t>erimus</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  </a:t>
            </a:r>
            <a:r>
              <a:rPr lang="en-US" sz="2200" b="1" dirty="0" err="1" smtClean="0">
                <a:solidFill>
                  <a:srgbClr val="7030A0"/>
                </a:solidFill>
                <a:cs typeface="+mn-cs"/>
              </a:rPr>
              <a:t>eritis</a:t>
            </a:r>
            <a:endParaRPr lang="en-US" sz="2200" b="1" dirty="0">
              <a:solidFill>
                <a:srgbClr val="7030A0"/>
              </a:solidFill>
              <a:cs typeface="+mn-cs"/>
            </a:endParaRPr>
          </a:p>
          <a:p>
            <a:pPr marL="342900" indent="-342900" fontAlgn="auto">
              <a:lnSpc>
                <a:spcPct val="110000"/>
              </a:lnSpc>
              <a:spcAft>
                <a:spcPts val="0"/>
              </a:spcAft>
              <a:defRPr/>
            </a:pPr>
            <a:r>
              <a:rPr lang="en-US" sz="2200" b="1" dirty="0" err="1" smtClean="0">
                <a:solidFill>
                  <a:srgbClr val="7030A0"/>
                </a:solidFill>
              </a:rPr>
              <a:t>du</a:t>
            </a:r>
            <a:r>
              <a:rPr lang="en-US" sz="2200" b="1" dirty="0" err="1" smtClean="0">
                <a:solidFill>
                  <a:srgbClr val="7030A0"/>
                </a:solidFill>
                <a:cs typeface="+mn-cs"/>
              </a:rPr>
              <a:t>ct</a:t>
            </a:r>
            <a:r>
              <a:rPr lang="en-US" sz="2200" b="1" dirty="0" err="1" smtClean="0">
                <a:solidFill>
                  <a:srgbClr val="7030A0"/>
                </a:solidFill>
                <a:cs typeface="Calibri" pitchFamily="34" charset="0"/>
              </a:rPr>
              <a:t>ī</a:t>
            </a:r>
            <a:r>
              <a:rPr lang="en-US" sz="2200" b="1" dirty="0" smtClean="0">
                <a:solidFill>
                  <a:srgbClr val="7030A0"/>
                </a:solidFill>
                <a:cs typeface="Calibri" pitchFamily="34" charset="0"/>
              </a:rPr>
              <a:t>, -</a:t>
            </a:r>
            <a:r>
              <a:rPr lang="en-US" sz="2200" b="1" dirty="0" err="1" smtClean="0">
                <a:solidFill>
                  <a:srgbClr val="7030A0"/>
                </a:solidFill>
                <a:cs typeface="Calibri" pitchFamily="34" charset="0"/>
              </a:rPr>
              <a:t>ae</a:t>
            </a:r>
            <a:r>
              <a:rPr lang="en-US" sz="2200" b="1" dirty="0" smtClean="0">
                <a:solidFill>
                  <a:srgbClr val="7030A0"/>
                </a:solidFill>
                <a:cs typeface="Calibri" pitchFamily="34" charset="0"/>
              </a:rPr>
              <a:t>, -a</a:t>
            </a:r>
            <a:r>
              <a:rPr lang="en-US" sz="2200" b="1" dirty="0" smtClean="0">
                <a:solidFill>
                  <a:srgbClr val="7030A0"/>
                </a:solidFill>
                <a:cs typeface="+mn-cs"/>
              </a:rPr>
              <a:t>  </a:t>
            </a:r>
            <a:r>
              <a:rPr lang="en-US" sz="2200" b="1" dirty="0" err="1" smtClean="0">
                <a:solidFill>
                  <a:srgbClr val="7030A0"/>
                </a:solidFill>
                <a:cs typeface="+mn-cs"/>
              </a:rPr>
              <a:t>erunt</a:t>
            </a:r>
            <a:endParaRPr lang="en-US" sz="2200" b="1" dirty="0">
              <a:solidFill>
                <a:srgbClr val="7030A0"/>
              </a:solidFill>
              <a:cs typeface="+mn-cs"/>
            </a:endParaRPr>
          </a:p>
        </p:txBody>
      </p:sp>
      <p:sp>
        <p:nvSpPr>
          <p:cNvPr id="5" name="TextBox 4"/>
          <p:cNvSpPr txBox="1"/>
          <p:nvPr/>
        </p:nvSpPr>
        <p:spPr>
          <a:xfrm>
            <a:off x="457200" y="5706070"/>
            <a:ext cx="8305800" cy="923330"/>
          </a:xfrm>
          <a:prstGeom prst="rect">
            <a:avLst/>
          </a:prstGeom>
          <a:noFill/>
        </p:spPr>
        <p:txBody>
          <a:bodyPr wrap="square" rtlCol="0">
            <a:spAutoFit/>
          </a:bodyPr>
          <a:lstStyle/>
          <a:p>
            <a:r>
              <a:rPr lang="en-US" b="1" dirty="0" smtClean="0">
                <a:solidFill>
                  <a:schemeClr val="accent2">
                    <a:lumMod val="75000"/>
                  </a:schemeClr>
                </a:solidFill>
              </a:rPr>
              <a:t>NB:</a:t>
            </a:r>
            <a:r>
              <a:rPr lang="en-US" dirty="0" smtClean="0">
                <a:solidFill>
                  <a:schemeClr val="accent2">
                    <a:lumMod val="75000"/>
                  </a:schemeClr>
                </a:solidFill>
              </a:rPr>
              <a:t> </a:t>
            </a:r>
            <a:r>
              <a:rPr lang="en-US" dirty="0" smtClean="0"/>
              <a:t>Though you only have two examples (1</a:t>
            </a:r>
            <a:r>
              <a:rPr lang="en-US" baseline="30000" dirty="0" smtClean="0"/>
              <a:t>st</a:t>
            </a:r>
            <a:r>
              <a:rPr lang="en-US" dirty="0" smtClean="0"/>
              <a:t> and 3</a:t>
            </a:r>
            <a:r>
              <a:rPr lang="en-US" baseline="30000" dirty="0" smtClean="0"/>
              <a:t>rd</a:t>
            </a:r>
            <a:r>
              <a:rPr lang="en-US" dirty="0" smtClean="0"/>
              <a:t> </a:t>
            </a:r>
            <a:r>
              <a:rPr lang="en-US" dirty="0" err="1" smtClean="0"/>
              <a:t>conjug</a:t>
            </a:r>
            <a:r>
              <a:rPr lang="en-US" dirty="0" smtClean="0"/>
              <a:t>.) here, you should know how to conjugate the </a:t>
            </a:r>
            <a:r>
              <a:rPr lang="en-US" b="1" dirty="0" smtClean="0">
                <a:solidFill>
                  <a:srgbClr val="7030A0"/>
                </a:solidFill>
              </a:rPr>
              <a:t>future perfect passive indicative </a:t>
            </a:r>
            <a:r>
              <a:rPr lang="en-US" dirty="0" smtClean="0"/>
              <a:t>for any verb, provided that you know the </a:t>
            </a:r>
            <a:r>
              <a:rPr lang="en-US" b="1" dirty="0" smtClean="0">
                <a:solidFill>
                  <a:srgbClr val="0000FF"/>
                </a:solidFill>
              </a:rPr>
              <a:t>4</a:t>
            </a:r>
            <a:r>
              <a:rPr lang="en-US" b="1" baseline="30000" dirty="0" smtClean="0">
                <a:solidFill>
                  <a:srgbClr val="0000FF"/>
                </a:solidFill>
              </a:rPr>
              <a:t>th</a:t>
            </a:r>
            <a:r>
              <a:rPr lang="en-US" b="1" dirty="0" smtClean="0">
                <a:solidFill>
                  <a:srgbClr val="0000FF"/>
                </a:solidFill>
              </a:rPr>
              <a:t> principal part</a:t>
            </a:r>
            <a:r>
              <a:rPr lang="en-US" dirty="0" smtClean="0"/>
              <a:t>.</a:t>
            </a:r>
            <a:endParaRPr lang="en-US" dirty="0"/>
          </a:p>
        </p:txBody>
      </p:sp>
      <p:sp>
        <p:nvSpPr>
          <p:cNvPr id="7" name="Content Placeholder 2"/>
          <p:cNvSpPr>
            <a:spLocks noGrp="1"/>
          </p:cNvSpPr>
          <p:nvPr>
            <p:ph idx="1"/>
          </p:nvPr>
        </p:nvSpPr>
        <p:spPr>
          <a:xfrm>
            <a:off x="0" y="1524000"/>
            <a:ext cx="9144000" cy="838200"/>
          </a:xfrm>
        </p:spPr>
        <p:txBody>
          <a:bodyPr>
            <a:noAutofit/>
          </a:bodyPr>
          <a:lstStyle/>
          <a:p>
            <a:pPr eaLnBrk="1" hangingPunct="1">
              <a:buFont typeface="Arial" charset="0"/>
              <a:buNone/>
            </a:pPr>
            <a:r>
              <a:rPr lang="en-US" sz="2200" dirty="0" smtClean="0"/>
              <a:t>To form the </a:t>
            </a:r>
            <a:r>
              <a:rPr lang="en-US" sz="2200" b="1" dirty="0" err="1" smtClean="0">
                <a:solidFill>
                  <a:srgbClr val="7030A0"/>
                </a:solidFill>
              </a:rPr>
              <a:t>fut.perf</a:t>
            </a:r>
            <a:r>
              <a:rPr lang="en-US" sz="2200" b="1" dirty="0" smtClean="0">
                <a:solidFill>
                  <a:srgbClr val="7030A0"/>
                </a:solidFill>
              </a:rPr>
              <a:t>. act. indic.</a:t>
            </a:r>
            <a:r>
              <a:rPr lang="en-US" sz="2200" dirty="0" smtClean="0"/>
              <a:t>, combine the </a:t>
            </a:r>
            <a:r>
              <a:rPr lang="en-US" sz="2200" b="1" dirty="0" smtClean="0">
                <a:solidFill>
                  <a:srgbClr val="0000FF"/>
                </a:solidFill>
              </a:rPr>
              <a:t>4</a:t>
            </a:r>
            <a:r>
              <a:rPr lang="en-US" sz="2200" b="1" baseline="30000" dirty="0" smtClean="0">
                <a:solidFill>
                  <a:srgbClr val="0000FF"/>
                </a:solidFill>
              </a:rPr>
              <a:t>th</a:t>
            </a:r>
            <a:r>
              <a:rPr lang="en-US" sz="2200" b="1" dirty="0" smtClean="0">
                <a:solidFill>
                  <a:srgbClr val="0000FF"/>
                </a:solidFill>
              </a:rPr>
              <a:t> principal part </a:t>
            </a:r>
            <a:r>
              <a:rPr lang="en-US" sz="2200" dirty="0" smtClean="0"/>
              <a:t>+ </a:t>
            </a:r>
            <a:r>
              <a:rPr lang="en-US" sz="2200" b="1" dirty="0" smtClean="0">
                <a:solidFill>
                  <a:srgbClr val="C00000"/>
                </a:solidFill>
              </a:rPr>
              <a:t>future of </a:t>
            </a:r>
            <a:r>
              <a:rPr lang="en-US" sz="2200" b="1" i="1" dirty="0" smtClean="0">
                <a:solidFill>
                  <a:srgbClr val="C00000"/>
                </a:solidFill>
              </a:rPr>
              <a:t>sum </a:t>
            </a:r>
            <a:r>
              <a:rPr lang="en-US" sz="2200" dirty="0" smtClean="0"/>
              <a:t>(make sure the </a:t>
            </a:r>
            <a:r>
              <a:rPr lang="en-US" sz="2200" b="1" dirty="0" smtClean="0">
                <a:solidFill>
                  <a:srgbClr val="0000FF"/>
                </a:solidFill>
              </a:rPr>
              <a:t>participial part </a:t>
            </a:r>
            <a:r>
              <a:rPr lang="en-US" sz="2200" dirty="0" smtClean="0"/>
              <a:t>agrees with the subject!)</a:t>
            </a:r>
          </a:p>
        </p:txBody>
      </p:sp>
      <p:sp>
        <p:nvSpPr>
          <p:cNvPr id="6" name="TextBox 5"/>
          <p:cNvSpPr txBox="1"/>
          <p:nvPr/>
        </p:nvSpPr>
        <p:spPr>
          <a:xfrm>
            <a:off x="228600" y="3254404"/>
            <a:ext cx="914400" cy="2308196"/>
          </a:xfrm>
          <a:prstGeom prst="rect">
            <a:avLst/>
          </a:prstGeom>
          <a:noFill/>
        </p:spPr>
        <p:txBody>
          <a:bodyPr wrap="square" rtlCol="0">
            <a:spAutoFit/>
          </a:bodyPr>
          <a:lstStyle/>
          <a:p>
            <a:pPr algn="r">
              <a:lnSpc>
                <a:spcPct val="110000"/>
              </a:lnSpc>
            </a:pPr>
            <a:r>
              <a:rPr lang="en-US" sz="2200" b="1" dirty="0" smtClean="0"/>
              <a:t>1</a:t>
            </a:r>
            <a:r>
              <a:rPr lang="en-US" sz="2200" b="1" baseline="30000" dirty="0" smtClean="0"/>
              <a:t>st</a:t>
            </a:r>
            <a:r>
              <a:rPr lang="en-US" sz="2200" b="1" dirty="0" smtClean="0"/>
              <a:t> S</a:t>
            </a:r>
          </a:p>
          <a:p>
            <a:pPr algn="r">
              <a:lnSpc>
                <a:spcPct val="110000"/>
              </a:lnSpc>
            </a:pPr>
            <a:r>
              <a:rPr lang="en-US" sz="2200" b="1" dirty="0" smtClean="0"/>
              <a:t>2</a:t>
            </a:r>
            <a:r>
              <a:rPr lang="en-US" sz="2200" b="1" baseline="30000" dirty="0" smtClean="0"/>
              <a:t>nd</a:t>
            </a:r>
            <a:r>
              <a:rPr lang="en-US" sz="2200" b="1" dirty="0" smtClean="0"/>
              <a:t> S</a:t>
            </a:r>
          </a:p>
          <a:p>
            <a:pPr algn="r">
              <a:lnSpc>
                <a:spcPct val="110000"/>
              </a:lnSpc>
            </a:pPr>
            <a:r>
              <a:rPr lang="en-US" sz="2200" b="1" dirty="0" smtClean="0"/>
              <a:t>3</a:t>
            </a:r>
            <a:r>
              <a:rPr lang="en-US" sz="2200" b="1" baseline="30000" dirty="0" smtClean="0"/>
              <a:t>rd</a:t>
            </a:r>
            <a:r>
              <a:rPr lang="en-US" sz="2200" b="1" dirty="0" smtClean="0"/>
              <a:t> S</a:t>
            </a:r>
          </a:p>
          <a:p>
            <a:pPr algn="r">
              <a:lnSpc>
                <a:spcPct val="110000"/>
              </a:lnSpc>
            </a:pPr>
            <a:r>
              <a:rPr lang="en-US" sz="2200" b="1" dirty="0" smtClean="0"/>
              <a:t>1</a:t>
            </a:r>
            <a:r>
              <a:rPr lang="en-US" sz="2200" b="1" baseline="30000" dirty="0" smtClean="0"/>
              <a:t>st</a:t>
            </a:r>
            <a:r>
              <a:rPr lang="en-US" sz="2200" b="1" dirty="0" smtClean="0"/>
              <a:t> P</a:t>
            </a:r>
          </a:p>
          <a:p>
            <a:pPr algn="r">
              <a:lnSpc>
                <a:spcPct val="110000"/>
              </a:lnSpc>
            </a:pPr>
            <a:r>
              <a:rPr lang="en-US" sz="2200" b="1" dirty="0" smtClean="0"/>
              <a:t>2</a:t>
            </a:r>
            <a:r>
              <a:rPr lang="en-US" sz="2200" b="1" baseline="30000" dirty="0" smtClean="0"/>
              <a:t>nd</a:t>
            </a:r>
            <a:r>
              <a:rPr lang="en-US" sz="2200" b="1" dirty="0" smtClean="0"/>
              <a:t> P</a:t>
            </a:r>
          </a:p>
          <a:p>
            <a:pPr algn="r">
              <a:lnSpc>
                <a:spcPct val="110000"/>
              </a:lnSpc>
            </a:pPr>
            <a:r>
              <a:rPr lang="en-US" sz="2200" b="1" dirty="0" smtClean="0"/>
              <a:t>3</a:t>
            </a:r>
            <a:r>
              <a:rPr lang="en-US" sz="2200" b="1" baseline="30000" dirty="0" smtClean="0"/>
              <a:t>rd</a:t>
            </a:r>
            <a:r>
              <a:rPr lang="en-US" sz="22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Sum and Possum</a:t>
            </a:r>
            <a:endParaRPr lang="en-US" sz="3200" b="1" dirty="0"/>
          </a:p>
        </p:txBody>
      </p:sp>
      <p:sp>
        <p:nvSpPr>
          <p:cNvPr id="3" name="Content Placeholder 2"/>
          <p:cNvSpPr>
            <a:spLocks noGrp="1"/>
          </p:cNvSpPr>
          <p:nvPr>
            <p:ph sz="quarter" idx="1"/>
          </p:nvPr>
        </p:nvSpPr>
        <p:spPr>
          <a:xfrm>
            <a:off x="304800" y="1600200"/>
            <a:ext cx="8610600" cy="4876800"/>
          </a:xfrm>
        </p:spPr>
        <p:txBody>
          <a:bodyPr>
            <a:normAutofit lnSpcReduction="10000"/>
          </a:bodyPr>
          <a:lstStyle/>
          <a:p>
            <a:r>
              <a:rPr lang="en-US" sz="2600" dirty="0" smtClean="0"/>
              <a:t>The Latin verb “</a:t>
            </a:r>
            <a:r>
              <a:rPr lang="en-US" sz="2600" b="1" i="1" dirty="0" smtClean="0">
                <a:solidFill>
                  <a:srgbClr val="7030A0"/>
                </a:solidFill>
              </a:rPr>
              <a:t>sum, </a:t>
            </a:r>
            <a:r>
              <a:rPr lang="en-US" sz="2600" b="1" i="1" dirty="0" err="1" smtClean="0">
                <a:solidFill>
                  <a:srgbClr val="7030A0"/>
                </a:solidFill>
              </a:rPr>
              <a:t>esse</a:t>
            </a:r>
            <a:r>
              <a:rPr lang="en-US" sz="2600" dirty="0" smtClean="0"/>
              <a:t>” (to be) is as common in Latin as its equivalent is in English.</a:t>
            </a:r>
          </a:p>
          <a:p>
            <a:r>
              <a:rPr lang="en-US" sz="2600" dirty="0" smtClean="0"/>
              <a:t>To the untrained eye, its forms are very irregular, but if you know a little linguistics, it can help make sense of this otherwise difficult word. </a:t>
            </a:r>
          </a:p>
          <a:p>
            <a:r>
              <a:rPr lang="en-US" sz="2600" dirty="0" smtClean="0"/>
              <a:t>You should put a lot of effort into memorizing the correct forms of </a:t>
            </a:r>
            <a:r>
              <a:rPr lang="en-US" sz="2600" b="1" i="1" dirty="0" smtClean="0">
                <a:solidFill>
                  <a:srgbClr val="7030A0"/>
                </a:solidFill>
              </a:rPr>
              <a:t>sum</a:t>
            </a:r>
            <a:r>
              <a:rPr lang="en-US" sz="2600" dirty="0" smtClean="0"/>
              <a:t>, not just because it is so common, but also because it is regularly used as the auxiliary helping verb in the perfect system, which we will review next. </a:t>
            </a:r>
          </a:p>
          <a:p>
            <a:r>
              <a:rPr lang="en-US" sz="2600" b="1" i="1" dirty="0" smtClean="0">
                <a:solidFill>
                  <a:srgbClr val="7030A0"/>
                </a:solidFill>
              </a:rPr>
              <a:t>Possum</a:t>
            </a:r>
            <a:r>
              <a:rPr lang="en-US" sz="2600" i="1" dirty="0" smtClean="0">
                <a:solidFill>
                  <a:srgbClr val="7030A0"/>
                </a:solidFill>
              </a:rPr>
              <a:t> </a:t>
            </a:r>
            <a:r>
              <a:rPr lang="en-US" sz="2600" dirty="0" smtClean="0"/>
              <a:t>is extremely easy to form once you have memorized all the correct forms of </a:t>
            </a:r>
            <a:r>
              <a:rPr lang="en-US" sz="2600" b="1" i="1" dirty="0" smtClean="0">
                <a:solidFill>
                  <a:srgbClr val="7030A0"/>
                </a:solidFill>
              </a:rPr>
              <a:t>sum</a:t>
            </a:r>
            <a:r>
              <a:rPr lang="en-US" sz="2600" dirty="0" smtClean="0"/>
              <a:t>, as you shall see below. </a:t>
            </a:r>
            <a:endParaRPr lang="en-US" sz="2600" i="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Sum</a:t>
            </a:r>
            <a:r>
              <a:rPr lang="en-US" sz="3200" b="1" dirty="0" smtClean="0"/>
              <a:t> – Linguistically Speaking</a:t>
            </a:r>
            <a:endParaRPr lang="en-US" sz="3200" b="1" i="1" dirty="0"/>
          </a:p>
        </p:txBody>
      </p:sp>
      <p:sp>
        <p:nvSpPr>
          <p:cNvPr id="3" name="Content Placeholder 2"/>
          <p:cNvSpPr>
            <a:spLocks noGrp="1"/>
          </p:cNvSpPr>
          <p:nvPr>
            <p:ph sz="quarter" idx="1"/>
          </p:nvPr>
        </p:nvSpPr>
        <p:spPr>
          <a:xfrm>
            <a:off x="304800" y="1600200"/>
            <a:ext cx="8610600" cy="5105400"/>
          </a:xfrm>
        </p:spPr>
        <p:txBody>
          <a:bodyPr>
            <a:normAutofit fontScale="92500" lnSpcReduction="10000"/>
          </a:bodyPr>
          <a:lstStyle/>
          <a:p>
            <a:r>
              <a:rPr lang="en-US" sz="2600" dirty="0" smtClean="0"/>
              <a:t>The actual root of the verb </a:t>
            </a:r>
            <a:r>
              <a:rPr lang="en-US" sz="2600" b="1" i="1" dirty="0" smtClean="0">
                <a:solidFill>
                  <a:srgbClr val="7030A0"/>
                </a:solidFill>
              </a:rPr>
              <a:t>sum</a:t>
            </a:r>
            <a:r>
              <a:rPr lang="en-US" sz="2600" dirty="0" smtClean="0"/>
              <a:t> is “</a:t>
            </a:r>
            <a:r>
              <a:rPr lang="en-US" sz="2600" b="1" dirty="0" smtClean="0">
                <a:solidFill>
                  <a:srgbClr val="7030A0"/>
                </a:solidFill>
              </a:rPr>
              <a:t>*</a:t>
            </a:r>
            <a:r>
              <a:rPr lang="en-US" sz="2600" b="1" dirty="0" err="1" smtClean="0">
                <a:solidFill>
                  <a:srgbClr val="7030A0"/>
                </a:solidFill>
              </a:rPr>
              <a:t>es</a:t>
            </a:r>
            <a:r>
              <a:rPr lang="en-US" sz="2600" b="1" dirty="0" smtClean="0">
                <a:solidFill>
                  <a:srgbClr val="7030A0"/>
                </a:solidFill>
              </a:rPr>
              <a:t>-</a:t>
            </a:r>
            <a:r>
              <a:rPr lang="en-US" sz="2600" dirty="0" smtClean="0"/>
              <a:t>”, which helps explains many of its forms.</a:t>
            </a:r>
          </a:p>
          <a:p>
            <a:r>
              <a:rPr lang="en-US" sz="2600" dirty="0" smtClean="0"/>
              <a:t>The present infinitive, for example, </a:t>
            </a:r>
            <a:r>
              <a:rPr lang="en-US" sz="2600" i="1" dirty="0" err="1" smtClean="0"/>
              <a:t>esse</a:t>
            </a:r>
            <a:r>
              <a:rPr lang="en-US" sz="2600" dirty="0" smtClean="0"/>
              <a:t>, is a combination of the root “</a:t>
            </a:r>
            <a:r>
              <a:rPr lang="en-US" sz="2600" b="1" dirty="0" smtClean="0">
                <a:solidFill>
                  <a:srgbClr val="7030A0"/>
                </a:solidFill>
              </a:rPr>
              <a:t>*</a:t>
            </a:r>
            <a:r>
              <a:rPr lang="en-US" sz="2600" b="1" dirty="0" err="1" smtClean="0">
                <a:solidFill>
                  <a:srgbClr val="7030A0"/>
                </a:solidFill>
              </a:rPr>
              <a:t>es</a:t>
            </a:r>
            <a:r>
              <a:rPr lang="en-US" sz="2600" b="1" dirty="0" smtClean="0">
                <a:solidFill>
                  <a:srgbClr val="7030A0"/>
                </a:solidFill>
              </a:rPr>
              <a:t>-</a:t>
            </a:r>
            <a:r>
              <a:rPr lang="en-US" sz="2600" dirty="0" smtClean="0"/>
              <a:t>”, plus the infinitive ending “</a:t>
            </a:r>
            <a:r>
              <a:rPr lang="en-US" sz="2600" b="1" dirty="0" smtClean="0">
                <a:solidFill>
                  <a:srgbClr val="7030A0"/>
                </a:solidFill>
              </a:rPr>
              <a:t>-se</a:t>
            </a:r>
            <a:r>
              <a:rPr lang="en-US" sz="2600" dirty="0" smtClean="0"/>
              <a:t>” &gt; </a:t>
            </a:r>
            <a:r>
              <a:rPr lang="en-US" sz="2600" b="1" i="1" dirty="0" err="1" smtClean="0">
                <a:solidFill>
                  <a:srgbClr val="7030A0"/>
                </a:solidFill>
              </a:rPr>
              <a:t>esse</a:t>
            </a:r>
            <a:r>
              <a:rPr lang="en-US" sz="2600" dirty="0" smtClean="0"/>
              <a:t>. </a:t>
            </a:r>
          </a:p>
          <a:p>
            <a:r>
              <a:rPr lang="en-US" sz="2600" b="1" dirty="0" smtClean="0">
                <a:solidFill>
                  <a:schemeClr val="accent2">
                    <a:lumMod val="75000"/>
                  </a:schemeClr>
                </a:solidFill>
              </a:rPr>
              <a:t>Note: </a:t>
            </a:r>
            <a:r>
              <a:rPr lang="en-US" sz="2600" dirty="0" smtClean="0"/>
              <a:t>the infinitive ending that you know as “</a:t>
            </a:r>
            <a:r>
              <a:rPr lang="en-US" sz="2600" b="1" dirty="0" smtClean="0">
                <a:solidFill>
                  <a:srgbClr val="7030A0"/>
                </a:solidFill>
              </a:rPr>
              <a:t>-re</a:t>
            </a:r>
            <a:r>
              <a:rPr lang="en-US" sz="2600" dirty="0" smtClean="0"/>
              <a:t>”, is really the </a:t>
            </a:r>
            <a:r>
              <a:rPr lang="en-US" sz="2600" dirty="0" err="1" smtClean="0"/>
              <a:t>rhotacized</a:t>
            </a:r>
            <a:r>
              <a:rPr lang="en-US" sz="2600" dirty="0" smtClean="0"/>
              <a:t> form of the word. Infinitives all used to end “</a:t>
            </a:r>
            <a:r>
              <a:rPr lang="en-US" sz="2600" b="1" dirty="0" smtClean="0">
                <a:solidFill>
                  <a:srgbClr val="7030A0"/>
                </a:solidFill>
              </a:rPr>
              <a:t>-se</a:t>
            </a:r>
            <a:r>
              <a:rPr lang="en-US" sz="2600" dirty="0" smtClean="0"/>
              <a:t>”, but at some point in their history Latin speakers began to change the “s” sound, when it occurred between two vowels, to an “r” sound. The “s” of the infinitive marker here never </a:t>
            </a:r>
            <a:r>
              <a:rPr lang="en-US" sz="2600" dirty="0" err="1" smtClean="0"/>
              <a:t>rhotacized</a:t>
            </a:r>
            <a:r>
              <a:rPr lang="en-US" sz="2600" dirty="0" smtClean="0"/>
              <a:t> because </a:t>
            </a:r>
            <a:r>
              <a:rPr lang="en-US" sz="2600" i="1" dirty="0" smtClean="0"/>
              <a:t>sum, </a:t>
            </a:r>
            <a:r>
              <a:rPr lang="en-US" sz="2600" i="1" dirty="0" err="1" smtClean="0"/>
              <a:t>esse</a:t>
            </a:r>
            <a:r>
              <a:rPr lang="en-US" sz="2600" dirty="0" smtClean="0"/>
              <a:t> has no theme vowel (i.e., it is “</a:t>
            </a:r>
            <a:r>
              <a:rPr lang="en-US" sz="2600" dirty="0" err="1" smtClean="0"/>
              <a:t>Athematic</a:t>
            </a:r>
            <a:r>
              <a:rPr lang="en-US" sz="2600" dirty="0" smtClean="0"/>
              <a:t>”), so the “s” was never intervocalic.</a:t>
            </a:r>
          </a:p>
          <a:p>
            <a:r>
              <a:rPr lang="en-US" sz="2600" b="1" dirty="0" smtClean="0">
                <a:solidFill>
                  <a:schemeClr val="accent2">
                    <a:lumMod val="75000"/>
                  </a:schemeClr>
                </a:solidFill>
              </a:rPr>
              <a:t>Note</a:t>
            </a:r>
            <a:r>
              <a:rPr lang="en-US" sz="2600" b="1" dirty="0" smtClean="0">
                <a:solidFill>
                  <a:schemeClr val="accent2">
                    <a:lumMod val="75000"/>
                  </a:schemeClr>
                </a:solidFill>
              </a:rPr>
              <a:t>: </a:t>
            </a:r>
            <a:r>
              <a:rPr lang="en-US" sz="2600" dirty="0" smtClean="0"/>
              <a:t>Because </a:t>
            </a:r>
            <a:r>
              <a:rPr lang="en-US" sz="2600" i="1" dirty="0" smtClean="0"/>
              <a:t>sum</a:t>
            </a:r>
            <a:r>
              <a:rPr lang="en-US" sz="2600" dirty="0" smtClean="0"/>
              <a:t> is an intransitive verb, its voice is neither active nor passive, so it only has one set of forms for each tense. </a:t>
            </a:r>
            <a:endParaRPr lang="en-US" sz="26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Sum</a:t>
            </a:r>
            <a:r>
              <a:rPr lang="en-US" sz="3200" b="1" dirty="0" smtClean="0"/>
              <a:t> – Present Indicative</a:t>
            </a:r>
            <a:endParaRPr lang="en-US" sz="3200" b="1" i="1" dirty="0"/>
          </a:p>
        </p:txBody>
      </p:sp>
      <p:sp>
        <p:nvSpPr>
          <p:cNvPr id="3" name="Content Placeholder 2"/>
          <p:cNvSpPr>
            <a:spLocks noGrp="1"/>
          </p:cNvSpPr>
          <p:nvPr>
            <p:ph sz="quarter" idx="1"/>
          </p:nvPr>
        </p:nvSpPr>
        <p:spPr>
          <a:xfrm>
            <a:off x="685800" y="1600200"/>
            <a:ext cx="8077200" cy="5105400"/>
          </a:xfrm>
        </p:spPr>
        <p:txBody>
          <a:bodyPr>
            <a:normAutofit/>
          </a:bodyPr>
          <a:lstStyle/>
          <a:p>
            <a:r>
              <a:rPr lang="en-US" sz="2400" dirty="0" smtClean="0"/>
              <a:t>To form the </a:t>
            </a:r>
            <a:r>
              <a:rPr lang="en-US" sz="2400" b="1" dirty="0" smtClean="0">
                <a:solidFill>
                  <a:schemeClr val="accent1">
                    <a:lumMod val="50000"/>
                  </a:schemeClr>
                </a:solidFill>
              </a:rPr>
              <a:t>present indicative </a:t>
            </a:r>
            <a:r>
              <a:rPr lang="en-US" sz="2400" dirty="0" smtClean="0"/>
              <a:t>of the verb </a:t>
            </a:r>
            <a:r>
              <a:rPr lang="en-US" sz="2400" b="1" i="1" dirty="0" smtClean="0">
                <a:solidFill>
                  <a:srgbClr val="7030A0"/>
                </a:solidFill>
              </a:rPr>
              <a:t>sum</a:t>
            </a:r>
            <a:r>
              <a:rPr lang="en-US" sz="2400" dirty="0" smtClean="0"/>
              <a:t>, combine the root: </a:t>
            </a:r>
            <a:r>
              <a:rPr lang="en-US" sz="2400" b="1" dirty="0" smtClean="0">
                <a:solidFill>
                  <a:srgbClr val="C00000"/>
                </a:solidFill>
              </a:rPr>
              <a:t>*</a:t>
            </a:r>
            <a:r>
              <a:rPr lang="en-US" sz="2400" b="1" dirty="0" err="1" smtClean="0">
                <a:solidFill>
                  <a:srgbClr val="C00000"/>
                </a:solidFill>
              </a:rPr>
              <a:t>es</a:t>
            </a:r>
            <a:r>
              <a:rPr lang="en-US" sz="2400" b="1" dirty="0" smtClean="0">
                <a:solidFill>
                  <a:srgbClr val="C00000"/>
                </a:solidFill>
              </a:rPr>
              <a:t>-</a:t>
            </a:r>
            <a:r>
              <a:rPr lang="en-US" sz="2400" dirty="0" smtClean="0">
                <a:solidFill>
                  <a:srgbClr val="C00000"/>
                </a:solidFill>
              </a:rPr>
              <a:t> </a:t>
            </a:r>
            <a:r>
              <a:rPr lang="en-US" sz="2400" dirty="0" smtClean="0"/>
              <a:t>with the present active personal endings:</a:t>
            </a:r>
          </a:p>
          <a:p>
            <a:pPr>
              <a:buNone/>
            </a:pPr>
            <a:r>
              <a:rPr lang="en-US" sz="2400" b="1" dirty="0" smtClean="0">
                <a:solidFill>
                  <a:srgbClr val="7030A0"/>
                </a:solidFill>
              </a:rPr>
              <a:t>	Sum, </a:t>
            </a:r>
            <a:r>
              <a:rPr lang="en-US" sz="2400" b="1" dirty="0" err="1" smtClean="0">
                <a:solidFill>
                  <a:srgbClr val="7030A0"/>
                </a:solidFill>
              </a:rPr>
              <a:t>esse</a:t>
            </a:r>
            <a:r>
              <a:rPr lang="en-US" sz="2400" b="1" dirty="0" smtClean="0">
                <a:solidFill>
                  <a:srgbClr val="7030A0"/>
                </a:solidFill>
              </a:rPr>
              <a:t>, </a:t>
            </a:r>
            <a:r>
              <a:rPr lang="en-US" sz="2400" b="1" dirty="0" err="1" smtClean="0">
                <a:solidFill>
                  <a:srgbClr val="7030A0"/>
                </a:solidFill>
              </a:rPr>
              <a:t>fuī</a:t>
            </a:r>
            <a:endParaRPr lang="en-US" sz="2400" b="1" dirty="0" smtClean="0">
              <a:solidFill>
                <a:srgbClr val="7030A0"/>
              </a:solidFill>
            </a:endParaRPr>
          </a:p>
          <a:p>
            <a:pPr>
              <a:buNone/>
            </a:pPr>
            <a:r>
              <a:rPr lang="en-US" sz="2400" b="1" dirty="0" smtClean="0">
                <a:solidFill>
                  <a:schemeClr val="accent5">
                    <a:lumMod val="50000"/>
                  </a:schemeClr>
                </a:solidFill>
              </a:rPr>
              <a:t>	sum</a:t>
            </a: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es</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est</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sumus</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estis</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sunt</a:t>
            </a:r>
            <a:endParaRPr lang="en-US" sz="2400" b="1" dirty="0" smtClean="0">
              <a:solidFill>
                <a:schemeClr val="accent5">
                  <a:lumMod val="50000"/>
                </a:schemeClr>
              </a:solidFill>
            </a:endParaRPr>
          </a:p>
          <a:p>
            <a:pPr>
              <a:buNone/>
            </a:pPr>
            <a:endParaRPr lang="en-US" sz="2400" b="1" dirty="0" smtClean="0">
              <a:solidFill>
                <a:schemeClr val="accent5">
                  <a:lumMod val="50000"/>
                </a:schemeClr>
              </a:solidFill>
            </a:endParaRPr>
          </a:p>
          <a:p>
            <a:pPr>
              <a:buNone/>
            </a:pPr>
            <a:endParaRPr lang="en-US" sz="2400" b="1" dirty="0" smtClean="0">
              <a:solidFill>
                <a:schemeClr val="accent5">
                  <a:lumMod val="50000"/>
                </a:schemeClr>
              </a:solidFill>
            </a:endParaRPr>
          </a:p>
        </p:txBody>
      </p:sp>
      <p:sp>
        <p:nvSpPr>
          <p:cNvPr id="5" name="Rectangle 4"/>
          <p:cNvSpPr/>
          <p:nvPr/>
        </p:nvSpPr>
        <p:spPr>
          <a:xfrm>
            <a:off x="990600" y="2805435"/>
            <a:ext cx="2286000" cy="457200"/>
          </a:xfrm>
          <a:prstGeom prst="rect">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81400" y="3415035"/>
            <a:ext cx="4953000" cy="923330"/>
          </a:xfrm>
          <a:prstGeom prst="rect">
            <a:avLst/>
          </a:prstGeom>
          <a:noFill/>
        </p:spPr>
        <p:txBody>
          <a:bodyPr wrap="square" rtlCol="0">
            <a:spAutoFit/>
          </a:bodyPr>
          <a:lstStyle/>
          <a:p>
            <a:r>
              <a:rPr lang="en-US" b="1" dirty="0" smtClean="0">
                <a:solidFill>
                  <a:srgbClr val="C00000"/>
                </a:solidFill>
              </a:rPr>
              <a:t>Note: </a:t>
            </a:r>
            <a:r>
              <a:rPr lang="en-US" dirty="0" smtClean="0"/>
              <a:t>The 2</a:t>
            </a:r>
            <a:r>
              <a:rPr lang="en-US" baseline="30000" dirty="0" smtClean="0"/>
              <a:t>nd</a:t>
            </a:r>
            <a:r>
              <a:rPr lang="en-US" dirty="0" smtClean="0"/>
              <a:t> sing. form should be “</a:t>
            </a:r>
            <a:r>
              <a:rPr lang="en-US" b="1" dirty="0" smtClean="0">
                <a:solidFill>
                  <a:srgbClr val="7030A0"/>
                </a:solidFill>
              </a:rPr>
              <a:t>*</a:t>
            </a:r>
            <a:r>
              <a:rPr lang="en-US" b="1" i="1" dirty="0" err="1" smtClean="0">
                <a:solidFill>
                  <a:srgbClr val="7030A0"/>
                </a:solidFill>
              </a:rPr>
              <a:t>ess</a:t>
            </a:r>
            <a:r>
              <a:rPr lang="en-US" dirty="0" smtClean="0"/>
              <a:t>” (</a:t>
            </a:r>
            <a:r>
              <a:rPr lang="en-US" b="1" dirty="0" err="1" smtClean="0">
                <a:solidFill>
                  <a:srgbClr val="C00000"/>
                </a:solidFill>
              </a:rPr>
              <a:t>es</a:t>
            </a:r>
            <a:r>
              <a:rPr lang="en-US" b="1" dirty="0" smtClean="0">
                <a:solidFill>
                  <a:srgbClr val="C00000"/>
                </a:solidFill>
              </a:rPr>
              <a:t>-</a:t>
            </a:r>
            <a:r>
              <a:rPr lang="en-US" dirty="0" smtClean="0"/>
              <a:t> + </a:t>
            </a:r>
            <a:r>
              <a:rPr lang="en-US" b="1" dirty="0" smtClean="0">
                <a:solidFill>
                  <a:srgbClr val="C00000"/>
                </a:solidFill>
              </a:rPr>
              <a:t>-s</a:t>
            </a:r>
            <a:r>
              <a:rPr lang="en-US" dirty="0" smtClean="0"/>
              <a:t>), but double “</a:t>
            </a:r>
            <a:r>
              <a:rPr lang="en-US" b="1" dirty="0" err="1" smtClean="0">
                <a:solidFill>
                  <a:srgbClr val="C00000"/>
                </a:solidFill>
              </a:rPr>
              <a:t>ss</a:t>
            </a:r>
            <a:r>
              <a:rPr lang="en-US" dirty="0" smtClean="0"/>
              <a:t>” is often reduced to a </a:t>
            </a:r>
            <a:r>
              <a:rPr lang="en-US" dirty="0" err="1" smtClean="0"/>
              <a:t>singl</a:t>
            </a:r>
            <a:r>
              <a:rPr lang="en-US" dirty="0" smtClean="0"/>
              <a:t> “</a:t>
            </a:r>
            <a:r>
              <a:rPr lang="en-US" b="1" dirty="0" smtClean="0">
                <a:solidFill>
                  <a:srgbClr val="C00000"/>
                </a:solidFill>
              </a:rPr>
              <a:t>s</a:t>
            </a:r>
            <a:r>
              <a:rPr lang="en-US" dirty="0" smtClean="0"/>
              <a:t>” in Latin. </a:t>
            </a:r>
            <a:endParaRPr lang="en-US" dirty="0"/>
          </a:p>
        </p:txBody>
      </p:sp>
      <p:grpSp>
        <p:nvGrpSpPr>
          <p:cNvPr id="16" name="Group 15"/>
          <p:cNvGrpSpPr/>
          <p:nvPr/>
        </p:nvGrpSpPr>
        <p:grpSpPr>
          <a:xfrm>
            <a:off x="1828800" y="3567436"/>
            <a:ext cx="7086600" cy="2668725"/>
            <a:chOff x="1447800" y="3200401"/>
            <a:chExt cx="7086600" cy="2668725"/>
          </a:xfrm>
        </p:grpSpPr>
        <p:sp>
          <p:nvSpPr>
            <p:cNvPr id="4" name="TextBox 3"/>
            <p:cNvSpPr txBox="1"/>
            <p:nvPr/>
          </p:nvSpPr>
          <p:spPr>
            <a:xfrm>
              <a:off x="3200400" y="4114800"/>
              <a:ext cx="5334000" cy="1754326"/>
            </a:xfrm>
            <a:prstGeom prst="rect">
              <a:avLst/>
            </a:prstGeom>
            <a:noFill/>
          </p:spPr>
          <p:txBody>
            <a:bodyPr wrap="square" rtlCol="0">
              <a:spAutoFit/>
            </a:bodyPr>
            <a:lstStyle/>
            <a:p>
              <a:r>
                <a:rPr lang="en-US" b="1" dirty="0" smtClean="0">
                  <a:solidFill>
                    <a:srgbClr val="C00000"/>
                  </a:solidFill>
                </a:rPr>
                <a:t>Note </a:t>
              </a:r>
              <a:r>
                <a:rPr lang="en-US" dirty="0" smtClean="0"/>
                <a:t>that the 1</a:t>
              </a:r>
              <a:r>
                <a:rPr lang="en-US" baseline="30000" dirty="0" smtClean="0"/>
                <a:t>st</a:t>
              </a:r>
              <a:r>
                <a:rPr lang="en-US" dirty="0" smtClean="0"/>
                <a:t> pers. (sing. + pl.) and 3</a:t>
              </a:r>
              <a:r>
                <a:rPr lang="en-US" baseline="30000" dirty="0" smtClean="0"/>
                <a:t>rd</a:t>
              </a:r>
              <a:r>
                <a:rPr lang="en-US" dirty="0" smtClean="0"/>
                <a:t> pers. pl. forms drop the </a:t>
              </a:r>
              <a:r>
                <a:rPr lang="en-US" dirty="0" smtClean="0"/>
                <a:t>initial </a:t>
              </a:r>
              <a:r>
                <a:rPr lang="en-US" dirty="0" smtClean="0"/>
                <a:t>“</a:t>
              </a:r>
              <a:r>
                <a:rPr lang="en-US" b="1" dirty="0" smtClean="0">
                  <a:solidFill>
                    <a:srgbClr val="C00000"/>
                  </a:solidFill>
                </a:rPr>
                <a:t>e-</a:t>
              </a:r>
              <a:r>
                <a:rPr lang="en-US" dirty="0" smtClean="0"/>
                <a:t>” of the </a:t>
              </a:r>
              <a:r>
                <a:rPr lang="en-US" dirty="0" smtClean="0"/>
                <a:t>stem in a process called </a:t>
              </a:r>
              <a:r>
                <a:rPr lang="en-US" dirty="0" err="1" smtClean="0"/>
                <a:t>monosyllabization</a:t>
              </a:r>
              <a:r>
                <a:rPr lang="en-US" dirty="0" smtClean="0"/>
                <a:t>, </a:t>
              </a:r>
              <a:r>
                <a:rPr lang="en-US" dirty="0" smtClean="0"/>
                <a:t>this is merely because the pronunciation of the word changed over time. If you look at very old graffiti and inscriptions, you will find forms like: </a:t>
              </a:r>
              <a:r>
                <a:rPr lang="en-US" b="1" i="1" dirty="0" err="1" smtClean="0">
                  <a:solidFill>
                    <a:srgbClr val="7030A0"/>
                  </a:solidFill>
                </a:rPr>
                <a:t>esom</a:t>
              </a:r>
              <a:r>
                <a:rPr lang="en-US" b="1" dirty="0" smtClean="0">
                  <a:solidFill>
                    <a:srgbClr val="7030A0"/>
                  </a:solidFill>
                </a:rPr>
                <a:t>, </a:t>
              </a:r>
              <a:r>
                <a:rPr lang="en-US" b="1" i="1" dirty="0" err="1" smtClean="0">
                  <a:solidFill>
                    <a:srgbClr val="7030A0"/>
                  </a:solidFill>
                </a:rPr>
                <a:t>esum</a:t>
              </a:r>
              <a:r>
                <a:rPr lang="en-US" b="1" dirty="0" smtClean="0">
                  <a:solidFill>
                    <a:srgbClr val="7030A0"/>
                  </a:solidFill>
                </a:rPr>
                <a:t>, </a:t>
              </a:r>
              <a:r>
                <a:rPr lang="en-US" b="1" i="1" dirty="0" err="1" smtClean="0">
                  <a:solidFill>
                    <a:srgbClr val="7030A0"/>
                  </a:solidFill>
                </a:rPr>
                <a:t>esumus</a:t>
              </a:r>
              <a:r>
                <a:rPr lang="en-US" b="1" dirty="0" smtClean="0">
                  <a:solidFill>
                    <a:srgbClr val="7030A0"/>
                  </a:solidFill>
                </a:rPr>
                <a:t>, </a:t>
              </a:r>
              <a:r>
                <a:rPr lang="en-US" b="1" i="1" dirty="0" err="1" smtClean="0">
                  <a:solidFill>
                    <a:srgbClr val="7030A0"/>
                  </a:solidFill>
                </a:rPr>
                <a:t>esunt</a:t>
              </a:r>
              <a:r>
                <a:rPr lang="en-US" b="1" i="1" dirty="0" smtClean="0"/>
                <a:t>.</a:t>
              </a:r>
              <a:r>
                <a:rPr lang="en-US" b="1" i="1" dirty="0" smtClean="0">
                  <a:solidFill>
                    <a:srgbClr val="C00000"/>
                  </a:solidFill>
                </a:rPr>
                <a:t> </a:t>
              </a:r>
              <a:endParaRPr lang="en-US" b="1" dirty="0">
                <a:solidFill>
                  <a:srgbClr val="C00000"/>
                </a:solidFill>
              </a:endParaRPr>
            </a:p>
          </p:txBody>
        </p:sp>
        <p:cxnSp>
          <p:nvCxnSpPr>
            <p:cNvPr id="9" name="Straight Arrow Connector 8"/>
            <p:cNvCxnSpPr>
              <a:stCxn id="4" idx="1"/>
            </p:cNvCxnSpPr>
            <p:nvPr/>
          </p:nvCxnSpPr>
          <p:spPr>
            <a:xfrm flipH="1" flipV="1">
              <a:off x="1447800" y="3200401"/>
              <a:ext cx="1752600" cy="1791562"/>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1"/>
            </p:cNvCxnSpPr>
            <p:nvPr/>
          </p:nvCxnSpPr>
          <p:spPr>
            <a:xfrm flipH="1" flipV="1">
              <a:off x="1752600" y="4495801"/>
              <a:ext cx="1447800" cy="496162"/>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1"/>
            </p:cNvCxnSpPr>
            <p:nvPr/>
          </p:nvCxnSpPr>
          <p:spPr>
            <a:xfrm flipH="1">
              <a:off x="1524000" y="4991963"/>
              <a:ext cx="1676400" cy="418237"/>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0" y="3262635"/>
            <a:ext cx="914400" cy="2757165"/>
          </a:xfrm>
          <a:prstGeom prst="rect">
            <a:avLst/>
          </a:prstGeom>
          <a:noFill/>
        </p:spPr>
        <p:txBody>
          <a:bodyPr wrap="square" rtlCol="0">
            <a:spAutoFit/>
          </a:bodyPr>
          <a:lstStyle/>
          <a:p>
            <a:pPr algn="r">
              <a:spcBef>
                <a:spcPts val="700"/>
              </a:spcBef>
            </a:pPr>
            <a:r>
              <a:rPr lang="en-US" sz="2400" b="1" dirty="0" smtClean="0"/>
              <a:t>1</a:t>
            </a:r>
            <a:r>
              <a:rPr lang="en-US" sz="2400" b="1" baseline="30000" dirty="0" smtClean="0"/>
              <a:t>st</a:t>
            </a:r>
            <a:r>
              <a:rPr lang="en-US" sz="2400" b="1" dirty="0" smtClean="0"/>
              <a:t> S</a:t>
            </a:r>
          </a:p>
          <a:p>
            <a:pPr algn="r">
              <a:spcBef>
                <a:spcPts val="700"/>
              </a:spcBef>
            </a:pPr>
            <a:r>
              <a:rPr lang="en-US" sz="2400" b="1" dirty="0" smtClean="0"/>
              <a:t>2</a:t>
            </a:r>
            <a:r>
              <a:rPr lang="en-US" sz="2400" b="1" baseline="30000" dirty="0" smtClean="0"/>
              <a:t>nd</a:t>
            </a:r>
            <a:r>
              <a:rPr lang="en-US" sz="2400" b="1" dirty="0" smtClean="0"/>
              <a:t> S</a:t>
            </a:r>
          </a:p>
          <a:p>
            <a:pPr algn="r">
              <a:spcBef>
                <a:spcPts val="700"/>
              </a:spcBef>
            </a:pPr>
            <a:r>
              <a:rPr lang="en-US" sz="2400" b="1" dirty="0" smtClean="0"/>
              <a:t>3</a:t>
            </a:r>
            <a:r>
              <a:rPr lang="en-US" sz="2400" b="1" baseline="30000" dirty="0" smtClean="0"/>
              <a:t>rd</a:t>
            </a:r>
            <a:r>
              <a:rPr lang="en-US" sz="2400" b="1" dirty="0" smtClean="0"/>
              <a:t> S</a:t>
            </a:r>
          </a:p>
          <a:p>
            <a:pPr algn="r">
              <a:spcBef>
                <a:spcPts val="700"/>
              </a:spcBef>
            </a:pPr>
            <a:r>
              <a:rPr lang="en-US" sz="2400" b="1" dirty="0" smtClean="0"/>
              <a:t>1</a:t>
            </a:r>
            <a:r>
              <a:rPr lang="en-US" sz="2400" b="1" baseline="30000" dirty="0" smtClean="0"/>
              <a:t>st</a:t>
            </a:r>
            <a:r>
              <a:rPr lang="en-US" sz="2400" b="1" dirty="0" smtClean="0"/>
              <a:t> P</a:t>
            </a:r>
          </a:p>
          <a:p>
            <a:pPr algn="r">
              <a:spcBef>
                <a:spcPts val="700"/>
              </a:spcBef>
            </a:pPr>
            <a:r>
              <a:rPr lang="en-US" sz="2400" b="1" dirty="0" smtClean="0"/>
              <a:t>2</a:t>
            </a:r>
            <a:r>
              <a:rPr lang="en-US" sz="2400" b="1" baseline="30000" dirty="0" smtClean="0"/>
              <a:t>nd</a:t>
            </a:r>
            <a:r>
              <a:rPr lang="en-US" sz="2400" b="1" dirty="0" smtClean="0"/>
              <a:t> P</a:t>
            </a:r>
          </a:p>
          <a:p>
            <a:pPr algn="r">
              <a:spcBef>
                <a:spcPts val="700"/>
              </a:spcBef>
            </a:pPr>
            <a:r>
              <a:rPr lang="en-US" sz="2400" b="1" dirty="0" smtClean="0"/>
              <a:t>3</a:t>
            </a:r>
            <a:r>
              <a:rPr lang="en-US" sz="2400" b="1" baseline="30000" dirty="0" smtClean="0"/>
              <a:t>rd</a:t>
            </a:r>
            <a:r>
              <a:rPr lang="en-US" sz="24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7"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Sum</a:t>
            </a:r>
            <a:r>
              <a:rPr lang="en-US" sz="3200" b="1" dirty="0" smtClean="0"/>
              <a:t> – Future Indicative</a:t>
            </a:r>
            <a:endParaRPr lang="en-US" sz="3200" b="1" i="1" dirty="0"/>
          </a:p>
        </p:txBody>
      </p:sp>
      <p:sp>
        <p:nvSpPr>
          <p:cNvPr id="3" name="Content Placeholder 2"/>
          <p:cNvSpPr>
            <a:spLocks noGrp="1"/>
          </p:cNvSpPr>
          <p:nvPr>
            <p:ph sz="quarter" idx="1"/>
          </p:nvPr>
        </p:nvSpPr>
        <p:spPr>
          <a:xfrm>
            <a:off x="838200" y="1600200"/>
            <a:ext cx="8077200" cy="5105400"/>
          </a:xfrm>
        </p:spPr>
        <p:txBody>
          <a:bodyPr>
            <a:normAutofit lnSpcReduction="10000"/>
          </a:bodyPr>
          <a:lstStyle/>
          <a:p>
            <a:r>
              <a:rPr lang="en-US" sz="2400" dirty="0" smtClean="0"/>
              <a:t>To form the </a:t>
            </a:r>
            <a:r>
              <a:rPr lang="en-US" sz="2400" b="1" dirty="0" smtClean="0">
                <a:solidFill>
                  <a:schemeClr val="accent1">
                    <a:lumMod val="50000"/>
                  </a:schemeClr>
                </a:solidFill>
              </a:rPr>
              <a:t>future indicative </a:t>
            </a:r>
            <a:r>
              <a:rPr lang="en-US" sz="2400" dirty="0" smtClean="0"/>
              <a:t>of the verb </a:t>
            </a:r>
            <a:r>
              <a:rPr lang="en-US" sz="2400" b="1" i="1" dirty="0" smtClean="0">
                <a:solidFill>
                  <a:srgbClr val="7030A0"/>
                </a:solidFill>
              </a:rPr>
              <a:t>sum</a:t>
            </a:r>
            <a:r>
              <a:rPr lang="en-US" sz="2400" dirty="0" smtClean="0"/>
              <a:t>, combine the root: </a:t>
            </a:r>
            <a:r>
              <a:rPr lang="en-US" sz="2400" b="1" dirty="0" smtClean="0">
                <a:solidFill>
                  <a:srgbClr val="C00000"/>
                </a:solidFill>
              </a:rPr>
              <a:t>*</a:t>
            </a:r>
            <a:r>
              <a:rPr lang="en-US" sz="2400" b="1" dirty="0" err="1" smtClean="0">
                <a:solidFill>
                  <a:srgbClr val="C00000"/>
                </a:solidFill>
              </a:rPr>
              <a:t>es</a:t>
            </a:r>
            <a:r>
              <a:rPr lang="en-US" sz="2400" b="1" dirty="0" smtClean="0">
                <a:solidFill>
                  <a:srgbClr val="C00000"/>
                </a:solidFill>
              </a:rPr>
              <a:t>-</a:t>
            </a:r>
            <a:r>
              <a:rPr lang="en-US" sz="2400" dirty="0" smtClean="0">
                <a:solidFill>
                  <a:srgbClr val="C00000"/>
                </a:solidFill>
              </a:rPr>
              <a:t> </a:t>
            </a:r>
            <a:r>
              <a:rPr lang="en-US" sz="2400" dirty="0" smtClean="0"/>
              <a:t>+ future tense marker “</a:t>
            </a:r>
            <a:r>
              <a:rPr lang="en-US" sz="2400" b="1" dirty="0" smtClean="0">
                <a:solidFill>
                  <a:srgbClr val="C00000"/>
                </a:solidFill>
              </a:rPr>
              <a:t>i/o</a:t>
            </a:r>
            <a:r>
              <a:rPr lang="en-US" sz="2400" dirty="0" smtClean="0"/>
              <a:t>” (PIE theme vowel) + personal endings:</a:t>
            </a:r>
          </a:p>
          <a:p>
            <a:r>
              <a:rPr lang="en-US" sz="2400" b="1" dirty="0" smtClean="0">
                <a:solidFill>
                  <a:schemeClr val="accent2">
                    <a:lumMod val="75000"/>
                  </a:schemeClr>
                </a:solidFill>
              </a:rPr>
              <a:t>Note:</a:t>
            </a:r>
            <a:r>
              <a:rPr lang="en-US" sz="2400" dirty="0" smtClean="0"/>
              <a:t> Because of the addition of the “</a:t>
            </a:r>
            <a:r>
              <a:rPr lang="en-US" sz="2400" b="1" dirty="0" smtClean="0">
                <a:solidFill>
                  <a:srgbClr val="C00000"/>
                </a:solidFill>
              </a:rPr>
              <a:t>i/o</a:t>
            </a:r>
            <a:r>
              <a:rPr lang="en-US" sz="2400" dirty="0" smtClean="0"/>
              <a:t>”, the “</a:t>
            </a:r>
            <a:r>
              <a:rPr lang="en-US" sz="2400" b="1" dirty="0" smtClean="0">
                <a:solidFill>
                  <a:srgbClr val="C00000"/>
                </a:solidFill>
              </a:rPr>
              <a:t>s</a:t>
            </a:r>
            <a:r>
              <a:rPr lang="en-US" sz="2400" dirty="0" smtClean="0"/>
              <a:t>” of the root will </a:t>
            </a:r>
            <a:r>
              <a:rPr lang="en-US" sz="2400" dirty="0" err="1" smtClean="0"/>
              <a:t>rhotacize</a:t>
            </a:r>
            <a:r>
              <a:rPr lang="en-US" sz="2400" dirty="0" smtClean="0"/>
              <a:t> to an “</a:t>
            </a:r>
            <a:r>
              <a:rPr lang="en-US" sz="2400" b="1" dirty="0" smtClean="0">
                <a:solidFill>
                  <a:srgbClr val="C00000"/>
                </a:solidFill>
              </a:rPr>
              <a:t>r</a:t>
            </a:r>
            <a:r>
              <a:rPr lang="en-US" sz="2400" dirty="0" smtClean="0"/>
              <a:t>”, as noted in the earlier slide. </a:t>
            </a:r>
          </a:p>
          <a:p>
            <a:pPr>
              <a:buNone/>
            </a:pPr>
            <a:r>
              <a:rPr lang="en-US" sz="2400" b="1" dirty="0" smtClean="0">
                <a:solidFill>
                  <a:srgbClr val="7030A0"/>
                </a:solidFill>
              </a:rPr>
              <a:t>	Sum, </a:t>
            </a:r>
            <a:r>
              <a:rPr lang="en-US" sz="2400" b="1" dirty="0" err="1" smtClean="0">
                <a:solidFill>
                  <a:srgbClr val="7030A0"/>
                </a:solidFill>
              </a:rPr>
              <a:t>esse</a:t>
            </a:r>
            <a:r>
              <a:rPr lang="en-US" sz="2400" b="1" dirty="0" smtClean="0">
                <a:solidFill>
                  <a:srgbClr val="7030A0"/>
                </a:solidFill>
              </a:rPr>
              <a:t>, </a:t>
            </a:r>
            <a:r>
              <a:rPr lang="en-US" sz="2400" b="1" dirty="0" err="1" smtClean="0">
                <a:solidFill>
                  <a:srgbClr val="7030A0"/>
                </a:solidFill>
              </a:rPr>
              <a:t>fuī</a:t>
            </a:r>
            <a:endParaRPr lang="en-US" sz="2400" b="1" dirty="0" smtClean="0">
              <a:solidFill>
                <a:srgbClr val="7030A0"/>
              </a:solidFill>
            </a:endParaRPr>
          </a:p>
          <a:p>
            <a:pPr>
              <a:lnSpc>
                <a:spcPct val="110000"/>
              </a:lnSpc>
              <a:buNone/>
            </a:pPr>
            <a:r>
              <a:rPr lang="en-US" sz="2400" b="1" dirty="0" smtClean="0">
                <a:solidFill>
                  <a:schemeClr val="accent5">
                    <a:lumMod val="50000"/>
                  </a:schemeClr>
                </a:solidFill>
              </a:rPr>
              <a:t>	</a:t>
            </a:r>
            <a:r>
              <a:rPr lang="en-US" sz="2400" b="1" dirty="0" err="1" smtClean="0">
                <a:solidFill>
                  <a:schemeClr val="accent5">
                    <a:lumMod val="50000"/>
                  </a:schemeClr>
                </a:solidFill>
              </a:rPr>
              <a:t>erō</a:t>
            </a:r>
            <a:endParaRPr lang="en-US" sz="2400" b="1" dirty="0" smtClean="0">
              <a:solidFill>
                <a:schemeClr val="accent5">
                  <a:lumMod val="50000"/>
                </a:schemeClr>
              </a:solidFill>
            </a:endParaRPr>
          </a:p>
          <a:p>
            <a:pPr>
              <a:lnSpc>
                <a:spcPct val="110000"/>
              </a:lnSpc>
              <a:buNone/>
            </a:pPr>
            <a:r>
              <a:rPr lang="en-US" sz="2400" b="1" dirty="0" smtClean="0">
                <a:solidFill>
                  <a:schemeClr val="accent5">
                    <a:lumMod val="50000"/>
                  </a:schemeClr>
                </a:solidFill>
              </a:rPr>
              <a:t>	</a:t>
            </a:r>
            <a:r>
              <a:rPr lang="en-US" sz="2400" b="1" dirty="0" err="1" smtClean="0">
                <a:solidFill>
                  <a:schemeClr val="accent5">
                    <a:lumMod val="50000"/>
                  </a:schemeClr>
                </a:solidFill>
              </a:rPr>
              <a:t>eris</a:t>
            </a:r>
            <a:endParaRPr lang="en-US" sz="2400" b="1" dirty="0" smtClean="0">
              <a:solidFill>
                <a:schemeClr val="accent5">
                  <a:lumMod val="50000"/>
                </a:schemeClr>
              </a:solidFill>
            </a:endParaRPr>
          </a:p>
          <a:p>
            <a:pPr>
              <a:lnSpc>
                <a:spcPct val="110000"/>
              </a:lnSpc>
              <a:buNone/>
            </a:pPr>
            <a:r>
              <a:rPr lang="en-US" sz="2400" b="1" dirty="0" smtClean="0">
                <a:solidFill>
                  <a:schemeClr val="accent5">
                    <a:lumMod val="50000"/>
                  </a:schemeClr>
                </a:solidFill>
              </a:rPr>
              <a:t>	</a:t>
            </a:r>
            <a:r>
              <a:rPr lang="en-US" sz="2400" b="1" dirty="0" err="1" smtClean="0">
                <a:solidFill>
                  <a:schemeClr val="accent5">
                    <a:lumMod val="50000"/>
                  </a:schemeClr>
                </a:solidFill>
              </a:rPr>
              <a:t>erit</a:t>
            </a:r>
            <a:endParaRPr lang="en-US" sz="2400" b="1" dirty="0" smtClean="0">
              <a:solidFill>
                <a:schemeClr val="accent5">
                  <a:lumMod val="50000"/>
                </a:schemeClr>
              </a:solidFill>
            </a:endParaRPr>
          </a:p>
          <a:p>
            <a:pPr>
              <a:lnSpc>
                <a:spcPct val="110000"/>
              </a:lnSpc>
              <a:buNone/>
            </a:pPr>
            <a:r>
              <a:rPr lang="en-US" sz="2400" b="1" dirty="0" smtClean="0">
                <a:solidFill>
                  <a:schemeClr val="accent5">
                    <a:lumMod val="50000"/>
                  </a:schemeClr>
                </a:solidFill>
              </a:rPr>
              <a:t>	</a:t>
            </a:r>
            <a:r>
              <a:rPr lang="en-US" sz="2400" b="1" dirty="0" err="1" smtClean="0">
                <a:solidFill>
                  <a:schemeClr val="accent5">
                    <a:lumMod val="50000"/>
                  </a:schemeClr>
                </a:solidFill>
              </a:rPr>
              <a:t>erimus</a:t>
            </a:r>
            <a:endParaRPr lang="en-US" sz="2400" b="1" dirty="0" smtClean="0">
              <a:solidFill>
                <a:schemeClr val="accent5">
                  <a:lumMod val="50000"/>
                </a:schemeClr>
              </a:solidFill>
            </a:endParaRPr>
          </a:p>
          <a:p>
            <a:pPr>
              <a:lnSpc>
                <a:spcPct val="110000"/>
              </a:lnSpc>
              <a:buNone/>
            </a:pPr>
            <a:r>
              <a:rPr lang="en-US" sz="2400" b="1" dirty="0" smtClean="0">
                <a:solidFill>
                  <a:schemeClr val="accent5">
                    <a:lumMod val="50000"/>
                  </a:schemeClr>
                </a:solidFill>
              </a:rPr>
              <a:t>	</a:t>
            </a:r>
            <a:r>
              <a:rPr lang="en-US" sz="2400" b="1" dirty="0" err="1" smtClean="0">
                <a:solidFill>
                  <a:schemeClr val="accent5">
                    <a:lumMod val="50000"/>
                  </a:schemeClr>
                </a:solidFill>
              </a:rPr>
              <a:t>eritis</a:t>
            </a:r>
            <a:endParaRPr lang="en-US" sz="2400" b="1" dirty="0" smtClean="0">
              <a:solidFill>
                <a:schemeClr val="accent5">
                  <a:lumMod val="50000"/>
                </a:schemeClr>
              </a:solidFill>
            </a:endParaRPr>
          </a:p>
          <a:p>
            <a:pPr>
              <a:lnSpc>
                <a:spcPct val="110000"/>
              </a:lnSpc>
              <a:buNone/>
            </a:pPr>
            <a:r>
              <a:rPr lang="en-US" sz="2400" b="1" dirty="0" smtClean="0">
                <a:solidFill>
                  <a:schemeClr val="accent5">
                    <a:lumMod val="50000"/>
                  </a:schemeClr>
                </a:solidFill>
              </a:rPr>
              <a:t>	</a:t>
            </a:r>
            <a:r>
              <a:rPr lang="en-US" sz="2400" b="1" dirty="0" err="1" smtClean="0">
                <a:solidFill>
                  <a:schemeClr val="accent5">
                    <a:lumMod val="50000"/>
                  </a:schemeClr>
                </a:solidFill>
              </a:rPr>
              <a:t>erunt</a:t>
            </a:r>
            <a:endParaRPr lang="en-US" sz="2400" b="1" dirty="0" smtClean="0">
              <a:solidFill>
                <a:schemeClr val="accent5">
                  <a:lumMod val="50000"/>
                </a:schemeClr>
              </a:solidFill>
            </a:endParaRPr>
          </a:p>
          <a:p>
            <a:pPr>
              <a:buNone/>
            </a:pPr>
            <a:endParaRPr lang="en-US" sz="2400" b="1" dirty="0" smtClean="0">
              <a:solidFill>
                <a:schemeClr val="accent5">
                  <a:lumMod val="50000"/>
                </a:schemeClr>
              </a:solidFill>
            </a:endParaRPr>
          </a:p>
          <a:p>
            <a:pPr>
              <a:buNone/>
            </a:pPr>
            <a:endParaRPr lang="en-US" sz="2400" b="1" dirty="0" smtClean="0">
              <a:solidFill>
                <a:schemeClr val="accent5">
                  <a:lumMod val="50000"/>
                </a:schemeClr>
              </a:solidFill>
            </a:endParaRPr>
          </a:p>
        </p:txBody>
      </p:sp>
      <p:sp>
        <p:nvSpPr>
          <p:cNvPr id="5" name="Rectangle 4"/>
          <p:cNvSpPr/>
          <p:nvPr/>
        </p:nvSpPr>
        <p:spPr>
          <a:xfrm>
            <a:off x="1143000" y="3429000"/>
            <a:ext cx="2286000" cy="457200"/>
          </a:xfrm>
          <a:prstGeom prst="rect">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00400" y="4343400"/>
            <a:ext cx="5791200" cy="1200329"/>
          </a:xfrm>
          <a:prstGeom prst="rect">
            <a:avLst/>
          </a:prstGeom>
          <a:noFill/>
        </p:spPr>
        <p:txBody>
          <a:bodyPr wrap="square" rtlCol="0">
            <a:spAutoFit/>
          </a:bodyPr>
          <a:lstStyle/>
          <a:p>
            <a:r>
              <a:rPr lang="en-US" b="1" dirty="0" smtClean="0">
                <a:solidFill>
                  <a:srgbClr val="C00000"/>
                </a:solidFill>
              </a:rPr>
              <a:t>Note: </a:t>
            </a:r>
            <a:r>
              <a:rPr lang="en-US" dirty="0" smtClean="0"/>
              <a:t>Just as occurs in other verbal forms where Latin incorporates the PIE thematic vowels, the 1</a:t>
            </a:r>
            <a:r>
              <a:rPr lang="en-US" baseline="30000" dirty="0" smtClean="0"/>
              <a:t>st</a:t>
            </a:r>
            <a:r>
              <a:rPr lang="en-US" dirty="0" smtClean="0"/>
              <a:t> sing. and 3</a:t>
            </a:r>
            <a:r>
              <a:rPr lang="en-US" baseline="30000" dirty="0" smtClean="0"/>
              <a:t>rd</a:t>
            </a:r>
            <a:r>
              <a:rPr lang="en-US" dirty="0" smtClean="0"/>
              <a:t> pl. use the “</a:t>
            </a:r>
            <a:r>
              <a:rPr lang="en-US" b="1" dirty="0" smtClean="0">
                <a:solidFill>
                  <a:srgbClr val="C00000"/>
                </a:solidFill>
              </a:rPr>
              <a:t>o</a:t>
            </a:r>
            <a:r>
              <a:rPr lang="en-US" dirty="0" smtClean="0"/>
              <a:t>” (with regular weakening to “</a:t>
            </a:r>
            <a:r>
              <a:rPr lang="en-US" b="1" dirty="0" smtClean="0">
                <a:solidFill>
                  <a:srgbClr val="C00000"/>
                </a:solidFill>
              </a:rPr>
              <a:t>u</a:t>
            </a:r>
            <a:r>
              <a:rPr lang="en-US" dirty="0" smtClean="0"/>
              <a:t>,” while all other persons and numbers use the “</a:t>
            </a:r>
            <a:r>
              <a:rPr lang="en-US" b="1" dirty="0" err="1" smtClean="0">
                <a:solidFill>
                  <a:srgbClr val="C00000"/>
                </a:solidFill>
              </a:rPr>
              <a:t>i</a:t>
            </a:r>
            <a:r>
              <a:rPr lang="en-US" dirty="0" smtClean="0"/>
              <a:t>”. </a:t>
            </a:r>
            <a:endParaRPr lang="en-US" dirty="0"/>
          </a:p>
        </p:txBody>
      </p:sp>
      <p:sp>
        <p:nvSpPr>
          <p:cNvPr id="6" name="TextBox 5"/>
          <p:cNvSpPr txBox="1"/>
          <p:nvPr/>
        </p:nvSpPr>
        <p:spPr>
          <a:xfrm>
            <a:off x="76200" y="3872235"/>
            <a:ext cx="914400" cy="2757165"/>
          </a:xfrm>
          <a:prstGeom prst="rect">
            <a:avLst/>
          </a:prstGeom>
          <a:noFill/>
        </p:spPr>
        <p:txBody>
          <a:bodyPr wrap="square" rtlCol="0">
            <a:spAutoFit/>
          </a:bodyPr>
          <a:lstStyle/>
          <a:p>
            <a:pPr algn="r">
              <a:spcBef>
                <a:spcPts val="700"/>
              </a:spcBef>
            </a:pPr>
            <a:r>
              <a:rPr lang="en-US" sz="2400" b="1" dirty="0" smtClean="0"/>
              <a:t>1</a:t>
            </a:r>
            <a:r>
              <a:rPr lang="en-US" sz="2400" b="1" baseline="30000" dirty="0" smtClean="0"/>
              <a:t>st</a:t>
            </a:r>
            <a:r>
              <a:rPr lang="en-US" sz="2400" b="1" dirty="0" smtClean="0"/>
              <a:t> S</a:t>
            </a:r>
          </a:p>
          <a:p>
            <a:pPr algn="r">
              <a:spcBef>
                <a:spcPts val="700"/>
              </a:spcBef>
            </a:pPr>
            <a:r>
              <a:rPr lang="en-US" sz="2400" b="1" dirty="0" smtClean="0"/>
              <a:t>2</a:t>
            </a:r>
            <a:r>
              <a:rPr lang="en-US" sz="2400" b="1" baseline="30000" dirty="0" smtClean="0"/>
              <a:t>nd</a:t>
            </a:r>
            <a:r>
              <a:rPr lang="en-US" sz="2400" b="1" dirty="0" smtClean="0"/>
              <a:t> S</a:t>
            </a:r>
          </a:p>
          <a:p>
            <a:pPr algn="r">
              <a:spcBef>
                <a:spcPts val="700"/>
              </a:spcBef>
            </a:pPr>
            <a:r>
              <a:rPr lang="en-US" sz="2400" b="1" dirty="0" smtClean="0"/>
              <a:t>3</a:t>
            </a:r>
            <a:r>
              <a:rPr lang="en-US" sz="2400" b="1" baseline="30000" dirty="0" smtClean="0"/>
              <a:t>rd</a:t>
            </a:r>
            <a:r>
              <a:rPr lang="en-US" sz="2400" b="1" dirty="0" smtClean="0"/>
              <a:t> S</a:t>
            </a:r>
          </a:p>
          <a:p>
            <a:pPr algn="r">
              <a:spcBef>
                <a:spcPts val="700"/>
              </a:spcBef>
            </a:pPr>
            <a:r>
              <a:rPr lang="en-US" sz="2400" b="1" dirty="0" smtClean="0"/>
              <a:t>1</a:t>
            </a:r>
            <a:r>
              <a:rPr lang="en-US" sz="2400" b="1" baseline="30000" dirty="0" smtClean="0"/>
              <a:t>st</a:t>
            </a:r>
            <a:r>
              <a:rPr lang="en-US" sz="2400" b="1" dirty="0" smtClean="0"/>
              <a:t> P</a:t>
            </a:r>
          </a:p>
          <a:p>
            <a:pPr algn="r">
              <a:spcBef>
                <a:spcPts val="700"/>
              </a:spcBef>
            </a:pPr>
            <a:r>
              <a:rPr lang="en-US" sz="2400" b="1" dirty="0" smtClean="0"/>
              <a:t>2</a:t>
            </a:r>
            <a:r>
              <a:rPr lang="en-US" sz="2400" b="1" baseline="30000" dirty="0" smtClean="0"/>
              <a:t>nd</a:t>
            </a:r>
            <a:r>
              <a:rPr lang="en-US" sz="2400" b="1" dirty="0" smtClean="0"/>
              <a:t> P</a:t>
            </a:r>
          </a:p>
          <a:p>
            <a:pPr algn="r">
              <a:spcBef>
                <a:spcPts val="700"/>
              </a:spcBef>
            </a:pPr>
            <a:r>
              <a:rPr lang="en-US" sz="2400" b="1" dirty="0" smtClean="0"/>
              <a:t>3</a:t>
            </a:r>
            <a:r>
              <a:rPr lang="en-US" sz="2400" b="1" baseline="30000" dirty="0" smtClean="0"/>
              <a:t>rd</a:t>
            </a:r>
            <a:r>
              <a:rPr lang="en-US" sz="24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Sum</a:t>
            </a:r>
            <a:r>
              <a:rPr lang="en-US" sz="3200" b="1" dirty="0" smtClean="0"/>
              <a:t> – Imperfect Indicative</a:t>
            </a:r>
            <a:endParaRPr lang="en-US" sz="3200" b="1" i="1" dirty="0"/>
          </a:p>
        </p:txBody>
      </p:sp>
      <p:sp>
        <p:nvSpPr>
          <p:cNvPr id="3" name="Content Placeholder 2"/>
          <p:cNvSpPr>
            <a:spLocks noGrp="1"/>
          </p:cNvSpPr>
          <p:nvPr>
            <p:ph sz="quarter" idx="1"/>
          </p:nvPr>
        </p:nvSpPr>
        <p:spPr>
          <a:xfrm>
            <a:off x="228600" y="1600200"/>
            <a:ext cx="8763000" cy="5105400"/>
          </a:xfrm>
        </p:spPr>
        <p:txBody>
          <a:bodyPr>
            <a:normAutofit/>
          </a:bodyPr>
          <a:lstStyle/>
          <a:p>
            <a:r>
              <a:rPr lang="en-US" sz="2400" dirty="0" smtClean="0"/>
              <a:t>To form the </a:t>
            </a:r>
            <a:r>
              <a:rPr lang="en-US" sz="2400" b="1" dirty="0" smtClean="0">
                <a:solidFill>
                  <a:schemeClr val="accent1">
                    <a:lumMod val="50000"/>
                  </a:schemeClr>
                </a:solidFill>
              </a:rPr>
              <a:t>imperfect indicative </a:t>
            </a:r>
            <a:r>
              <a:rPr lang="en-US" sz="2400" dirty="0" smtClean="0"/>
              <a:t>of the verb </a:t>
            </a:r>
            <a:r>
              <a:rPr lang="en-US" sz="2400" b="1" i="1" dirty="0" smtClean="0">
                <a:solidFill>
                  <a:srgbClr val="7030A0"/>
                </a:solidFill>
              </a:rPr>
              <a:t>sum</a:t>
            </a:r>
            <a:r>
              <a:rPr lang="en-US" sz="2400" dirty="0" smtClean="0"/>
              <a:t>, combine the root: </a:t>
            </a:r>
            <a:r>
              <a:rPr lang="en-US" sz="2400" b="1" dirty="0" smtClean="0">
                <a:solidFill>
                  <a:srgbClr val="C00000"/>
                </a:solidFill>
              </a:rPr>
              <a:t>*</a:t>
            </a:r>
            <a:r>
              <a:rPr lang="en-US" sz="2400" b="1" dirty="0" err="1" smtClean="0">
                <a:solidFill>
                  <a:srgbClr val="C00000"/>
                </a:solidFill>
              </a:rPr>
              <a:t>es</a:t>
            </a:r>
            <a:r>
              <a:rPr lang="en-US" sz="2400" b="1" dirty="0" smtClean="0">
                <a:solidFill>
                  <a:srgbClr val="C00000"/>
                </a:solidFill>
              </a:rPr>
              <a:t>-</a:t>
            </a:r>
            <a:r>
              <a:rPr lang="en-US" sz="2400" dirty="0" smtClean="0">
                <a:solidFill>
                  <a:srgbClr val="C00000"/>
                </a:solidFill>
              </a:rPr>
              <a:t> </a:t>
            </a:r>
            <a:r>
              <a:rPr lang="en-US" sz="2400" dirty="0" smtClean="0"/>
              <a:t>+ imperfect tense marker “</a:t>
            </a:r>
            <a:r>
              <a:rPr lang="en-US" sz="2400" b="1" dirty="0" smtClean="0">
                <a:solidFill>
                  <a:srgbClr val="C00000"/>
                </a:solidFill>
              </a:rPr>
              <a:t>a</a:t>
            </a:r>
            <a:r>
              <a:rPr lang="en-US" sz="2400" dirty="0" smtClean="0"/>
              <a:t>” + personal endings:</a:t>
            </a:r>
          </a:p>
          <a:p>
            <a:r>
              <a:rPr lang="en-US" sz="2200" b="1" dirty="0" smtClean="0">
                <a:solidFill>
                  <a:schemeClr val="accent2">
                    <a:lumMod val="75000"/>
                  </a:schemeClr>
                </a:solidFill>
              </a:rPr>
              <a:t>Note:</a:t>
            </a:r>
            <a:r>
              <a:rPr lang="en-US" sz="2200" dirty="0" smtClean="0"/>
              <a:t> Because of the addition of the “</a:t>
            </a:r>
            <a:r>
              <a:rPr lang="en-US" sz="2200" b="1" dirty="0" smtClean="0">
                <a:solidFill>
                  <a:srgbClr val="C00000"/>
                </a:solidFill>
              </a:rPr>
              <a:t>a</a:t>
            </a:r>
            <a:r>
              <a:rPr lang="en-US" sz="2200" dirty="0" smtClean="0"/>
              <a:t>”, the “</a:t>
            </a:r>
            <a:r>
              <a:rPr lang="en-US" sz="2200" b="1" dirty="0" smtClean="0">
                <a:solidFill>
                  <a:srgbClr val="C00000"/>
                </a:solidFill>
              </a:rPr>
              <a:t>s</a:t>
            </a:r>
            <a:r>
              <a:rPr lang="en-US" sz="2200" dirty="0" smtClean="0"/>
              <a:t>” of the root will </a:t>
            </a:r>
            <a:r>
              <a:rPr lang="en-US" sz="2200" dirty="0" err="1" smtClean="0"/>
              <a:t>rhotacize</a:t>
            </a:r>
            <a:r>
              <a:rPr lang="en-US" sz="2200" dirty="0" smtClean="0"/>
              <a:t> to an “</a:t>
            </a:r>
            <a:r>
              <a:rPr lang="en-US" sz="2200" b="1" dirty="0" smtClean="0">
                <a:solidFill>
                  <a:srgbClr val="C00000"/>
                </a:solidFill>
              </a:rPr>
              <a:t>r</a:t>
            </a:r>
            <a:r>
              <a:rPr lang="en-US" sz="2200" dirty="0" smtClean="0"/>
              <a:t>”, as noted in the earlier slide. </a:t>
            </a:r>
          </a:p>
          <a:p>
            <a:pPr>
              <a:buNone/>
            </a:pPr>
            <a:r>
              <a:rPr lang="en-US" sz="2400" b="1" dirty="0" smtClean="0">
                <a:solidFill>
                  <a:srgbClr val="7030A0"/>
                </a:solidFill>
              </a:rPr>
              <a:t>		Sum, </a:t>
            </a:r>
            <a:r>
              <a:rPr lang="en-US" sz="2400" b="1" dirty="0" err="1" smtClean="0">
                <a:solidFill>
                  <a:srgbClr val="7030A0"/>
                </a:solidFill>
              </a:rPr>
              <a:t>esse</a:t>
            </a:r>
            <a:r>
              <a:rPr lang="en-US" sz="2400" b="1" dirty="0" smtClean="0">
                <a:solidFill>
                  <a:srgbClr val="7030A0"/>
                </a:solidFill>
              </a:rPr>
              <a:t>, </a:t>
            </a:r>
            <a:r>
              <a:rPr lang="en-US" sz="2400" b="1" dirty="0" err="1" smtClean="0">
                <a:solidFill>
                  <a:srgbClr val="7030A0"/>
                </a:solidFill>
              </a:rPr>
              <a:t>fuī</a:t>
            </a:r>
            <a:endParaRPr lang="en-US" sz="2400" b="1" dirty="0" smtClean="0">
              <a:solidFill>
                <a:srgbClr val="7030A0"/>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eram</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erās</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erat</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erāmus</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erātis</a:t>
            </a:r>
            <a:endParaRPr lang="en-US" sz="2400" b="1" dirty="0" smtClean="0">
              <a:solidFill>
                <a:schemeClr val="accent5">
                  <a:lumMod val="50000"/>
                </a:schemeClr>
              </a:solidFill>
            </a:endParaRPr>
          </a:p>
          <a:p>
            <a:pPr>
              <a:buNone/>
            </a:pPr>
            <a:r>
              <a:rPr lang="en-US" sz="2400" b="1" dirty="0" smtClean="0">
                <a:solidFill>
                  <a:schemeClr val="accent5">
                    <a:lumMod val="50000"/>
                  </a:schemeClr>
                </a:solidFill>
              </a:rPr>
              <a:t>		</a:t>
            </a:r>
            <a:r>
              <a:rPr lang="en-US" sz="2400" b="1" dirty="0" err="1" smtClean="0">
                <a:solidFill>
                  <a:schemeClr val="accent5">
                    <a:lumMod val="50000"/>
                  </a:schemeClr>
                </a:solidFill>
              </a:rPr>
              <a:t>erant</a:t>
            </a:r>
            <a:endParaRPr lang="en-US" sz="2400" b="1" dirty="0" smtClean="0">
              <a:solidFill>
                <a:schemeClr val="accent5">
                  <a:lumMod val="50000"/>
                </a:schemeClr>
              </a:solidFill>
            </a:endParaRPr>
          </a:p>
          <a:p>
            <a:pPr>
              <a:buNone/>
            </a:pPr>
            <a:endParaRPr lang="en-US" sz="2400" b="1" dirty="0" smtClean="0">
              <a:solidFill>
                <a:schemeClr val="accent5">
                  <a:lumMod val="50000"/>
                </a:schemeClr>
              </a:solidFill>
            </a:endParaRPr>
          </a:p>
          <a:p>
            <a:pPr>
              <a:buNone/>
            </a:pPr>
            <a:endParaRPr lang="en-US" sz="2400" b="1" dirty="0" smtClean="0">
              <a:solidFill>
                <a:schemeClr val="accent5">
                  <a:lumMod val="50000"/>
                </a:schemeClr>
              </a:solidFill>
            </a:endParaRPr>
          </a:p>
        </p:txBody>
      </p:sp>
      <p:sp>
        <p:nvSpPr>
          <p:cNvPr id="5" name="Rectangle 4"/>
          <p:cNvSpPr/>
          <p:nvPr/>
        </p:nvSpPr>
        <p:spPr>
          <a:xfrm>
            <a:off x="1143000" y="3200400"/>
            <a:ext cx="2286000" cy="457200"/>
          </a:xfrm>
          <a:prstGeom prst="rect">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 y="3657600"/>
            <a:ext cx="914400" cy="2757165"/>
          </a:xfrm>
          <a:prstGeom prst="rect">
            <a:avLst/>
          </a:prstGeom>
          <a:noFill/>
        </p:spPr>
        <p:txBody>
          <a:bodyPr wrap="square" rtlCol="0">
            <a:spAutoFit/>
          </a:bodyPr>
          <a:lstStyle/>
          <a:p>
            <a:pPr algn="r">
              <a:spcBef>
                <a:spcPts val="700"/>
              </a:spcBef>
            </a:pPr>
            <a:r>
              <a:rPr lang="en-US" sz="2400" b="1" dirty="0" smtClean="0"/>
              <a:t>1</a:t>
            </a:r>
            <a:r>
              <a:rPr lang="en-US" sz="2400" b="1" baseline="30000" dirty="0" smtClean="0"/>
              <a:t>st</a:t>
            </a:r>
            <a:r>
              <a:rPr lang="en-US" sz="2400" b="1" dirty="0" smtClean="0"/>
              <a:t> S</a:t>
            </a:r>
          </a:p>
          <a:p>
            <a:pPr algn="r">
              <a:spcBef>
                <a:spcPts val="700"/>
              </a:spcBef>
            </a:pPr>
            <a:r>
              <a:rPr lang="en-US" sz="2400" b="1" dirty="0" smtClean="0"/>
              <a:t>2</a:t>
            </a:r>
            <a:r>
              <a:rPr lang="en-US" sz="2400" b="1" baseline="30000" dirty="0" smtClean="0"/>
              <a:t>nd</a:t>
            </a:r>
            <a:r>
              <a:rPr lang="en-US" sz="2400" b="1" dirty="0" smtClean="0"/>
              <a:t> S</a:t>
            </a:r>
          </a:p>
          <a:p>
            <a:pPr algn="r">
              <a:spcBef>
                <a:spcPts val="700"/>
              </a:spcBef>
            </a:pPr>
            <a:r>
              <a:rPr lang="en-US" sz="2400" b="1" dirty="0" smtClean="0"/>
              <a:t>3</a:t>
            </a:r>
            <a:r>
              <a:rPr lang="en-US" sz="2400" b="1" baseline="30000" dirty="0" smtClean="0"/>
              <a:t>rd</a:t>
            </a:r>
            <a:r>
              <a:rPr lang="en-US" sz="2400" b="1" dirty="0" smtClean="0"/>
              <a:t> S</a:t>
            </a:r>
          </a:p>
          <a:p>
            <a:pPr algn="r">
              <a:spcBef>
                <a:spcPts val="700"/>
              </a:spcBef>
            </a:pPr>
            <a:r>
              <a:rPr lang="en-US" sz="2400" b="1" dirty="0" smtClean="0"/>
              <a:t>1</a:t>
            </a:r>
            <a:r>
              <a:rPr lang="en-US" sz="2400" b="1" baseline="30000" dirty="0" smtClean="0"/>
              <a:t>st</a:t>
            </a:r>
            <a:r>
              <a:rPr lang="en-US" sz="2400" b="1" dirty="0" smtClean="0"/>
              <a:t> P</a:t>
            </a:r>
          </a:p>
          <a:p>
            <a:pPr algn="r">
              <a:spcBef>
                <a:spcPts val="700"/>
              </a:spcBef>
            </a:pPr>
            <a:r>
              <a:rPr lang="en-US" sz="2400" b="1" dirty="0" smtClean="0"/>
              <a:t>2</a:t>
            </a:r>
            <a:r>
              <a:rPr lang="en-US" sz="2400" b="1" baseline="30000" dirty="0" smtClean="0"/>
              <a:t>nd</a:t>
            </a:r>
            <a:r>
              <a:rPr lang="en-US" sz="2400" b="1" dirty="0" smtClean="0"/>
              <a:t> P</a:t>
            </a:r>
          </a:p>
          <a:p>
            <a:pPr algn="r">
              <a:spcBef>
                <a:spcPts val="700"/>
              </a:spcBef>
            </a:pPr>
            <a:r>
              <a:rPr lang="en-US" sz="2400" b="1" dirty="0" smtClean="0"/>
              <a:t>3</a:t>
            </a:r>
            <a:r>
              <a:rPr lang="en-US" sz="2400" b="1" baseline="30000" dirty="0" smtClean="0"/>
              <a:t>rd</a:t>
            </a:r>
            <a:r>
              <a:rPr lang="en-US" sz="24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Possum</a:t>
            </a:r>
            <a:r>
              <a:rPr lang="en-US" sz="3200" b="1" dirty="0" smtClean="0"/>
              <a:t> – All Tenses</a:t>
            </a:r>
            <a:endParaRPr lang="en-US" sz="3200" b="1" i="1" dirty="0"/>
          </a:p>
        </p:txBody>
      </p:sp>
      <p:sp>
        <p:nvSpPr>
          <p:cNvPr id="3" name="Content Placeholder 2"/>
          <p:cNvSpPr>
            <a:spLocks noGrp="1"/>
          </p:cNvSpPr>
          <p:nvPr>
            <p:ph sz="quarter" idx="1"/>
          </p:nvPr>
        </p:nvSpPr>
        <p:spPr>
          <a:xfrm>
            <a:off x="228600" y="1600200"/>
            <a:ext cx="8763000" cy="1981200"/>
          </a:xfrm>
        </p:spPr>
        <p:txBody>
          <a:bodyPr>
            <a:normAutofit/>
          </a:bodyPr>
          <a:lstStyle/>
          <a:p>
            <a:r>
              <a:rPr lang="en-US" sz="2000" dirty="0" smtClean="0"/>
              <a:t>To form </a:t>
            </a:r>
            <a:r>
              <a:rPr lang="en-US" sz="2000" b="1" i="1" dirty="0" smtClean="0">
                <a:solidFill>
                  <a:schemeClr val="accent2">
                    <a:lumMod val="75000"/>
                  </a:schemeClr>
                </a:solidFill>
              </a:rPr>
              <a:t>possum</a:t>
            </a:r>
            <a:r>
              <a:rPr lang="en-US" sz="2000" i="1" dirty="0" smtClean="0"/>
              <a:t> </a:t>
            </a:r>
            <a:r>
              <a:rPr lang="en-US" sz="2000" dirty="0" smtClean="0"/>
              <a:t>in any tense of the indicative, simply </a:t>
            </a:r>
            <a:r>
              <a:rPr lang="en-US" sz="2000" dirty="0" err="1" smtClean="0"/>
              <a:t>attatch</a:t>
            </a:r>
            <a:r>
              <a:rPr lang="en-US" sz="2000" dirty="0" smtClean="0"/>
              <a:t> the prefix: “</a:t>
            </a:r>
            <a:r>
              <a:rPr lang="en-US" sz="2000" b="1" dirty="0" smtClean="0">
                <a:solidFill>
                  <a:srgbClr val="C00000"/>
                </a:solidFill>
              </a:rPr>
              <a:t>pot-</a:t>
            </a:r>
            <a:r>
              <a:rPr lang="en-US" sz="2000" dirty="0" smtClean="0"/>
              <a:t>” to the appropriate form of </a:t>
            </a:r>
            <a:r>
              <a:rPr lang="en-US" sz="2000" b="1" i="1" dirty="0" smtClean="0">
                <a:solidFill>
                  <a:srgbClr val="7030A0"/>
                </a:solidFill>
              </a:rPr>
              <a:t>sum</a:t>
            </a:r>
            <a:r>
              <a:rPr lang="en-US" sz="2000" dirty="0" smtClean="0"/>
              <a:t>.</a:t>
            </a:r>
            <a:r>
              <a:rPr lang="en-US" sz="2000" i="1" dirty="0" smtClean="0"/>
              <a:t> </a:t>
            </a:r>
            <a:endParaRPr lang="en-US" sz="2000" dirty="0" smtClean="0"/>
          </a:p>
          <a:p>
            <a:r>
              <a:rPr lang="en-US" sz="2000" b="1" dirty="0" smtClean="0">
                <a:solidFill>
                  <a:schemeClr val="accent2">
                    <a:lumMod val="75000"/>
                  </a:schemeClr>
                </a:solidFill>
              </a:rPr>
              <a:t>Note:</a:t>
            </a:r>
            <a:r>
              <a:rPr lang="en-US" sz="2000" dirty="0" smtClean="0"/>
              <a:t> When the prefix “</a:t>
            </a:r>
            <a:r>
              <a:rPr lang="en-US" sz="2000" b="1" dirty="0" smtClean="0">
                <a:solidFill>
                  <a:srgbClr val="C00000"/>
                </a:solidFill>
              </a:rPr>
              <a:t>pot-</a:t>
            </a:r>
            <a:r>
              <a:rPr lang="en-US" sz="2000" dirty="0" smtClean="0"/>
              <a:t>” comes into contact with an initial “</a:t>
            </a:r>
            <a:r>
              <a:rPr lang="en-US" sz="2000" b="1" dirty="0" smtClean="0">
                <a:solidFill>
                  <a:srgbClr val="C00000"/>
                </a:solidFill>
              </a:rPr>
              <a:t>s-</a:t>
            </a:r>
            <a:r>
              <a:rPr lang="en-US" sz="2000" dirty="0" smtClean="0"/>
              <a:t>” in the form of </a:t>
            </a:r>
            <a:r>
              <a:rPr lang="en-US" sz="2000" b="1" i="1" dirty="0" smtClean="0">
                <a:solidFill>
                  <a:srgbClr val="7030A0"/>
                </a:solidFill>
              </a:rPr>
              <a:t>sum</a:t>
            </a:r>
            <a:r>
              <a:rPr lang="en-US" sz="2000" dirty="0" smtClean="0"/>
              <a:t>, the “</a:t>
            </a:r>
            <a:r>
              <a:rPr lang="en-US" sz="2000" b="1" dirty="0" smtClean="0">
                <a:solidFill>
                  <a:srgbClr val="C00000"/>
                </a:solidFill>
              </a:rPr>
              <a:t>t</a:t>
            </a:r>
            <a:r>
              <a:rPr lang="en-US" sz="2000" dirty="0" smtClean="0"/>
              <a:t>” will assimilate to an “</a:t>
            </a:r>
            <a:r>
              <a:rPr lang="en-US" sz="2000" b="1" dirty="0" smtClean="0">
                <a:solidFill>
                  <a:srgbClr val="C00000"/>
                </a:solidFill>
              </a:rPr>
              <a:t>s</a:t>
            </a:r>
            <a:r>
              <a:rPr lang="en-US" sz="2000" dirty="0" smtClean="0"/>
              <a:t>”</a:t>
            </a:r>
          </a:p>
          <a:p>
            <a:pPr>
              <a:buNone/>
            </a:pPr>
            <a:r>
              <a:rPr lang="en-US" sz="2000" b="1" dirty="0" smtClean="0">
                <a:solidFill>
                  <a:srgbClr val="7030A0"/>
                </a:solidFill>
              </a:rPr>
              <a:t>		</a:t>
            </a:r>
            <a:r>
              <a:rPr lang="en-US" sz="2000" b="1" dirty="0" smtClean="0">
                <a:solidFill>
                  <a:schemeClr val="accent2">
                    <a:lumMod val="75000"/>
                  </a:schemeClr>
                </a:solidFill>
              </a:rPr>
              <a:t>possum, posse, </a:t>
            </a:r>
            <a:r>
              <a:rPr lang="en-US" sz="2000" b="1" dirty="0" err="1" smtClean="0">
                <a:solidFill>
                  <a:schemeClr val="accent2">
                    <a:lumMod val="75000"/>
                  </a:schemeClr>
                </a:solidFill>
              </a:rPr>
              <a:t>potuī</a:t>
            </a:r>
            <a:endParaRPr lang="en-US" sz="2000" b="1" dirty="0" smtClean="0">
              <a:solidFill>
                <a:schemeClr val="accent2">
                  <a:lumMod val="75000"/>
                </a:schemeClr>
              </a:solidFill>
            </a:endParaRPr>
          </a:p>
          <a:p>
            <a:pPr>
              <a:buNone/>
            </a:pPr>
            <a:endParaRPr lang="en-US" sz="2000" b="1" dirty="0" smtClean="0">
              <a:solidFill>
                <a:schemeClr val="accent5">
                  <a:lumMod val="50000"/>
                </a:schemeClr>
              </a:solidFill>
            </a:endParaRPr>
          </a:p>
        </p:txBody>
      </p:sp>
      <p:sp>
        <p:nvSpPr>
          <p:cNvPr id="5" name="Rectangle 4"/>
          <p:cNvSpPr/>
          <p:nvPr/>
        </p:nvSpPr>
        <p:spPr>
          <a:xfrm>
            <a:off x="1143000" y="2971800"/>
            <a:ext cx="2819400" cy="457200"/>
          </a:xfrm>
          <a:prstGeom prst="rect">
            <a:avLst/>
          </a:prstGeom>
          <a:noFill/>
          <a:ln w="222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43000" y="3542199"/>
            <a:ext cx="7696200" cy="2477601"/>
          </a:xfrm>
          <a:prstGeom prst="rect">
            <a:avLst/>
          </a:prstGeom>
          <a:noFill/>
        </p:spPr>
        <p:txBody>
          <a:bodyPr wrap="square" numCol="3" rtlCol="0">
            <a:spAutoFit/>
          </a:bodyPr>
          <a:lstStyle/>
          <a:p>
            <a:r>
              <a:rPr lang="en-US" sz="2300" b="1" u="sng" dirty="0" smtClean="0">
                <a:solidFill>
                  <a:schemeClr val="accent1">
                    <a:lumMod val="50000"/>
                  </a:schemeClr>
                </a:solidFill>
              </a:rPr>
              <a:t>Present</a:t>
            </a:r>
          </a:p>
          <a:p>
            <a:r>
              <a:rPr lang="en-US" sz="2200" b="1" dirty="0" smtClean="0">
                <a:solidFill>
                  <a:schemeClr val="accent2">
                    <a:lumMod val="75000"/>
                  </a:schemeClr>
                </a:solidFill>
              </a:rPr>
              <a:t>possum</a:t>
            </a:r>
          </a:p>
          <a:p>
            <a:r>
              <a:rPr lang="en-US" sz="2200" b="1" dirty="0" err="1" smtClean="0">
                <a:solidFill>
                  <a:schemeClr val="accent2">
                    <a:lumMod val="75000"/>
                  </a:schemeClr>
                </a:solidFill>
              </a:rPr>
              <a:t>potes</a:t>
            </a:r>
            <a:endParaRPr lang="en-US" sz="2200" b="1" dirty="0" smtClean="0">
              <a:solidFill>
                <a:schemeClr val="accent2">
                  <a:lumMod val="75000"/>
                </a:schemeClr>
              </a:solidFill>
            </a:endParaRPr>
          </a:p>
          <a:p>
            <a:r>
              <a:rPr lang="en-US" sz="2200" b="1" dirty="0" err="1" smtClean="0">
                <a:solidFill>
                  <a:schemeClr val="accent2">
                    <a:lumMod val="75000"/>
                  </a:schemeClr>
                </a:solidFill>
              </a:rPr>
              <a:t>potest</a:t>
            </a:r>
            <a:endParaRPr lang="en-US" sz="2200" b="1" dirty="0" smtClean="0">
              <a:solidFill>
                <a:schemeClr val="accent2">
                  <a:lumMod val="75000"/>
                </a:schemeClr>
              </a:solidFill>
            </a:endParaRPr>
          </a:p>
          <a:p>
            <a:r>
              <a:rPr lang="en-US" sz="2200" b="1" dirty="0" err="1" smtClean="0">
                <a:solidFill>
                  <a:schemeClr val="accent2">
                    <a:lumMod val="75000"/>
                  </a:schemeClr>
                </a:solidFill>
              </a:rPr>
              <a:t>possumus</a:t>
            </a:r>
            <a:endParaRPr lang="en-US" sz="2200" b="1" dirty="0" smtClean="0">
              <a:solidFill>
                <a:schemeClr val="accent2">
                  <a:lumMod val="75000"/>
                </a:schemeClr>
              </a:solidFill>
            </a:endParaRPr>
          </a:p>
          <a:p>
            <a:r>
              <a:rPr lang="en-US" sz="2200" b="1" dirty="0" err="1" smtClean="0">
                <a:solidFill>
                  <a:schemeClr val="accent2">
                    <a:lumMod val="75000"/>
                  </a:schemeClr>
                </a:solidFill>
              </a:rPr>
              <a:t>potestis</a:t>
            </a:r>
            <a:endParaRPr lang="en-US" sz="2200" b="1" dirty="0" smtClean="0">
              <a:solidFill>
                <a:schemeClr val="accent2">
                  <a:lumMod val="75000"/>
                </a:schemeClr>
              </a:solidFill>
            </a:endParaRPr>
          </a:p>
          <a:p>
            <a:r>
              <a:rPr lang="en-US" sz="2200" b="1" dirty="0" err="1" smtClean="0">
                <a:solidFill>
                  <a:schemeClr val="accent2">
                    <a:lumMod val="75000"/>
                  </a:schemeClr>
                </a:solidFill>
              </a:rPr>
              <a:t>possunt</a:t>
            </a:r>
            <a:endParaRPr lang="en-US" sz="2200" b="1" dirty="0" smtClean="0">
              <a:solidFill>
                <a:schemeClr val="accent2">
                  <a:lumMod val="75000"/>
                </a:schemeClr>
              </a:solidFill>
            </a:endParaRPr>
          </a:p>
          <a:p>
            <a:r>
              <a:rPr lang="en-US" sz="2300" b="1" u="sng" dirty="0" smtClean="0">
                <a:solidFill>
                  <a:schemeClr val="accent1">
                    <a:lumMod val="50000"/>
                  </a:schemeClr>
                </a:solidFill>
              </a:rPr>
              <a:t>Future</a:t>
            </a:r>
          </a:p>
          <a:p>
            <a:r>
              <a:rPr lang="en-US" sz="2200" b="1" dirty="0" err="1" smtClean="0">
                <a:solidFill>
                  <a:schemeClr val="accent2">
                    <a:lumMod val="75000"/>
                  </a:schemeClr>
                </a:solidFill>
              </a:rPr>
              <a:t>poterō</a:t>
            </a:r>
            <a:endParaRPr lang="en-US" sz="2200" b="1" dirty="0" smtClean="0">
              <a:solidFill>
                <a:schemeClr val="accent2">
                  <a:lumMod val="75000"/>
                </a:schemeClr>
              </a:solidFill>
            </a:endParaRPr>
          </a:p>
          <a:p>
            <a:r>
              <a:rPr lang="en-US" sz="2200" b="1" dirty="0" err="1" smtClean="0">
                <a:solidFill>
                  <a:schemeClr val="accent2">
                    <a:lumMod val="75000"/>
                  </a:schemeClr>
                </a:solidFill>
              </a:rPr>
              <a:t>poteris</a:t>
            </a:r>
            <a:endParaRPr lang="en-US" sz="2200" b="1" dirty="0" smtClean="0">
              <a:solidFill>
                <a:schemeClr val="accent2">
                  <a:lumMod val="75000"/>
                </a:schemeClr>
              </a:solidFill>
            </a:endParaRPr>
          </a:p>
          <a:p>
            <a:r>
              <a:rPr lang="en-US" sz="2200" b="1" dirty="0" err="1" smtClean="0">
                <a:solidFill>
                  <a:schemeClr val="accent2">
                    <a:lumMod val="75000"/>
                  </a:schemeClr>
                </a:solidFill>
              </a:rPr>
              <a:t>poterit</a:t>
            </a:r>
            <a:endParaRPr lang="en-US" sz="2200" b="1" dirty="0" smtClean="0">
              <a:solidFill>
                <a:schemeClr val="accent2">
                  <a:lumMod val="75000"/>
                </a:schemeClr>
              </a:solidFill>
            </a:endParaRPr>
          </a:p>
          <a:p>
            <a:r>
              <a:rPr lang="en-US" sz="2200" b="1" dirty="0" err="1" smtClean="0">
                <a:solidFill>
                  <a:schemeClr val="accent2">
                    <a:lumMod val="75000"/>
                  </a:schemeClr>
                </a:solidFill>
              </a:rPr>
              <a:t>poterimus</a:t>
            </a:r>
            <a:endParaRPr lang="en-US" sz="2200" b="1" dirty="0" smtClean="0">
              <a:solidFill>
                <a:schemeClr val="accent2">
                  <a:lumMod val="75000"/>
                </a:schemeClr>
              </a:solidFill>
            </a:endParaRPr>
          </a:p>
          <a:p>
            <a:r>
              <a:rPr lang="en-US" sz="2200" b="1" dirty="0" err="1" smtClean="0">
                <a:solidFill>
                  <a:schemeClr val="accent2">
                    <a:lumMod val="75000"/>
                  </a:schemeClr>
                </a:solidFill>
              </a:rPr>
              <a:t>poteritis</a:t>
            </a:r>
            <a:endParaRPr lang="en-US" sz="2200" b="1" dirty="0" smtClean="0">
              <a:solidFill>
                <a:schemeClr val="accent2">
                  <a:lumMod val="75000"/>
                </a:schemeClr>
              </a:solidFill>
            </a:endParaRPr>
          </a:p>
          <a:p>
            <a:r>
              <a:rPr lang="en-US" sz="2200" b="1" dirty="0" err="1" smtClean="0">
                <a:solidFill>
                  <a:schemeClr val="accent2">
                    <a:lumMod val="75000"/>
                  </a:schemeClr>
                </a:solidFill>
              </a:rPr>
              <a:t>poterunt</a:t>
            </a:r>
            <a:endParaRPr lang="en-US" sz="2200" b="1" dirty="0" smtClean="0">
              <a:solidFill>
                <a:schemeClr val="accent2">
                  <a:lumMod val="75000"/>
                </a:schemeClr>
              </a:solidFill>
            </a:endParaRPr>
          </a:p>
          <a:p>
            <a:r>
              <a:rPr lang="en-US" sz="2300" b="1" u="sng" dirty="0" smtClean="0">
                <a:solidFill>
                  <a:schemeClr val="accent1">
                    <a:lumMod val="50000"/>
                  </a:schemeClr>
                </a:solidFill>
              </a:rPr>
              <a:t>Imperfect</a:t>
            </a:r>
          </a:p>
          <a:p>
            <a:r>
              <a:rPr lang="en-US" sz="2200" b="1" dirty="0" err="1" smtClean="0">
                <a:solidFill>
                  <a:schemeClr val="accent2">
                    <a:lumMod val="75000"/>
                  </a:schemeClr>
                </a:solidFill>
              </a:rPr>
              <a:t>poteram</a:t>
            </a:r>
            <a:endParaRPr lang="en-US" sz="2200" b="1" dirty="0" smtClean="0">
              <a:solidFill>
                <a:schemeClr val="accent2">
                  <a:lumMod val="75000"/>
                </a:schemeClr>
              </a:solidFill>
            </a:endParaRPr>
          </a:p>
          <a:p>
            <a:r>
              <a:rPr lang="en-US" sz="2200" b="1" dirty="0" err="1" smtClean="0">
                <a:solidFill>
                  <a:schemeClr val="accent2">
                    <a:lumMod val="75000"/>
                  </a:schemeClr>
                </a:solidFill>
              </a:rPr>
              <a:t>poterās</a:t>
            </a:r>
            <a:endParaRPr lang="en-US" sz="2200" b="1" dirty="0" smtClean="0">
              <a:solidFill>
                <a:schemeClr val="accent2">
                  <a:lumMod val="75000"/>
                </a:schemeClr>
              </a:solidFill>
            </a:endParaRPr>
          </a:p>
          <a:p>
            <a:r>
              <a:rPr lang="en-US" sz="2200" b="1" dirty="0" err="1" smtClean="0">
                <a:solidFill>
                  <a:schemeClr val="accent2">
                    <a:lumMod val="75000"/>
                  </a:schemeClr>
                </a:solidFill>
              </a:rPr>
              <a:t>poterat</a:t>
            </a:r>
            <a:endParaRPr lang="en-US" sz="2200" b="1" dirty="0" smtClean="0">
              <a:solidFill>
                <a:schemeClr val="accent2">
                  <a:lumMod val="75000"/>
                </a:schemeClr>
              </a:solidFill>
            </a:endParaRPr>
          </a:p>
          <a:p>
            <a:r>
              <a:rPr lang="en-US" sz="2200" b="1" dirty="0" err="1" smtClean="0">
                <a:solidFill>
                  <a:schemeClr val="accent2">
                    <a:lumMod val="75000"/>
                  </a:schemeClr>
                </a:solidFill>
              </a:rPr>
              <a:t>poterāmus</a:t>
            </a:r>
            <a:endParaRPr lang="en-US" sz="2200" b="1" dirty="0" smtClean="0">
              <a:solidFill>
                <a:schemeClr val="accent2">
                  <a:lumMod val="75000"/>
                </a:schemeClr>
              </a:solidFill>
            </a:endParaRPr>
          </a:p>
          <a:p>
            <a:r>
              <a:rPr lang="en-US" sz="2200" b="1" dirty="0" err="1" smtClean="0">
                <a:solidFill>
                  <a:schemeClr val="accent2">
                    <a:lumMod val="75000"/>
                  </a:schemeClr>
                </a:solidFill>
              </a:rPr>
              <a:t>poterātis</a:t>
            </a:r>
            <a:endParaRPr lang="en-US" sz="2200" b="1" dirty="0" smtClean="0">
              <a:solidFill>
                <a:schemeClr val="accent2">
                  <a:lumMod val="75000"/>
                </a:schemeClr>
              </a:solidFill>
            </a:endParaRPr>
          </a:p>
          <a:p>
            <a:r>
              <a:rPr lang="en-US" sz="2200" b="1" dirty="0" err="1" smtClean="0">
                <a:solidFill>
                  <a:schemeClr val="accent2">
                    <a:lumMod val="75000"/>
                  </a:schemeClr>
                </a:solidFill>
              </a:rPr>
              <a:t>poterant</a:t>
            </a:r>
            <a:endParaRPr lang="en-US" sz="2200" b="1" dirty="0" smtClean="0">
              <a:solidFill>
                <a:schemeClr val="accent2">
                  <a:lumMod val="75000"/>
                </a:schemeClr>
              </a:solidFill>
            </a:endParaRPr>
          </a:p>
        </p:txBody>
      </p:sp>
      <p:sp>
        <p:nvSpPr>
          <p:cNvPr id="7" name="TextBox 6"/>
          <p:cNvSpPr txBox="1"/>
          <p:nvPr/>
        </p:nvSpPr>
        <p:spPr>
          <a:xfrm>
            <a:off x="457200" y="6096000"/>
            <a:ext cx="7848600" cy="646331"/>
          </a:xfrm>
          <a:prstGeom prst="rect">
            <a:avLst/>
          </a:prstGeom>
          <a:noFill/>
        </p:spPr>
        <p:txBody>
          <a:bodyPr wrap="square" rtlCol="0">
            <a:spAutoFit/>
          </a:bodyPr>
          <a:lstStyle/>
          <a:p>
            <a:r>
              <a:rPr lang="en-US" b="1" dirty="0" smtClean="0">
                <a:solidFill>
                  <a:schemeClr val="accent3">
                    <a:lumMod val="50000"/>
                  </a:schemeClr>
                </a:solidFill>
              </a:rPr>
              <a:t>Note: </a:t>
            </a:r>
            <a:r>
              <a:rPr lang="en-US" dirty="0" smtClean="0"/>
              <a:t>The prefix “</a:t>
            </a:r>
            <a:r>
              <a:rPr lang="en-US" b="1" dirty="0" smtClean="0">
                <a:solidFill>
                  <a:srgbClr val="C00000"/>
                </a:solidFill>
              </a:rPr>
              <a:t>pot-</a:t>
            </a:r>
            <a:r>
              <a:rPr lang="en-US" dirty="0" smtClean="0"/>
              <a:t>” means “powerful, capable”, so the combination of </a:t>
            </a:r>
            <a:r>
              <a:rPr lang="en-US" b="1" i="1" dirty="0" smtClean="0">
                <a:solidFill>
                  <a:srgbClr val="7030A0"/>
                </a:solidFill>
              </a:rPr>
              <a:t>sum</a:t>
            </a:r>
            <a:r>
              <a:rPr lang="en-US" b="1" dirty="0" smtClean="0">
                <a:solidFill>
                  <a:schemeClr val="accent2">
                    <a:lumMod val="75000"/>
                  </a:schemeClr>
                </a:solidFill>
              </a:rPr>
              <a:t> </a:t>
            </a:r>
            <a:r>
              <a:rPr lang="en-US" dirty="0" smtClean="0"/>
              <a:t> with </a:t>
            </a:r>
            <a:r>
              <a:rPr lang="en-US" b="1" dirty="0" smtClean="0">
                <a:solidFill>
                  <a:srgbClr val="C00000"/>
                </a:solidFill>
              </a:rPr>
              <a:t>pot-</a:t>
            </a:r>
            <a:r>
              <a:rPr lang="en-US" dirty="0" smtClean="0"/>
              <a:t>, literally means “be capable…”</a:t>
            </a:r>
            <a:endParaRPr lang="en-US" dirty="0"/>
          </a:p>
        </p:txBody>
      </p:sp>
      <p:sp>
        <p:nvSpPr>
          <p:cNvPr id="8" name="TextBox 7"/>
          <p:cNvSpPr txBox="1"/>
          <p:nvPr/>
        </p:nvSpPr>
        <p:spPr>
          <a:xfrm>
            <a:off x="0" y="3886200"/>
            <a:ext cx="914400" cy="2123658"/>
          </a:xfrm>
          <a:prstGeom prst="rect">
            <a:avLst/>
          </a:prstGeom>
          <a:noFill/>
        </p:spPr>
        <p:txBody>
          <a:bodyPr wrap="square" rtlCol="0">
            <a:spAutoFit/>
          </a:bodyPr>
          <a:lstStyle/>
          <a:p>
            <a:pPr algn="r"/>
            <a:r>
              <a:rPr lang="en-US" sz="2200" b="1" dirty="0" smtClean="0"/>
              <a:t>1</a:t>
            </a:r>
            <a:r>
              <a:rPr lang="en-US" sz="2200" b="1" baseline="30000" dirty="0" smtClean="0"/>
              <a:t>st</a:t>
            </a:r>
            <a:r>
              <a:rPr lang="en-US" sz="2200" b="1" dirty="0" smtClean="0"/>
              <a:t> S</a:t>
            </a:r>
          </a:p>
          <a:p>
            <a:pPr algn="r"/>
            <a:r>
              <a:rPr lang="en-US" sz="2200" b="1" dirty="0" smtClean="0"/>
              <a:t>2</a:t>
            </a:r>
            <a:r>
              <a:rPr lang="en-US" sz="2200" b="1" baseline="30000" dirty="0" smtClean="0"/>
              <a:t>nd</a:t>
            </a:r>
            <a:r>
              <a:rPr lang="en-US" sz="2200" b="1" dirty="0" smtClean="0"/>
              <a:t> S</a:t>
            </a:r>
          </a:p>
          <a:p>
            <a:pPr algn="r"/>
            <a:r>
              <a:rPr lang="en-US" sz="2200" b="1" dirty="0" smtClean="0"/>
              <a:t>3</a:t>
            </a:r>
            <a:r>
              <a:rPr lang="en-US" sz="2200" b="1" baseline="30000" dirty="0" smtClean="0"/>
              <a:t>rd</a:t>
            </a:r>
            <a:r>
              <a:rPr lang="en-US" sz="2200" b="1" dirty="0" smtClean="0"/>
              <a:t> S</a:t>
            </a:r>
          </a:p>
          <a:p>
            <a:pPr algn="r"/>
            <a:r>
              <a:rPr lang="en-US" sz="2200" b="1" dirty="0" smtClean="0"/>
              <a:t>1</a:t>
            </a:r>
            <a:r>
              <a:rPr lang="en-US" sz="2200" b="1" baseline="30000" dirty="0" smtClean="0"/>
              <a:t>st</a:t>
            </a:r>
            <a:r>
              <a:rPr lang="en-US" sz="2200" b="1" dirty="0" smtClean="0"/>
              <a:t> P</a:t>
            </a:r>
          </a:p>
          <a:p>
            <a:pPr algn="r"/>
            <a:r>
              <a:rPr lang="en-US" sz="2200" b="1" dirty="0" smtClean="0"/>
              <a:t>2</a:t>
            </a:r>
            <a:r>
              <a:rPr lang="en-US" sz="2200" b="1" baseline="30000" dirty="0" smtClean="0"/>
              <a:t>nd</a:t>
            </a:r>
            <a:r>
              <a:rPr lang="en-US" sz="2200" b="1" dirty="0" smtClean="0"/>
              <a:t> P</a:t>
            </a:r>
          </a:p>
          <a:p>
            <a:pPr algn="r"/>
            <a:r>
              <a:rPr lang="en-US" sz="2200" b="1" dirty="0" smtClean="0"/>
              <a:t>3</a:t>
            </a:r>
            <a:r>
              <a:rPr lang="en-US" sz="2200" b="1" baseline="30000" dirty="0" smtClean="0"/>
              <a:t>rd</a:t>
            </a:r>
            <a:r>
              <a:rPr lang="en-US" sz="2200" b="1" dirty="0" smtClean="0"/>
              <a:t>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6">
                                            <p:txEl>
                                              <p:pRg st="20" end="20"/>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Sum</a:t>
            </a:r>
            <a:r>
              <a:rPr lang="en-US" sz="3200" b="1" dirty="0" smtClean="0"/>
              <a:t> and </a:t>
            </a:r>
            <a:r>
              <a:rPr lang="en-US" sz="3200" b="1" i="1" dirty="0" smtClean="0"/>
              <a:t>Possum</a:t>
            </a:r>
            <a:endParaRPr lang="en-US" sz="3200" b="1" i="1" dirty="0"/>
          </a:p>
        </p:txBody>
      </p:sp>
      <p:sp>
        <p:nvSpPr>
          <p:cNvPr id="3" name="Content Placeholder 2"/>
          <p:cNvSpPr>
            <a:spLocks noGrp="1"/>
          </p:cNvSpPr>
          <p:nvPr>
            <p:ph sz="quarter" idx="1"/>
          </p:nvPr>
        </p:nvSpPr>
        <p:spPr>
          <a:xfrm>
            <a:off x="304800" y="1600200"/>
            <a:ext cx="8610600" cy="5029200"/>
          </a:xfrm>
        </p:spPr>
        <p:txBody>
          <a:bodyPr>
            <a:normAutofit/>
          </a:bodyPr>
          <a:lstStyle/>
          <a:p>
            <a:r>
              <a:rPr lang="en-US" sz="2200" b="1" i="1" dirty="0" smtClean="0">
                <a:solidFill>
                  <a:srgbClr val="7030A0"/>
                </a:solidFill>
              </a:rPr>
              <a:t>Sum </a:t>
            </a:r>
            <a:r>
              <a:rPr lang="en-US" sz="2200" dirty="0" smtClean="0"/>
              <a:t>and </a:t>
            </a:r>
            <a:r>
              <a:rPr lang="en-US" sz="2200" b="1" i="1" dirty="0" smtClean="0">
                <a:solidFill>
                  <a:schemeClr val="accent2">
                    <a:lumMod val="75000"/>
                  </a:schemeClr>
                </a:solidFill>
              </a:rPr>
              <a:t>possum</a:t>
            </a:r>
            <a:r>
              <a:rPr lang="en-US" sz="2200" dirty="0" smtClean="0"/>
              <a:t> are both </a:t>
            </a:r>
            <a:r>
              <a:rPr lang="en-US" sz="2200" b="1" dirty="0" smtClean="0">
                <a:solidFill>
                  <a:srgbClr val="002060"/>
                </a:solidFill>
              </a:rPr>
              <a:t>intransitive verbs</a:t>
            </a:r>
            <a:r>
              <a:rPr lang="en-US" sz="2200" dirty="0" smtClean="0"/>
              <a:t>, meaning that they do NOT take </a:t>
            </a:r>
            <a:r>
              <a:rPr lang="en-US" sz="2200" b="1" dirty="0" smtClean="0">
                <a:solidFill>
                  <a:srgbClr val="00B0F0"/>
                </a:solidFill>
              </a:rPr>
              <a:t>direct objects</a:t>
            </a:r>
            <a:r>
              <a:rPr lang="en-US" sz="2200" dirty="0" smtClean="0"/>
              <a:t>. Instead, they each take a different type of syntactical construction. </a:t>
            </a:r>
          </a:p>
          <a:p>
            <a:r>
              <a:rPr lang="en-US" sz="2200" b="1" i="1" dirty="0" smtClean="0">
                <a:solidFill>
                  <a:srgbClr val="7030A0"/>
                </a:solidFill>
              </a:rPr>
              <a:t>Sum</a:t>
            </a:r>
            <a:r>
              <a:rPr lang="en-US" sz="2200" dirty="0" smtClean="0"/>
              <a:t> takes a </a:t>
            </a:r>
            <a:r>
              <a:rPr lang="en-US" sz="2200" b="1" dirty="0" smtClean="0">
                <a:solidFill>
                  <a:srgbClr val="FF0000"/>
                </a:solidFill>
              </a:rPr>
              <a:t>predicate</a:t>
            </a:r>
            <a:r>
              <a:rPr lang="en-US" sz="2200" dirty="0" smtClean="0"/>
              <a:t>, which is equivalent to the </a:t>
            </a:r>
            <a:r>
              <a:rPr lang="en-US" sz="2200" b="1" dirty="0" smtClean="0">
                <a:solidFill>
                  <a:srgbClr val="00B050"/>
                </a:solidFill>
              </a:rPr>
              <a:t>subject</a:t>
            </a:r>
            <a:r>
              <a:rPr lang="en-US" sz="2200" dirty="0" smtClean="0"/>
              <a:t>: </a:t>
            </a:r>
          </a:p>
          <a:p>
            <a:pPr>
              <a:buNone/>
            </a:pPr>
            <a:r>
              <a:rPr lang="en-US" sz="2200" dirty="0" smtClean="0"/>
              <a:t>		e.g.- “</a:t>
            </a:r>
            <a:r>
              <a:rPr lang="en-US" sz="2200" b="1" dirty="0" smtClean="0">
                <a:solidFill>
                  <a:srgbClr val="00B050"/>
                </a:solidFill>
              </a:rPr>
              <a:t>the dog</a:t>
            </a:r>
            <a:r>
              <a:rPr lang="en-US" sz="2200" dirty="0" smtClean="0"/>
              <a:t> is </a:t>
            </a:r>
            <a:r>
              <a:rPr lang="en-US" sz="2200" b="1" dirty="0" smtClean="0">
                <a:solidFill>
                  <a:srgbClr val="FF0000"/>
                </a:solidFill>
              </a:rPr>
              <a:t>awesome</a:t>
            </a:r>
            <a:r>
              <a:rPr lang="en-US" sz="2200" dirty="0" smtClean="0"/>
              <a:t>” is essentially: </a:t>
            </a:r>
            <a:r>
              <a:rPr lang="en-US" sz="2200" b="1" dirty="0" smtClean="0">
                <a:solidFill>
                  <a:srgbClr val="00B050"/>
                </a:solidFill>
              </a:rPr>
              <a:t>dog</a:t>
            </a:r>
            <a:r>
              <a:rPr lang="en-US" sz="2200" dirty="0" smtClean="0"/>
              <a:t> = </a:t>
            </a:r>
            <a:r>
              <a:rPr lang="en-US" sz="2200" b="1" dirty="0" smtClean="0">
                <a:solidFill>
                  <a:srgbClr val="FF0000"/>
                </a:solidFill>
              </a:rPr>
              <a:t>awesome</a:t>
            </a:r>
            <a:endParaRPr lang="en-US" sz="2200" dirty="0" smtClean="0"/>
          </a:p>
          <a:p>
            <a:r>
              <a:rPr lang="en-US" sz="2200" dirty="0" smtClean="0"/>
              <a:t> Thus, in Latin, a </a:t>
            </a:r>
            <a:r>
              <a:rPr lang="en-US" sz="2200" b="1" dirty="0" smtClean="0">
                <a:solidFill>
                  <a:srgbClr val="FF0000"/>
                </a:solidFill>
              </a:rPr>
              <a:t>predicate</a:t>
            </a:r>
            <a:r>
              <a:rPr lang="en-US" sz="2200" dirty="0" smtClean="0"/>
              <a:t> will agree with its </a:t>
            </a:r>
            <a:r>
              <a:rPr lang="en-US" sz="2200" b="1" dirty="0" smtClean="0">
                <a:solidFill>
                  <a:srgbClr val="00B050"/>
                </a:solidFill>
              </a:rPr>
              <a:t>subject</a:t>
            </a:r>
            <a:r>
              <a:rPr lang="en-US" sz="2200" dirty="0" smtClean="0"/>
              <a:t> as much as it possibly can. A </a:t>
            </a:r>
            <a:r>
              <a:rPr lang="en-US" sz="2200" b="1" dirty="0" smtClean="0">
                <a:solidFill>
                  <a:srgbClr val="FF0000"/>
                </a:solidFill>
              </a:rPr>
              <a:t>predicate adjective </a:t>
            </a:r>
            <a:r>
              <a:rPr lang="en-US" sz="2200" dirty="0" smtClean="0"/>
              <a:t>will agree with its subject in </a:t>
            </a:r>
            <a:r>
              <a:rPr lang="en-US" sz="2200" b="1" dirty="0" smtClean="0">
                <a:solidFill>
                  <a:srgbClr val="CC00CC"/>
                </a:solidFill>
              </a:rPr>
              <a:t>gender, number, and case</a:t>
            </a:r>
            <a:r>
              <a:rPr lang="en-US" sz="2200" dirty="0" smtClean="0"/>
              <a:t>. A</a:t>
            </a:r>
            <a:r>
              <a:rPr lang="en-US" sz="2200" b="1" dirty="0" smtClean="0">
                <a:solidFill>
                  <a:srgbClr val="FF0000"/>
                </a:solidFill>
              </a:rPr>
              <a:t> predicate noun </a:t>
            </a:r>
            <a:r>
              <a:rPr lang="en-US" sz="2200" dirty="0" smtClean="0"/>
              <a:t>will agree in </a:t>
            </a:r>
            <a:r>
              <a:rPr lang="en-US" sz="2200" b="1" dirty="0" smtClean="0">
                <a:solidFill>
                  <a:srgbClr val="CC00CC"/>
                </a:solidFill>
              </a:rPr>
              <a:t>case and number </a:t>
            </a:r>
            <a:r>
              <a:rPr lang="en-US" sz="2200" dirty="0" smtClean="0"/>
              <a:t>(but will retain its own </a:t>
            </a:r>
            <a:r>
              <a:rPr lang="en-US" sz="2200" b="1" dirty="0" smtClean="0">
                <a:solidFill>
                  <a:srgbClr val="CC00CC"/>
                </a:solidFill>
              </a:rPr>
              <a:t>gender</a:t>
            </a:r>
            <a:r>
              <a:rPr lang="en-US" sz="2200" dirty="0" smtClean="0"/>
              <a:t>).</a:t>
            </a:r>
          </a:p>
          <a:p>
            <a:r>
              <a:rPr lang="en-US" sz="2200" b="1" i="1" dirty="0" smtClean="0">
                <a:solidFill>
                  <a:schemeClr val="accent2">
                    <a:lumMod val="75000"/>
                  </a:schemeClr>
                </a:solidFill>
              </a:rPr>
              <a:t>Possum</a:t>
            </a:r>
            <a:r>
              <a:rPr lang="en-US" sz="2200" b="1" i="1" dirty="0" smtClean="0">
                <a:solidFill>
                  <a:srgbClr val="7030A0"/>
                </a:solidFill>
              </a:rPr>
              <a:t> </a:t>
            </a:r>
            <a:r>
              <a:rPr lang="en-US" sz="2200" dirty="0" smtClean="0"/>
              <a:t>instead requires a </a:t>
            </a:r>
            <a:r>
              <a:rPr lang="en-US" sz="2200" b="1" dirty="0" smtClean="0">
                <a:solidFill>
                  <a:srgbClr val="0000FF"/>
                </a:solidFill>
              </a:rPr>
              <a:t>complementary infinitive</a:t>
            </a:r>
            <a:r>
              <a:rPr lang="en-US" sz="2200" dirty="0" smtClean="0"/>
              <a:t>, which </a:t>
            </a:r>
            <a:r>
              <a:rPr lang="en-US" sz="2200" i="1" dirty="0" smtClean="0"/>
              <a:t>completes</a:t>
            </a:r>
            <a:r>
              <a:rPr lang="en-US" sz="2200" dirty="0" smtClean="0"/>
              <a:t> the sense of the verb. </a:t>
            </a:r>
          </a:p>
          <a:p>
            <a:pPr>
              <a:buNone/>
            </a:pPr>
            <a:r>
              <a:rPr lang="en-US" sz="2200" dirty="0" smtClean="0"/>
              <a:t>		e.g.- The dog </a:t>
            </a:r>
            <a:r>
              <a:rPr lang="en-US" sz="2200" b="1" dirty="0" smtClean="0">
                <a:solidFill>
                  <a:schemeClr val="accent2">
                    <a:lumMod val="75000"/>
                  </a:schemeClr>
                </a:solidFill>
              </a:rPr>
              <a:t>is able </a:t>
            </a:r>
            <a:r>
              <a:rPr lang="en-US" sz="2200" b="1" dirty="0" smtClean="0">
                <a:solidFill>
                  <a:srgbClr val="0000FF"/>
                </a:solidFill>
              </a:rPr>
              <a:t>to run </a:t>
            </a:r>
            <a:r>
              <a:rPr lang="en-US" sz="2200" dirty="0" smtClean="0"/>
              <a:t>quickly.</a:t>
            </a:r>
            <a:r>
              <a:rPr lang="en-US" sz="1900" dirty="0" smtClean="0"/>
              <a:t> </a:t>
            </a:r>
          </a:p>
          <a:p>
            <a:pPr>
              <a:buNone/>
            </a:pPr>
            <a:r>
              <a:rPr lang="en-US" sz="1900" dirty="0" smtClean="0">
                <a:solidFill>
                  <a:srgbClr val="7030A0"/>
                </a:solidFill>
              </a:rPr>
              <a:t>	</a:t>
            </a:r>
            <a:r>
              <a:rPr lang="en-US" sz="1900" dirty="0" smtClean="0"/>
              <a:t>The </a:t>
            </a:r>
            <a:r>
              <a:rPr lang="en-US" sz="1900" b="1" dirty="0" smtClean="0">
                <a:solidFill>
                  <a:srgbClr val="0000FF"/>
                </a:solidFill>
              </a:rPr>
              <a:t>infinitive</a:t>
            </a:r>
            <a:r>
              <a:rPr lang="en-US" sz="1900" dirty="0" smtClean="0"/>
              <a:t> “</a:t>
            </a:r>
            <a:r>
              <a:rPr lang="en-US" sz="1900" b="1" dirty="0" smtClean="0">
                <a:solidFill>
                  <a:srgbClr val="0000FF"/>
                </a:solidFill>
              </a:rPr>
              <a:t>to run</a:t>
            </a:r>
            <a:r>
              <a:rPr lang="en-US" sz="1900" dirty="0" smtClean="0"/>
              <a:t>” completes the sense of the verb “</a:t>
            </a:r>
            <a:r>
              <a:rPr lang="en-US" sz="1900" b="1" dirty="0" smtClean="0">
                <a:solidFill>
                  <a:schemeClr val="accent2">
                    <a:lumMod val="75000"/>
                  </a:schemeClr>
                </a:solidFill>
              </a:rPr>
              <a:t>is able</a:t>
            </a:r>
            <a:r>
              <a:rPr lang="en-US" sz="1900" dirty="0" smtClean="0"/>
              <a:t>”. </a:t>
            </a:r>
            <a:endParaRPr lang="en-US" sz="19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Perfect Active System</a:t>
            </a:r>
            <a:endParaRPr lang="en-US" sz="3200" b="1" dirty="0"/>
          </a:p>
        </p:txBody>
      </p:sp>
      <p:sp>
        <p:nvSpPr>
          <p:cNvPr id="3" name="Content Placeholder 2"/>
          <p:cNvSpPr>
            <a:spLocks noGrp="1"/>
          </p:cNvSpPr>
          <p:nvPr>
            <p:ph sz="quarter" idx="1"/>
          </p:nvPr>
        </p:nvSpPr>
        <p:spPr>
          <a:xfrm>
            <a:off x="304800" y="1600200"/>
            <a:ext cx="8610600" cy="5105400"/>
          </a:xfrm>
        </p:spPr>
        <p:txBody>
          <a:bodyPr>
            <a:normAutofit fontScale="92500"/>
          </a:bodyPr>
          <a:lstStyle/>
          <a:p>
            <a:r>
              <a:rPr lang="en-US" sz="2200" dirty="0" smtClean="0"/>
              <a:t>The </a:t>
            </a:r>
            <a:r>
              <a:rPr lang="en-US" sz="2200" b="1" dirty="0" smtClean="0">
                <a:solidFill>
                  <a:srgbClr val="7030A0"/>
                </a:solidFill>
              </a:rPr>
              <a:t>Perfect Active System </a:t>
            </a:r>
            <a:r>
              <a:rPr lang="en-US" sz="2200" dirty="0" smtClean="0"/>
              <a:t>is built on the </a:t>
            </a:r>
            <a:r>
              <a:rPr lang="en-US" sz="2200" b="1" dirty="0" smtClean="0">
                <a:solidFill>
                  <a:srgbClr val="0000FF"/>
                </a:solidFill>
              </a:rPr>
              <a:t>perfect active stem</a:t>
            </a:r>
            <a:r>
              <a:rPr lang="en-US" sz="2200" dirty="0" smtClean="0"/>
              <a:t>, which is found in the </a:t>
            </a:r>
            <a:r>
              <a:rPr lang="en-US" sz="2200" b="1" dirty="0" smtClean="0">
                <a:solidFill>
                  <a:srgbClr val="00B050"/>
                </a:solidFill>
              </a:rPr>
              <a:t>3</a:t>
            </a:r>
            <a:r>
              <a:rPr lang="en-US" sz="2200" b="1" baseline="30000" dirty="0" smtClean="0">
                <a:solidFill>
                  <a:srgbClr val="00B050"/>
                </a:solidFill>
              </a:rPr>
              <a:t>rd</a:t>
            </a:r>
            <a:r>
              <a:rPr lang="en-US" sz="2200" b="1" dirty="0" smtClean="0">
                <a:solidFill>
                  <a:srgbClr val="00B050"/>
                </a:solidFill>
              </a:rPr>
              <a:t> principal part</a:t>
            </a:r>
            <a:r>
              <a:rPr lang="en-US" sz="2200" dirty="0" smtClean="0"/>
              <a:t> of any verb. </a:t>
            </a:r>
          </a:p>
          <a:p>
            <a:pPr>
              <a:buNone/>
            </a:pPr>
            <a:r>
              <a:rPr lang="en-US" sz="2400" dirty="0" smtClean="0"/>
              <a:t>		</a:t>
            </a:r>
            <a:r>
              <a:rPr lang="en-US" sz="1800" dirty="0" smtClean="0"/>
              <a:t>1</a:t>
            </a:r>
            <a:r>
              <a:rPr lang="en-US" sz="1800" baseline="30000" dirty="0" smtClean="0"/>
              <a:t>st</a:t>
            </a:r>
            <a:r>
              <a:rPr lang="en-US" sz="1800" dirty="0" smtClean="0"/>
              <a:t>: </a:t>
            </a:r>
            <a:r>
              <a:rPr lang="en-US" sz="1800" b="1" dirty="0" err="1" smtClean="0">
                <a:solidFill>
                  <a:srgbClr val="C00000"/>
                </a:solidFill>
              </a:rPr>
              <a:t>laud</a:t>
            </a:r>
            <a:r>
              <a:rPr lang="en-US" sz="1800" b="1" dirty="0" err="1" smtClean="0">
                <a:solidFill>
                  <a:srgbClr val="C00000"/>
                </a:solidFill>
                <a:ea typeface="Calibri" pitchFamily="34" charset="0"/>
                <a:cs typeface="Calibri" pitchFamily="34" charset="0"/>
              </a:rPr>
              <a:t>ō</a:t>
            </a:r>
            <a:r>
              <a:rPr lang="en-US" sz="1800" b="1" dirty="0" smtClean="0">
                <a:solidFill>
                  <a:srgbClr val="C00000"/>
                </a:solidFill>
              </a:rPr>
              <a:t>, </a:t>
            </a:r>
            <a:r>
              <a:rPr lang="en-US" sz="1800" b="1" dirty="0" err="1" smtClean="0">
                <a:solidFill>
                  <a:srgbClr val="C00000"/>
                </a:solidFill>
              </a:rPr>
              <a:t>laud</a:t>
            </a:r>
            <a:r>
              <a:rPr lang="en-US" sz="1800" b="1" dirty="0" err="1" smtClean="0">
                <a:solidFill>
                  <a:srgbClr val="C00000"/>
                </a:solidFill>
                <a:ea typeface="Calibri" pitchFamily="34" charset="0"/>
                <a:cs typeface="Calibri" pitchFamily="34" charset="0"/>
              </a:rPr>
              <a:t>āre</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rPr>
              <a:t>laud</a:t>
            </a:r>
            <a:r>
              <a:rPr lang="en-US" sz="1800" b="1" dirty="0" err="1" smtClean="0">
                <a:solidFill>
                  <a:srgbClr val="00B050"/>
                </a:solidFill>
                <a:ea typeface="Calibri" pitchFamily="34" charset="0"/>
                <a:cs typeface="Calibri" pitchFamily="34" charset="0"/>
              </a:rPr>
              <a:t>āvī</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rPr>
              <a:t>laud</a:t>
            </a:r>
            <a:r>
              <a:rPr lang="en-US" sz="1800" b="1" dirty="0" err="1" smtClean="0">
                <a:solidFill>
                  <a:srgbClr val="C00000"/>
                </a:solidFill>
                <a:ea typeface="Calibri" pitchFamily="34" charset="0"/>
                <a:cs typeface="Calibri" pitchFamily="34" charset="0"/>
              </a:rPr>
              <a:t>ātum</a:t>
            </a:r>
            <a:r>
              <a:rPr lang="en-US" sz="1800" b="1" dirty="0" smtClean="0">
                <a:solidFill>
                  <a:srgbClr val="C00000"/>
                </a:solidFill>
                <a:ea typeface="Calibri" pitchFamily="34" charset="0"/>
                <a:cs typeface="Calibri" pitchFamily="34" charset="0"/>
              </a:rPr>
              <a:t> </a:t>
            </a:r>
          </a:p>
          <a:p>
            <a:pPr>
              <a:buNone/>
            </a:pPr>
            <a:r>
              <a:rPr lang="en-US" sz="1800" dirty="0" smtClean="0">
                <a:ea typeface="Calibri" pitchFamily="34" charset="0"/>
                <a:cs typeface="Calibri" pitchFamily="34" charset="0"/>
              </a:rPr>
              <a:t>		2</a:t>
            </a:r>
            <a:r>
              <a:rPr lang="en-US" sz="1800" baseline="30000" dirty="0" smtClean="0">
                <a:ea typeface="Calibri" pitchFamily="34" charset="0"/>
                <a:cs typeface="Calibri" pitchFamily="34" charset="0"/>
              </a:rPr>
              <a:t>nd</a:t>
            </a:r>
            <a:r>
              <a:rPr lang="en-US" sz="1800" dirty="0" smtClean="0">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moneō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monēre</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monuī</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monitum</a:t>
            </a:r>
            <a:r>
              <a:rPr lang="en-US" sz="1800" b="1" dirty="0" smtClean="0">
                <a:solidFill>
                  <a:srgbClr val="C00000"/>
                </a:solidFill>
                <a:ea typeface="Calibri" pitchFamily="34" charset="0"/>
                <a:cs typeface="Calibri" pitchFamily="34" charset="0"/>
              </a:rPr>
              <a:t> </a:t>
            </a:r>
          </a:p>
          <a:p>
            <a:pPr>
              <a:buNone/>
            </a:pPr>
            <a:r>
              <a:rPr lang="en-US" sz="1800" dirty="0" smtClean="0">
                <a:ea typeface="Calibri" pitchFamily="34" charset="0"/>
                <a:cs typeface="Calibri" pitchFamily="34" charset="0"/>
              </a:rPr>
              <a:t>		3</a:t>
            </a:r>
            <a:r>
              <a:rPr lang="en-US" sz="1800" baseline="30000" dirty="0" smtClean="0">
                <a:ea typeface="Calibri" pitchFamily="34" charset="0"/>
                <a:cs typeface="Calibri" pitchFamily="34" charset="0"/>
              </a:rPr>
              <a:t>rd</a:t>
            </a:r>
            <a:r>
              <a:rPr lang="en-US" sz="1800" dirty="0" smtClean="0">
                <a:ea typeface="Calibri" pitchFamily="34" charset="0"/>
                <a:cs typeface="Calibri" pitchFamily="34" charset="0"/>
              </a:rPr>
              <a:t>:</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sucō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ducere</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duxī</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ductum</a:t>
            </a:r>
            <a:r>
              <a:rPr lang="en-US" sz="1800" b="1" dirty="0" smtClean="0">
                <a:solidFill>
                  <a:srgbClr val="C00000"/>
                </a:solidFill>
                <a:ea typeface="Calibri" pitchFamily="34" charset="0"/>
                <a:cs typeface="Calibri" pitchFamily="34" charset="0"/>
              </a:rPr>
              <a:t> </a:t>
            </a:r>
          </a:p>
          <a:p>
            <a:pPr>
              <a:buNone/>
            </a:pPr>
            <a:r>
              <a:rPr lang="en-US" sz="1800" b="1" dirty="0" smtClean="0">
                <a:solidFill>
                  <a:srgbClr val="C00000"/>
                </a:solidFill>
                <a:ea typeface="Calibri" pitchFamily="34" charset="0"/>
                <a:cs typeface="Calibri" pitchFamily="34" charset="0"/>
              </a:rPr>
              <a:t>		    </a:t>
            </a:r>
            <a:r>
              <a:rPr lang="en-US" sz="1800" dirty="0" smtClean="0">
                <a:ea typeface="Calibri" pitchFamily="34" charset="0"/>
                <a:cs typeface="Calibri" pitchFamily="34" charset="0"/>
              </a:rPr>
              <a:t>3</a:t>
            </a:r>
            <a:r>
              <a:rPr lang="en-US" sz="1800" baseline="30000" dirty="0" smtClean="0">
                <a:ea typeface="Calibri" pitchFamily="34" charset="0"/>
                <a:cs typeface="Calibri" pitchFamily="34" charset="0"/>
              </a:rPr>
              <a:t>rd</a:t>
            </a:r>
            <a:r>
              <a:rPr lang="en-US" sz="1800" dirty="0" smtClean="0">
                <a:ea typeface="Calibri" pitchFamily="34" charset="0"/>
                <a:cs typeface="Calibri" pitchFamily="34" charset="0"/>
              </a:rPr>
              <a:t> “</a:t>
            </a:r>
            <a:r>
              <a:rPr lang="en-US" sz="1800" dirty="0" err="1" smtClean="0">
                <a:ea typeface="Calibri" pitchFamily="34" charset="0"/>
                <a:cs typeface="Calibri" pitchFamily="34" charset="0"/>
              </a:rPr>
              <a:t>io</a:t>
            </a:r>
            <a:r>
              <a:rPr lang="en-US" sz="1800" dirty="0" smtClean="0">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capiō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capere</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cepī</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captum</a:t>
            </a:r>
            <a:r>
              <a:rPr lang="en-US" sz="1800" b="1" dirty="0" smtClean="0">
                <a:solidFill>
                  <a:srgbClr val="C00000"/>
                </a:solidFill>
                <a:ea typeface="Calibri" pitchFamily="34" charset="0"/>
                <a:cs typeface="Calibri" pitchFamily="34" charset="0"/>
              </a:rPr>
              <a:t> </a:t>
            </a:r>
          </a:p>
          <a:p>
            <a:pPr>
              <a:buNone/>
            </a:pPr>
            <a:r>
              <a:rPr lang="en-US" sz="1800" dirty="0" smtClean="0">
                <a:ea typeface="Calibri" pitchFamily="34" charset="0"/>
                <a:cs typeface="Calibri" pitchFamily="34" charset="0"/>
              </a:rPr>
              <a:t>		4</a:t>
            </a:r>
            <a:r>
              <a:rPr lang="en-US" sz="1800" baseline="30000" dirty="0" smtClean="0">
                <a:ea typeface="Calibri" pitchFamily="34" charset="0"/>
                <a:cs typeface="Calibri" pitchFamily="34" charset="0"/>
              </a:rPr>
              <a:t>th</a:t>
            </a:r>
            <a:r>
              <a:rPr lang="en-US" sz="1800" dirty="0" smtClean="0">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audiō</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audīre</a:t>
            </a:r>
            <a:r>
              <a:rPr lang="en-US" sz="1800" b="1" dirty="0" smtClean="0">
                <a:solidFill>
                  <a:srgbClr val="C00000"/>
                </a:solidFill>
                <a:ea typeface="Calibri" pitchFamily="34" charset="0"/>
                <a:cs typeface="Calibri" pitchFamily="34" charset="0"/>
              </a:rPr>
              <a:t>, </a:t>
            </a:r>
            <a:r>
              <a:rPr lang="en-US" sz="1800" b="1" dirty="0" err="1" smtClean="0">
                <a:solidFill>
                  <a:srgbClr val="00B050"/>
                </a:solidFill>
                <a:ea typeface="Calibri" pitchFamily="34" charset="0"/>
                <a:cs typeface="Calibri" pitchFamily="34" charset="0"/>
              </a:rPr>
              <a:t>audivī</a:t>
            </a:r>
            <a:r>
              <a:rPr lang="en-US" sz="1800" b="1" dirty="0" smtClean="0">
                <a:solidFill>
                  <a:srgbClr val="C00000"/>
                </a:solidFill>
                <a:ea typeface="Calibri" pitchFamily="34" charset="0"/>
                <a:cs typeface="Calibri" pitchFamily="34" charset="0"/>
              </a:rPr>
              <a:t>, </a:t>
            </a:r>
            <a:r>
              <a:rPr lang="en-US" sz="1800" b="1" dirty="0" err="1" smtClean="0">
                <a:solidFill>
                  <a:srgbClr val="C00000"/>
                </a:solidFill>
                <a:ea typeface="Calibri" pitchFamily="34" charset="0"/>
                <a:cs typeface="Calibri" pitchFamily="34" charset="0"/>
              </a:rPr>
              <a:t>auditum</a:t>
            </a:r>
            <a:r>
              <a:rPr lang="en-US" sz="1800" b="1" dirty="0" smtClean="0">
                <a:solidFill>
                  <a:srgbClr val="C00000"/>
                </a:solidFill>
                <a:ea typeface="Calibri" pitchFamily="34" charset="0"/>
                <a:cs typeface="Calibri" pitchFamily="34" charset="0"/>
              </a:rPr>
              <a:t> </a:t>
            </a:r>
            <a:endParaRPr lang="en-US" sz="1800" b="1" dirty="0" smtClean="0">
              <a:solidFill>
                <a:srgbClr val="C00000"/>
              </a:solidFill>
            </a:endParaRPr>
          </a:p>
          <a:p>
            <a:r>
              <a:rPr lang="en-US" sz="2200" dirty="0" smtClean="0"/>
              <a:t>The </a:t>
            </a:r>
            <a:r>
              <a:rPr lang="en-US" sz="2200" b="1" dirty="0" smtClean="0">
                <a:solidFill>
                  <a:srgbClr val="0000FF"/>
                </a:solidFill>
              </a:rPr>
              <a:t>perfect active stem </a:t>
            </a:r>
            <a:r>
              <a:rPr lang="en-US" sz="2200" dirty="0" smtClean="0"/>
              <a:t>is simply the </a:t>
            </a:r>
            <a:r>
              <a:rPr lang="en-US" sz="2200" b="1" dirty="0" smtClean="0">
                <a:solidFill>
                  <a:srgbClr val="00B050"/>
                </a:solidFill>
              </a:rPr>
              <a:t>3</a:t>
            </a:r>
            <a:r>
              <a:rPr lang="en-US" sz="2200" b="1" baseline="30000" dirty="0" smtClean="0">
                <a:solidFill>
                  <a:srgbClr val="00B050"/>
                </a:solidFill>
              </a:rPr>
              <a:t>rd</a:t>
            </a:r>
            <a:r>
              <a:rPr lang="en-US" sz="2200" b="1" dirty="0" smtClean="0">
                <a:solidFill>
                  <a:srgbClr val="00B050"/>
                </a:solidFill>
              </a:rPr>
              <a:t> principal part </a:t>
            </a:r>
            <a:r>
              <a:rPr lang="en-US" sz="2200" dirty="0" smtClean="0"/>
              <a:t>minus the “</a:t>
            </a:r>
            <a:r>
              <a:rPr lang="en-US" sz="2200" b="1" dirty="0" smtClean="0">
                <a:solidFill>
                  <a:srgbClr val="00B0F0"/>
                </a:solidFill>
              </a:rPr>
              <a:t>-ī</a:t>
            </a:r>
            <a:r>
              <a:rPr lang="en-US" sz="2200" dirty="0" smtClean="0"/>
              <a:t>” ending (which is the 1</a:t>
            </a:r>
            <a:r>
              <a:rPr lang="en-US" sz="2200" baseline="30000" dirty="0" smtClean="0"/>
              <a:t>st</a:t>
            </a:r>
            <a:r>
              <a:rPr lang="en-US" sz="2200" dirty="0" smtClean="0"/>
              <a:t> pers. sing. pf. </a:t>
            </a:r>
            <a:r>
              <a:rPr lang="en-US" sz="2200" dirty="0" err="1" smtClean="0"/>
              <a:t>ind</a:t>
            </a:r>
            <a:r>
              <a:rPr lang="en-US" sz="2200" dirty="0" smtClean="0"/>
              <a:t>. act. ending):</a:t>
            </a:r>
          </a:p>
          <a:p>
            <a:pPr>
              <a:buNone/>
            </a:pPr>
            <a:r>
              <a:rPr lang="en-US" sz="2200" dirty="0" smtClean="0"/>
              <a:t>		</a:t>
            </a:r>
            <a:r>
              <a:rPr lang="en-US" sz="1800" dirty="0" smtClean="0"/>
              <a:t>e.g.- </a:t>
            </a:r>
            <a:r>
              <a:rPr lang="en-US" sz="1800" b="1" dirty="0" err="1" smtClean="0">
                <a:solidFill>
                  <a:srgbClr val="0000FF"/>
                </a:solidFill>
              </a:rPr>
              <a:t>laud</a:t>
            </a:r>
            <a:r>
              <a:rPr lang="en-US" sz="1800" b="1" dirty="0" err="1" smtClean="0">
                <a:solidFill>
                  <a:srgbClr val="0000FF"/>
                </a:solidFill>
                <a:ea typeface="Calibri" pitchFamily="34" charset="0"/>
                <a:cs typeface="Calibri" pitchFamily="34" charset="0"/>
              </a:rPr>
              <a:t>āv</a:t>
            </a:r>
            <a:r>
              <a:rPr lang="en-US" sz="1800" b="1" dirty="0" smtClean="0">
                <a:solidFill>
                  <a:srgbClr val="0000FF"/>
                </a:solidFill>
                <a:ea typeface="Calibri" pitchFamily="34" charset="0"/>
                <a:cs typeface="Calibri" pitchFamily="34" charset="0"/>
              </a:rPr>
              <a:t>-, </a:t>
            </a:r>
            <a:r>
              <a:rPr lang="en-US" sz="1800" b="1" dirty="0" err="1" smtClean="0">
                <a:solidFill>
                  <a:srgbClr val="0000FF"/>
                </a:solidFill>
                <a:ea typeface="Calibri" pitchFamily="34" charset="0"/>
                <a:cs typeface="Calibri" pitchFamily="34" charset="0"/>
              </a:rPr>
              <a:t>monu</a:t>
            </a:r>
            <a:r>
              <a:rPr lang="en-US" sz="1800" b="1" dirty="0" smtClean="0">
                <a:solidFill>
                  <a:srgbClr val="0000FF"/>
                </a:solidFill>
                <a:ea typeface="Calibri" pitchFamily="34" charset="0"/>
                <a:cs typeface="Calibri" pitchFamily="34" charset="0"/>
              </a:rPr>
              <a:t>-, </a:t>
            </a:r>
            <a:r>
              <a:rPr lang="en-US" sz="1800" b="1" dirty="0" err="1" smtClean="0">
                <a:solidFill>
                  <a:srgbClr val="0000FF"/>
                </a:solidFill>
                <a:ea typeface="Calibri" pitchFamily="34" charset="0"/>
                <a:cs typeface="Calibri" pitchFamily="34" charset="0"/>
              </a:rPr>
              <a:t>dūx</a:t>
            </a:r>
            <a:r>
              <a:rPr lang="en-US" sz="1800" b="1" dirty="0" smtClean="0">
                <a:solidFill>
                  <a:srgbClr val="0000FF"/>
                </a:solidFill>
                <a:ea typeface="Calibri" pitchFamily="34" charset="0"/>
                <a:cs typeface="Calibri" pitchFamily="34" charset="0"/>
              </a:rPr>
              <a:t>-, </a:t>
            </a:r>
            <a:r>
              <a:rPr lang="en-US" sz="1800" b="1" dirty="0" err="1" smtClean="0">
                <a:solidFill>
                  <a:srgbClr val="0000FF"/>
                </a:solidFill>
                <a:ea typeface="Calibri" pitchFamily="34" charset="0"/>
                <a:cs typeface="Calibri" pitchFamily="34" charset="0"/>
              </a:rPr>
              <a:t>cēp</a:t>
            </a:r>
            <a:r>
              <a:rPr lang="en-US" sz="1800" b="1" dirty="0" smtClean="0">
                <a:solidFill>
                  <a:srgbClr val="0000FF"/>
                </a:solidFill>
                <a:ea typeface="Calibri" pitchFamily="34" charset="0"/>
                <a:cs typeface="Calibri" pitchFamily="34" charset="0"/>
              </a:rPr>
              <a:t>-, </a:t>
            </a:r>
            <a:r>
              <a:rPr lang="en-US" sz="1800" b="1" dirty="0" err="1" smtClean="0">
                <a:solidFill>
                  <a:srgbClr val="0000FF"/>
                </a:solidFill>
                <a:ea typeface="Calibri" pitchFamily="34" charset="0"/>
                <a:cs typeface="Calibri" pitchFamily="34" charset="0"/>
              </a:rPr>
              <a:t>audīv</a:t>
            </a:r>
            <a:r>
              <a:rPr lang="en-US" sz="1800" b="1" dirty="0" smtClean="0">
                <a:solidFill>
                  <a:srgbClr val="0000FF"/>
                </a:solidFill>
                <a:ea typeface="Calibri" pitchFamily="34" charset="0"/>
                <a:cs typeface="Calibri" pitchFamily="34" charset="0"/>
              </a:rPr>
              <a:t>-</a:t>
            </a:r>
            <a:endParaRPr lang="en-US" sz="1800" dirty="0" smtClean="0">
              <a:solidFill>
                <a:srgbClr val="0000FF"/>
              </a:solidFill>
            </a:endParaRPr>
          </a:p>
          <a:p>
            <a:r>
              <a:rPr lang="en-US" sz="2200" dirty="0" smtClean="0"/>
              <a:t>Though there is no exact way to guess how the 3</a:t>
            </a:r>
            <a:r>
              <a:rPr lang="en-US" sz="2200" baseline="30000" dirty="0" smtClean="0"/>
              <a:t>rd</a:t>
            </a:r>
            <a:r>
              <a:rPr lang="en-US" sz="2200" dirty="0" smtClean="0"/>
              <a:t> principal part will form if you don’t have it memorized, here are a few of the trends: add “v”/“u” (which are actually the same letter), lengthen internal vowel, add “s”, </a:t>
            </a:r>
            <a:r>
              <a:rPr lang="en-US" sz="2200" dirty="0" smtClean="0"/>
              <a:t>reduplication , </a:t>
            </a:r>
            <a:r>
              <a:rPr lang="en-US" sz="2200" dirty="0" smtClean="0"/>
              <a:t>loss of nasal infix, or some combination of the above. </a:t>
            </a:r>
          </a:p>
          <a:p>
            <a:pPr>
              <a:buNone/>
            </a:pPr>
            <a:endParaRPr lang="en-US" sz="1800" b="1" dirty="0" smtClean="0">
              <a:solidFill>
                <a:srgbClr val="0000FF"/>
              </a:solidFill>
              <a:ea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308</TotalTime>
  <Words>1816</Words>
  <Application>Microsoft Office PowerPoint</Application>
  <PresentationFormat>On-screen Show (4:3)</PresentationFormat>
  <Paragraphs>271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REVIEW Topic: Week 2</vt:lpstr>
      <vt:lpstr>Sum and Possum</vt:lpstr>
      <vt:lpstr>Sum – Linguistically Speaking</vt:lpstr>
      <vt:lpstr>Sum – Present Indicative</vt:lpstr>
      <vt:lpstr>Sum – Future Indicative</vt:lpstr>
      <vt:lpstr>Sum – Imperfect Indicative</vt:lpstr>
      <vt:lpstr>Possum – All Tenses</vt:lpstr>
      <vt:lpstr>Sum and Possum</vt:lpstr>
      <vt:lpstr>Perfect Active System</vt:lpstr>
      <vt:lpstr>Perfect Active Indicative</vt:lpstr>
      <vt:lpstr>Perfect Indicative Active</vt:lpstr>
      <vt:lpstr>Pluperfect Indicative Active</vt:lpstr>
      <vt:lpstr>Future Perfect Indicative Active</vt:lpstr>
      <vt:lpstr>Perfect Passive System</vt:lpstr>
      <vt:lpstr>Perfect Indicative Passive</vt:lpstr>
      <vt:lpstr>Pluperfect Indicative Passive</vt:lpstr>
      <vt:lpstr>Future Perfect Indicative Passive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Topic: Week 2</dc:title>
  <dc:creator>Chucko</dc:creator>
  <cp:lastModifiedBy>Charles W. Oughton</cp:lastModifiedBy>
  <cp:revision>46</cp:revision>
  <dcterms:created xsi:type="dcterms:W3CDTF">2006-08-16T00:00:00Z</dcterms:created>
  <dcterms:modified xsi:type="dcterms:W3CDTF">2014-08-27T04:10:51Z</dcterms:modified>
</cp:coreProperties>
</file>