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0" r:id="rId4"/>
    <p:sldId id="279" r:id="rId5"/>
    <p:sldId id="267" r:id="rId6"/>
    <p:sldId id="25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7C80"/>
    <a:srgbClr val="00FFFF"/>
    <a:srgbClr val="CC99FF"/>
    <a:srgbClr val="9966FF"/>
    <a:srgbClr val="00CC00"/>
    <a:srgbClr val="FF00FF"/>
    <a:srgbClr val="FFCC00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5F9EC-B7E2-4841-825A-57C6C82523AE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51FCB-6FFE-49F5-96D4-D4ACDF64F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A38B21-7B45-45C9-9D40-D3A9EB82352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50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57DAEB-59FC-44B2-8AD7-02CEAB30C15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2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57DAEB-59FC-44B2-8AD7-02CEAB30C15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1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7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50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1868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8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6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5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5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6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8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409D192-6600-45C4-892A-5D56E5665CC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5A4B704-F95C-486B-AE8A-2FB1CCEF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0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57200" indent="-457200">
              <a:defRPr/>
            </a:pPr>
            <a:r>
              <a:rPr lang="en-US" dirty="0">
                <a:solidFill>
                  <a:srgbClr val="92D050"/>
                </a:solidFill>
              </a:rPr>
              <a:t>Week 13 Review Topic: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92D050"/>
                </a:solidFill>
              </a:rPr>
              <a:t>The Ablative Case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3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" y="779721"/>
            <a:ext cx="8832112" cy="6003851"/>
          </a:xfrm>
          <a:effectLst/>
        </p:spPr>
        <p:txBody>
          <a:bodyPr>
            <a:normAutofit lnSpcReduction="10000"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Respect/Specification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preposition)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use of the Ablative denotes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what respect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verb or adjective holds true.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Adjectives that describe worth (</a:t>
            </a:r>
            <a:r>
              <a:rPr lang="en-US" b="1" i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dignus</a:t>
            </a:r>
            <a:r>
              <a:rPr lang="en-US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i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indignus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for example).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“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“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respect to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of “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(with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adj. of worth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mnes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lingua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institutis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legibus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 se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differunt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These all differ from one another in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digni</a:t>
            </a:r>
            <a:r>
              <a:rPr lang="en-US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They are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worthy</a:t>
            </a:r>
            <a:r>
              <a:rPr lang="en-US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honor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Cause</a:t>
            </a:r>
            <a:r>
              <a:rPr lang="en-US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preposition)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ablative can be used to designate the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en-US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the action.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use of the ablative can occur with any type of action, but it is especially common with </a:t>
            </a:r>
            <a:r>
              <a:rPr lang="en-US" b="1" dirty="0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verbs denoting mental states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gaudeo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laetor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glorior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fido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confido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tc.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with “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“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“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something else that makes sense from the context.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gloriae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cupiditate</a:t>
            </a:r>
            <a:r>
              <a:rPr lang="en-US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fecit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did many things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of a desire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glory.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Aper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dentibus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timetur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boar is feared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teeth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Fortuna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amici </a:t>
            </a:r>
            <a:r>
              <a:rPr lang="en-US" b="1" dirty="0" err="1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gaudeo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rejoice </a:t>
            </a:r>
            <a:r>
              <a:rPr lang="en-US" b="1" dirty="0" smtClean="0">
                <a:solidFill>
                  <a:srgbClr val="FF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fortune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my friend.</a:t>
            </a:r>
          </a:p>
        </p:txBody>
      </p:sp>
    </p:spTree>
    <p:extLst>
      <p:ext uri="{BB962C8B-B14F-4D97-AF65-F5344CB8AC3E}">
        <p14:creationId xmlns:p14="http://schemas.microsoft.com/office/powerpoint/2010/main" val="25415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" y="779721"/>
            <a:ext cx="8832112" cy="600385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Absolute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preposition)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Absolute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also falls under the category of 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noun subject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participle</a:t>
            </a:r>
            <a:r>
              <a:rPr lang="en-US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(or other predicate adjective/noun)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Absolute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always stand in the ablative case.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Absolute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shows the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circumstances</a:t>
            </a:r>
            <a:r>
              <a:rPr lang="en-US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behind the action of the main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verb, but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also describe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Opposition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other details on the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consult the review PPT that covers uses of Participles.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Beyond the basic translations of the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the noun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…,” you can also render it to show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(“When…”), Cause (“Because…”), Opposition (“Although…”), or Condition (“If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…”).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Caesare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duce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nihil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timebimus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Caesar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leader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we will fear nothing.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rebus </a:t>
            </a:r>
            <a:r>
              <a:rPr lang="en-US" b="1" dirty="0" err="1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auditis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coepit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timere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>
                <a:solidFill>
                  <a:srgbClr val="00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things having been heard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he began to fear. </a:t>
            </a:r>
          </a:p>
        </p:txBody>
      </p:sp>
    </p:spTree>
    <p:extLst>
      <p:ext uri="{BB962C8B-B14F-4D97-AF65-F5344CB8AC3E}">
        <p14:creationId xmlns:p14="http://schemas.microsoft.com/office/powerpoint/2010/main" val="29493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49" y="208221"/>
            <a:ext cx="6522631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Ablatives developed from the Locative</a:t>
            </a:r>
            <a:endParaRPr lang="en-US" sz="28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13" y="687572"/>
            <a:ext cx="8931349" cy="6223591"/>
          </a:xfrm>
          <a:effectLst/>
        </p:spPr>
        <p:txBody>
          <a:bodyPr>
            <a:normAutofit lnSpcReduction="10000"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Time When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preposition, but occasionally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Nouns that describe 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 in the ablative to indicate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when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occurs.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the noun is a “time word” (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tempus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hora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dies,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etc.), no preposition is required, but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will be used if the noun does not directly indicate time.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“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“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Eō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tempore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went 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1" dirty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time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Quartā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horā</a:t>
            </a:r>
            <a:r>
              <a:rPr lang="en-US" b="1" dirty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mortuus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est. =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died 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the fourth hour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bello</a:t>
            </a:r>
            <a:r>
              <a:rPr lang="en-US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moriuntur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Many die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Time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b="1" dirty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(no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preposition)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Indicates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single point in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 within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larger period in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action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occurs.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Again, the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noun will be some sort of “time word” = 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tempus, hora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annus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using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Paucis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horis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domum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ibit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will go home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within a few hours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pt-BR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Tribus diēbus 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Cicero rem publicam ē periculo eripiet</a:t>
            </a: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pt-BR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Within three days</a:t>
            </a:r>
            <a:r>
              <a:rPr lang="pt-BR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Cicero will save the Republic from danger.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pt-BR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Very rarely the </a:t>
            </a:r>
            <a:r>
              <a:rPr lang="pt-BR" sz="1800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Time</a:t>
            </a:r>
            <a:r>
              <a:rPr lang="pt-BR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cannot denote </a:t>
            </a:r>
            <a:r>
              <a:rPr lang="pt-BR" sz="1800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pt-BR" sz="1800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(instead of the usual </a:t>
            </a:r>
            <a:r>
              <a:rPr lang="pt-BR" sz="1800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Accusative</a:t>
            </a:r>
            <a:r>
              <a:rPr lang="pt-BR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t-BR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49" y="208221"/>
            <a:ext cx="6522631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Ablatives developed from the Locative</a:t>
            </a:r>
            <a:endParaRPr lang="en-US" sz="28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13" y="687572"/>
            <a:ext cx="8931349" cy="622359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constructions in Latin use prepositions or not according to this rule: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“ALL place constructions require prepositions except for the names of cities, towns, small islands, </a:t>
            </a:r>
            <a:r>
              <a:rPr lang="en-US" i="1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domus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humus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 [LEARN THIS RULE!]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</a:t>
            </a:r>
            <a:r>
              <a:rPr lang="en-US" b="1" dirty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Where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(w/prepositions </a:t>
            </a:r>
            <a:r>
              <a:rPr lang="en-US" b="1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use of the ablative describes the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where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something exists or action occurs. </a:t>
            </a:r>
            <a:endParaRPr lang="en-US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“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“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 smtClean="0">
                <a:ln>
                  <a:noFill/>
                </a:ln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illa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urbe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visa est.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was seen 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 smtClean="0">
                <a:ln>
                  <a:noFill/>
                </a:ln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city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Nihil</a:t>
            </a:r>
            <a:r>
              <a:rPr lang="en-US" b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novum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nothing new </a:t>
            </a:r>
            <a:r>
              <a:rPr lang="en-US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en-US" b="1" dirty="0" smtClean="0">
                <a:ln>
                  <a:noFill/>
                </a:ln>
                <a:solidFill>
                  <a:srgbClr val="CC9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sun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the names of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cities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towns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islands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domus</a:t>
            </a:r>
            <a:r>
              <a:rPr lang="en-US" i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humus</a:t>
            </a:r>
            <a:r>
              <a:rPr lang="en-US" i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i="1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Latin uses the remnants of the actual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Locative Case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denote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Where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Locative Case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identical to the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all plurals and nouns in the 3</a:t>
            </a:r>
            <a:r>
              <a:rPr lang="en-US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en-US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5</a:t>
            </a:r>
            <a:r>
              <a:rPr lang="en-US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declensions.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singular nouns of the 1</a:t>
            </a:r>
            <a:r>
              <a:rPr lang="en-US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baseline="3000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declension, the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Locative</a:t>
            </a:r>
            <a:r>
              <a:rPr lang="en-US" b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match the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genitive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Romae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visus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est. =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seen 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Rome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Athenis</a:t>
            </a:r>
            <a:r>
              <a:rPr lang="en-US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habitat. </a:t>
            </a:r>
            <a:r>
              <a:rPr lang="en-US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He 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lives </a:t>
            </a:r>
            <a:r>
              <a:rPr lang="en-US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Athens</a:t>
            </a:r>
            <a:r>
              <a:rPr lang="en-US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49" y="208221"/>
            <a:ext cx="6522631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Ablatives developed from the Locative</a:t>
            </a:r>
            <a:endParaRPr lang="en-US" sz="28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0" y="864781"/>
            <a:ext cx="8647815" cy="6046382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Remember: “ALL place constructions require prepositions except for the names of cities, towns, small islands,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 [LEARN THIS RULE!]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</a:t>
            </a:r>
            <a:r>
              <a:rPr lang="en-US" b="1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from Which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(w/prepositions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w/o preposition)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use of the ablative describes the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 from which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person or thing departs. As such, it usually occurs with a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 of motion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Like ALL place constructions, prepositions will be used if the place is something other than the name of a city, town, small island, or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 of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down from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agris</a:t>
            </a:r>
            <a:r>
              <a:rPr lang="en-US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urbem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venient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come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fields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into the city.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Cicero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hostes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urbe</a:t>
            </a:r>
            <a:r>
              <a:rPr lang="en-US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misit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Cicero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enemy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away from </a:t>
            </a:r>
            <a:r>
              <a:rPr lang="en-US" b="1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Romā</a:t>
            </a:r>
            <a:r>
              <a:rPr lang="en-US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profectus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en-US" b="1" dirty="0" smtClean="0">
                <a:solidFill>
                  <a:srgbClr val="66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set out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Rome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230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49" y="208221"/>
            <a:ext cx="6522631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50" b="1" dirty="0" smtClean="0">
                <a:solidFill>
                  <a:srgbClr val="66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Ablative Uses</a:t>
            </a:r>
            <a:endParaRPr lang="en-US" sz="2850" b="1" dirty="0">
              <a:solidFill>
                <a:srgbClr val="66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712" y="1034901"/>
            <a:ext cx="8520223" cy="587626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learning the various uses of the Ablative, be sure to remember which uses require prepositions (and which prepositions they use).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 in mind things that regularly occur with each use of the Ablative (specific types of verbs, adjectives, etc.).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your review quiz, be ready to list the common structures of each use of the ablative (including prepositions, adjectives, verbs, etc.) and to describe how each use functions. </a:t>
            </a:r>
          </a:p>
        </p:txBody>
      </p:sp>
    </p:spTree>
    <p:extLst>
      <p:ext uri="{BB962C8B-B14F-4D97-AF65-F5344CB8AC3E}">
        <p14:creationId xmlns:p14="http://schemas.microsoft.com/office/powerpoint/2010/main" val="20633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516" y="318977"/>
            <a:ext cx="7765322" cy="510363"/>
          </a:xfrm>
        </p:spPr>
        <p:txBody>
          <a:bodyPr/>
          <a:lstStyle/>
          <a:p>
            <a:pPr eaLnBrk="1" hangingPunct="1">
              <a:defRPr/>
            </a:pPr>
            <a:r>
              <a:rPr lang="en-US" sz="2550" b="1" dirty="0">
                <a:solidFill>
                  <a:srgbClr val="92D050"/>
                </a:solidFill>
                <a:cs typeface="Times New Roman" panose="02020603050405020304" pitchFamily="18" charset="0"/>
              </a:rPr>
              <a:t>The Ablative Case</a:t>
            </a:r>
            <a:endParaRPr lang="en-US" b="1" dirty="0" smtClean="0">
              <a:solidFill>
                <a:srgbClr val="92D050"/>
              </a:solidFill>
              <a:cs typeface="Times New Roman" panose="02020603050405020304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89098" y="708837"/>
            <a:ext cx="8194158" cy="6046381"/>
          </a:xfrm>
          <a:effectLst/>
        </p:spPr>
        <p:txBody>
          <a:bodyPr>
            <a:normAutofit/>
          </a:bodyPr>
          <a:lstStyle/>
          <a:p>
            <a:pPr eaLnBrk="1" hangingPunct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Case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Latin is really a combination of THREE of the original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Proto Indo-European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cases: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Ablative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which contains the “genuine ablative” uses = “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Separation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Comparison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Personal Agent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The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Ablative of Source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Instrumental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which is basically the “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case 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Means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Degree of Difference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Description/Quality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Accompaniment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Price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Cause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Specification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Attendant Circumstance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Absolute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Locative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which is the “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case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Place Where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The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Place from Which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Time When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The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Time Within Which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will learn each of the uses of the ablative as organized under these three categories.</a:t>
            </a:r>
          </a:p>
        </p:txBody>
      </p:sp>
    </p:spTree>
    <p:extLst>
      <p:ext uri="{BB962C8B-B14F-4D97-AF65-F5344CB8AC3E}">
        <p14:creationId xmlns:p14="http://schemas.microsoft.com/office/powerpoint/2010/main" val="210727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1006549"/>
            <a:ext cx="8165804" cy="5564372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C000"/>
                </a:solidFill>
                <a:effectLst/>
                <a:latin typeface="+mj-lt"/>
              </a:rPr>
              <a:t>Ablative 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of Separation </a:t>
            </a:r>
            <a:r>
              <a:rPr lang="en-US" dirty="0" smtClean="0">
                <a:effectLst/>
                <a:latin typeface="+mj-lt"/>
              </a:rPr>
              <a:t>(with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+mj-lt"/>
              </a:rPr>
              <a:t>ab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b="1" i="1" dirty="0" err="1">
                <a:solidFill>
                  <a:schemeClr val="tx1"/>
                </a:solidFill>
                <a:effectLst/>
                <a:latin typeface="+mj-lt"/>
              </a:rPr>
              <a:t>dē</a:t>
            </a:r>
            <a:r>
              <a:rPr lang="en-US" dirty="0">
                <a:effectLst/>
                <a:latin typeface="+mj-lt"/>
              </a:rPr>
              <a:t>, or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+mj-lt"/>
              </a:rPr>
              <a:t>ex</a:t>
            </a:r>
            <a:r>
              <a:rPr lang="en-US" dirty="0" smtClean="0">
                <a:effectLst/>
                <a:latin typeface="+mj-lt"/>
              </a:rPr>
              <a:t> or w/o preposition)</a:t>
            </a:r>
            <a:endParaRPr lang="en-US" dirty="0">
              <a:effectLst/>
              <a:latin typeface="+mj-lt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+mj-lt"/>
              </a:rPr>
              <a:t>Occurs with </a:t>
            </a:r>
            <a:r>
              <a:rPr lang="en-US" dirty="0">
                <a:effectLst/>
                <a:latin typeface="+mj-lt"/>
              </a:rPr>
              <a:t>a verb that contains the sense of separation (to free, lack, deprive, prevent, etc</a:t>
            </a:r>
            <a:r>
              <a:rPr lang="en-US" dirty="0" smtClean="0">
                <a:effectLst/>
                <a:latin typeface="+mj-lt"/>
              </a:rPr>
              <a:t>.) </a:t>
            </a:r>
            <a:r>
              <a:rPr lang="en-US" dirty="0">
                <a:effectLst/>
                <a:latin typeface="+mj-lt"/>
              </a:rPr>
              <a:t>to indicate the thing </a:t>
            </a:r>
            <a:r>
              <a:rPr lang="en-US" dirty="0" smtClean="0">
                <a:effectLst/>
                <a:latin typeface="+mj-lt"/>
              </a:rPr>
              <a:t>being prevented, removed, </a:t>
            </a:r>
            <a:r>
              <a:rPr lang="en-US" dirty="0">
                <a:effectLst/>
                <a:latin typeface="+mj-lt"/>
              </a:rPr>
              <a:t>or </a:t>
            </a:r>
            <a:r>
              <a:rPr lang="en-US" dirty="0" smtClean="0">
                <a:effectLst/>
                <a:latin typeface="+mj-lt"/>
              </a:rPr>
              <a:t>lacking</a:t>
            </a:r>
            <a:endParaRPr lang="en-US" dirty="0">
              <a:effectLst/>
              <a:latin typeface="+mj-lt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+mj-lt"/>
              </a:rPr>
              <a:t>Translation depends on context, but you can often use “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from</a:t>
            </a:r>
            <a:r>
              <a:rPr lang="en-US" dirty="0">
                <a:effectLst/>
                <a:latin typeface="+mj-lt"/>
              </a:rPr>
              <a:t>”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err="1">
                <a:solidFill>
                  <a:srgbClr val="FFC000"/>
                </a:solidFill>
                <a:effectLst/>
                <a:latin typeface="+mj-lt"/>
              </a:rPr>
              <a:t>Metū</a:t>
            </a:r>
            <a:r>
              <a:rPr lang="en-US" b="1" dirty="0">
                <a:solidFill>
                  <a:srgbClr val="C00000"/>
                </a:solidFill>
                <a:effectLst/>
                <a:latin typeface="+mj-lt"/>
              </a:rPr>
              <a:t>  </a:t>
            </a:r>
            <a:r>
              <a:rPr lang="en-US" dirty="0" err="1">
                <a:effectLst/>
                <a:latin typeface="+mj-lt"/>
              </a:rPr>
              <a:t>eōs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līberāvit</a:t>
            </a:r>
            <a:r>
              <a:rPr lang="en-US" dirty="0">
                <a:effectLst/>
                <a:latin typeface="+mj-lt"/>
              </a:rPr>
              <a:t> = He freed them 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from fear</a:t>
            </a:r>
            <a:r>
              <a:rPr lang="en-US" dirty="0">
                <a:effectLst/>
                <a:latin typeface="+mj-lt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err="1">
                <a:solidFill>
                  <a:srgbClr val="FFC000"/>
                </a:solidFill>
                <a:effectLst/>
                <a:latin typeface="+mj-lt"/>
              </a:rPr>
              <a:t>Pecuniā</a:t>
            </a:r>
            <a:r>
              <a:rPr lang="en-US" b="1" dirty="0">
                <a:solidFill>
                  <a:srgbClr val="C00000"/>
                </a:solidFill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careō</a:t>
            </a:r>
            <a:r>
              <a:rPr lang="en-US" dirty="0">
                <a:effectLst/>
                <a:latin typeface="+mj-lt"/>
              </a:rPr>
              <a:t>. = I lack 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money</a:t>
            </a:r>
            <a:r>
              <a:rPr lang="en-US" dirty="0">
                <a:effectLst/>
                <a:latin typeface="+mj-lt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+mj-lt"/>
              </a:rPr>
              <a:t>Ab </a:t>
            </a:r>
            <a:r>
              <a:rPr lang="en-US" b="1" dirty="0" err="1">
                <a:solidFill>
                  <a:srgbClr val="FFC000"/>
                </a:solidFill>
                <a:effectLst/>
                <a:latin typeface="+mj-lt"/>
              </a:rPr>
              <a:t>urbe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eōs</a:t>
            </a:r>
            <a:r>
              <a:rPr lang="en-US" dirty="0">
                <a:effectLst/>
                <a:latin typeface="+mj-lt"/>
              </a:rPr>
              <a:t> </a:t>
            </a:r>
            <a:r>
              <a:rPr lang="en-US" dirty="0" err="1">
                <a:effectLst/>
                <a:latin typeface="+mj-lt"/>
              </a:rPr>
              <a:t>prohibuit</a:t>
            </a:r>
            <a:r>
              <a:rPr lang="en-US" dirty="0">
                <a:effectLst/>
                <a:latin typeface="+mj-lt"/>
              </a:rPr>
              <a:t> = He kept them </a:t>
            </a:r>
            <a:r>
              <a:rPr lang="en-US" b="1" dirty="0">
                <a:solidFill>
                  <a:schemeClr val="tx1"/>
                </a:solidFill>
                <a:effectLst/>
                <a:latin typeface="+mj-lt"/>
              </a:rPr>
              <a:t>from</a:t>
            </a:r>
            <a:r>
              <a:rPr lang="en-US" b="1" dirty="0">
                <a:solidFill>
                  <a:srgbClr val="FFC000"/>
                </a:solidFill>
                <a:effectLst/>
                <a:latin typeface="+mj-lt"/>
              </a:rPr>
              <a:t> the city</a:t>
            </a:r>
            <a:r>
              <a:rPr lang="en-US" dirty="0">
                <a:effectLst/>
                <a:latin typeface="+mj-lt"/>
              </a:rPr>
              <a:t>. </a:t>
            </a:r>
            <a:endParaRPr lang="en-US" dirty="0" smtClean="0">
              <a:effectLst/>
              <a:latin typeface="+mj-lt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+mj-lt"/>
              </a:rPr>
              <a:t>You should learn the verbs that commonly take an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+mj-lt"/>
              </a:rPr>
              <a:t>Ablative of Separation</a:t>
            </a:r>
            <a:r>
              <a:rPr lang="en-US" dirty="0" smtClean="0">
                <a:effectLst/>
                <a:latin typeface="+mj-lt"/>
              </a:rPr>
              <a:t>. </a:t>
            </a:r>
            <a:endParaRPr lang="en-US" dirty="0">
              <a:effectLst/>
              <a:latin typeface="+mj-lt"/>
            </a:endParaRP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FF7C80"/>
                </a:solidFill>
                <a:effectLst/>
              </a:rPr>
              <a:t>Ablative </a:t>
            </a:r>
            <a:r>
              <a:rPr lang="en-US" b="1" dirty="0" smtClean="0">
                <a:solidFill>
                  <a:srgbClr val="FF7C80"/>
                </a:solidFill>
                <a:effectLst/>
              </a:rPr>
              <a:t>with Cardinal Numerals </a:t>
            </a:r>
            <a:r>
              <a:rPr lang="en-US" dirty="0" smtClean="0">
                <a:effectLst/>
              </a:rPr>
              <a:t>(w/prepositions </a:t>
            </a:r>
            <a:r>
              <a:rPr lang="en-US" b="1" i="1" dirty="0" err="1" smtClean="0">
                <a:solidFill>
                  <a:schemeClr val="tx1"/>
                </a:solidFill>
                <a:effectLst/>
              </a:rPr>
              <a:t>dē</a:t>
            </a:r>
            <a:r>
              <a:rPr lang="en-US" dirty="0">
                <a:effectLst/>
              </a:rPr>
              <a:t>, or </a:t>
            </a:r>
            <a:r>
              <a:rPr lang="en-US" b="1" i="1" dirty="0" smtClean="0">
                <a:solidFill>
                  <a:schemeClr val="tx1"/>
                </a:solidFill>
                <a:effectLst/>
              </a:rPr>
              <a:t>ex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</a:rPr>
              <a:t>This is related to both the 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Ablative of Separation</a:t>
            </a:r>
            <a:r>
              <a:rPr lang="en-US" dirty="0" smtClean="0">
                <a:effectLst/>
              </a:rPr>
              <a:t> and the </a:t>
            </a:r>
            <a:r>
              <a:rPr lang="en-US" b="1" dirty="0" err="1" smtClean="0">
                <a:solidFill>
                  <a:srgbClr val="FF7C80"/>
                </a:solidFill>
                <a:effectLst/>
              </a:rPr>
              <a:t>Partitive</a:t>
            </a:r>
            <a:r>
              <a:rPr lang="en-US" b="1" dirty="0" smtClean="0">
                <a:solidFill>
                  <a:srgbClr val="FF7C80"/>
                </a:solidFill>
                <a:effectLst/>
              </a:rPr>
              <a:t> Genitive</a:t>
            </a:r>
            <a:r>
              <a:rPr lang="en-US" dirty="0" smtClean="0">
                <a:effectLst/>
              </a:rPr>
              <a:t>, which also frequently occurs after Cardinal Numerals</a:t>
            </a:r>
            <a:endParaRPr lang="en-US" b="1" dirty="0">
              <a:solidFill>
                <a:srgbClr val="FF7C80"/>
              </a:solidFill>
              <a:effectLst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</a:rPr>
              <a:t>Translate </a:t>
            </a:r>
            <a:r>
              <a:rPr lang="en-US" dirty="0" smtClean="0">
                <a:effectLst/>
              </a:rPr>
              <a:t>with “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of</a:t>
            </a:r>
            <a:r>
              <a:rPr lang="en-US" dirty="0" smtClean="0">
                <a:effectLst/>
              </a:rPr>
              <a:t>”</a:t>
            </a:r>
            <a:endParaRPr lang="en-US" dirty="0">
              <a:effectLst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>
                <a:effectLst/>
              </a:rPr>
              <a:t>Tres</a:t>
            </a:r>
            <a:r>
              <a:rPr lang="en-US" dirty="0">
                <a:effectLst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</a:rPr>
              <a:t>ex </a:t>
            </a:r>
            <a:r>
              <a:rPr lang="en-US" b="1" dirty="0" err="1">
                <a:solidFill>
                  <a:srgbClr val="FF7C80"/>
                </a:solidFill>
                <a:effectLst/>
              </a:rPr>
              <a:t>navibus</a:t>
            </a:r>
            <a:r>
              <a:rPr lang="en-US" b="1" dirty="0">
                <a:solidFill>
                  <a:srgbClr val="FF7C80"/>
                </a:solidFill>
                <a:effectLst/>
              </a:rPr>
              <a:t> </a:t>
            </a:r>
            <a:r>
              <a:rPr lang="en-US" dirty="0" err="1">
                <a:effectLst/>
              </a:rPr>
              <a:t>discessērunt</a:t>
            </a:r>
            <a:r>
              <a:rPr lang="en-US" dirty="0">
                <a:effectLst/>
              </a:rPr>
              <a:t> = Three </a:t>
            </a:r>
            <a:r>
              <a:rPr lang="en-US" b="1" dirty="0">
                <a:solidFill>
                  <a:schemeClr val="tx1"/>
                </a:solidFill>
                <a:effectLst/>
              </a:rPr>
              <a:t>of </a:t>
            </a:r>
            <a:r>
              <a:rPr lang="en-US" b="1" dirty="0">
                <a:solidFill>
                  <a:srgbClr val="FF7C80"/>
                </a:solidFill>
                <a:effectLst/>
              </a:rPr>
              <a:t>the ships </a:t>
            </a:r>
            <a:r>
              <a:rPr lang="en-US" dirty="0">
                <a:effectLst/>
              </a:rPr>
              <a:t>departed.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7350" y="258283"/>
            <a:ext cx="5829300" cy="5715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28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Ablatives</a:t>
            </a:r>
            <a:endParaRPr lang="en-US" sz="285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7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9740" y="921487"/>
            <a:ext cx="8626548" cy="583373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66FF66"/>
                </a:solidFill>
                <a:effectLst/>
              </a:rPr>
              <a:t>Ablative of Personal Agent </a:t>
            </a:r>
            <a:r>
              <a:rPr lang="en-US" dirty="0">
                <a:effectLst/>
              </a:rPr>
              <a:t>(w/preposition </a:t>
            </a:r>
            <a:r>
              <a:rPr lang="en-US" b="1" i="1" dirty="0">
                <a:solidFill>
                  <a:schemeClr val="tx1"/>
                </a:solidFill>
                <a:effectLst/>
              </a:rPr>
              <a:t>ab</a:t>
            </a:r>
            <a:r>
              <a:rPr lang="en-US" dirty="0">
                <a:effectLst/>
              </a:rPr>
              <a:t>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</a:rPr>
              <a:t>Occurs with passive verbs, indicates the person who performs the action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</a:rPr>
              <a:t>Translate with “</a:t>
            </a:r>
            <a:r>
              <a:rPr lang="en-US" b="1" dirty="0">
                <a:solidFill>
                  <a:srgbClr val="66FF66"/>
                </a:solidFill>
                <a:effectLst/>
              </a:rPr>
              <a:t>by</a:t>
            </a:r>
            <a:r>
              <a:rPr lang="en-US" dirty="0">
                <a:effectLst/>
              </a:rPr>
              <a:t>”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ffectLst/>
              </a:rPr>
              <a:t>Ab</a:t>
            </a:r>
            <a:r>
              <a:rPr lang="en-US" b="1" dirty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>
                <a:effectLst/>
              </a:rPr>
              <a:t>eius</a:t>
            </a:r>
            <a:r>
              <a:rPr lang="en-US" dirty="0">
                <a:effectLst/>
              </a:rPr>
              <a:t> </a:t>
            </a:r>
            <a:r>
              <a:rPr lang="en-US" b="1" dirty="0" err="1">
                <a:solidFill>
                  <a:srgbClr val="66FF66"/>
                </a:solidFill>
                <a:effectLst/>
              </a:rPr>
              <a:t>amicō</a:t>
            </a:r>
            <a:r>
              <a:rPr lang="en-US" b="1" dirty="0">
                <a:solidFill>
                  <a:srgbClr val="C00000"/>
                </a:solidFill>
                <a:effectLst/>
              </a:rPr>
              <a:t> </a:t>
            </a:r>
            <a:r>
              <a:rPr lang="en-US" dirty="0">
                <a:effectLst/>
              </a:rPr>
              <a:t>id </a:t>
            </a:r>
            <a:r>
              <a:rPr lang="en-US" dirty="0" err="1">
                <a:effectLst/>
              </a:rPr>
              <a:t>scrīptum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est</a:t>
            </a:r>
            <a:r>
              <a:rPr lang="en-US" dirty="0">
                <a:effectLst/>
              </a:rPr>
              <a:t> = It was written </a:t>
            </a:r>
            <a:r>
              <a:rPr lang="en-US" b="1" dirty="0">
                <a:solidFill>
                  <a:schemeClr val="tx1"/>
                </a:solidFill>
                <a:effectLst/>
              </a:rPr>
              <a:t>by</a:t>
            </a:r>
            <a:r>
              <a:rPr lang="en-US" b="1" dirty="0">
                <a:solidFill>
                  <a:srgbClr val="C00000"/>
                </a:solidFill>
                <a:effectLst/>
              </a:rPr>
              <a:t> </a:t>
            </a:r>
            <a:r>
              <a:rPr lang="en-US" dirty="0">
                <a:effectLst/>
              </a:rPr>
              <a:t>his</a:t>
            </a:r>
            <a:r>
              <a:rPr lang="en-US" b="1" dirty="0">
                <a:solidFill>
                  <a:srgbClr val="C00000"/>
                </a:solidFill>
                <a:effectLst/>
              </a:rPr>
              <a:t> </a:t>
            </a:r>
            <a:r>
              <a:rPr lang="en-US" b="1" dirty="0">
                <a:solidFill>
                  <a:srgbClr val="66FF66"/>
                </a:solidFill>
                <a:effectLst/>
              </a:rPr>
              <a:t>friend</a:t>
            </a:r>
            <a:r>
              <a:rPr lang="en-US" dirty="0">
                <a:solidFill>
                  <a:schemeClr val="tx1"/>
                </a:solidFill>
                <a:effectLst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ffectLst/>
              </a:rPr>
              <a:t>A </a:t>
            </a:r>
            <a:r>
              <a:rPr lang="en-US" b="1" dirty="0" err="1">
                <a:solidFill>
                  <a:srgbClr val="66FF66"/>
                </a:solidFill>
                <a:effectLst/>
              </a:rPr>
              <a:t>Caesare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accusatus</a:t>
            </a:r>
            <a:r>
              <a:rPr lang="en-US" dirty="0">
                <a:effectLst/>
              </a:rPr>
              <a:t> est. = He was accused </a:t>
            </a:r>
            <a:r>
              <a:rPr lang="en-US" b="1" dirty="0">
                <a:solidFill>
                  <a:schemeClr val="tx1"/>
                </a:solidFill>
                <a:effectLst/>
              </a:rPr>
              <a:t>by </a:t>
            </a:r>
            <a:r>
              <a:rPr lang="en-US" b="1" dirty="0">
                <a:solidFill>
                  <a:srgbClr val="66FF66"/>
                </a:solidFill>
                <a:effectLst/>
              </a:rPr>
              <a:t>Caesar</a:t>
            </a:r>
            <a:r>
              <a:rPr lang="en-US" dirty="0">
                <a:effectLst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B0F0"/>
                </a:solidFill>
                <a:effectLst/>
              </a:rPr>
              <a:t>Ablative of Source </a:t>
            </a:r>
            <a:r>
              <a:rPr lang="en-US" altLang="en-US" dirty="0" smtClean="0">
                <a:effectLst/>
              </a:rPr>
              <a:t>(usually w/o preposition)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Occurs after </a:t>
            </a:r>
            <a:r>
              <a:rPr lang="en-US" altLang="en-US" b="1" dirty="0" smtClean="0">
                <a:solidFill>
                  <a:srgbClr val="9966FF"/>
                </a:solidFill>
                <a:effectLst/>
              </a:rPr>
              <a:t>participles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or </a:t>
            </a:r>
            <a:r>
              <a:rPr lang="en-US" altLang="en-US" b="1" dirty="0" smtClean="0">
                <a:solidFill>
                  <a:srgbClr val="9966FF"/>
                </a:solidFill>
                <a:effectLst/>
              </a:rPr>
              <a:t>adjectives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to describe one’s parentage. The </a:t>
            </a:r>
            <a:r>
              <a:rPr lang="en-US" altLang="en-US" b="1" dirty="0" smtClean="0">
                <a:solidFill>
                  <a:srgbClr val="9966FF"/>
                </a:solidFill>
                <a:effectLst/>
              </a:rPr>
              <a:t>participles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>
                <a:effectLst/>
              </a:rPr>
              <a:t>most </a:t>
            </a:r>
            <a:r>
              <a:rPr lang="en-US" altLang="en-US" dirty="0" smtClean="0">
                <a:effectLst/>
              </a:rPr>
              <a:t>commonly used are: </a:t>
            </a:r>
            <a:r>
              <a:rPr lang="en-US" altLang="en-US" b="1" i="1" dirty="0" err="1" smtClean="0">
                <a:solidFill>
                  <a:srgbClr val="9966FF"/>
                </a:solidFill>
                <a:effectLst/>
              </a:rPr>
              <a:t>ortus</a:t>
            </a:r>
            <a:r>
              <a:rPr lang="en-US" altLang="en-US" i="1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and </a:t>
            </a:r>
            <a:r>
              <a:rPr lang="en-US" altLang="en-US" b="1" i="1" dirty="0" err="1" smtClean="0">
                <a:solidFill>
                  <a:srgbClr val="9966FF"/>
                </a:solidFill>
                <a:effectLst/>
              </a:rPr>
              <a:t>natus</a:t>
            </a:r>
            <a:r>
              <a:rPr lang="en-US" altLang="en-US" dirty="0" smtClean="0">
                <a:effectLst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This type of ablative usually occurs without a preposition, but occasionally </a:t>
            </a:r>
            <a:r>
              <a:rPr lang="en-US" altLang="en-US" b="1" i="1" dirty="0" smtClean="0">
                <a:solidFill>
                  <a:schemeClr val="tx1"/>
                </a:solidFill>
                <a:effectLst/>
              </a:rPr>
              <a:t>ab</a:t>
            </a:r>
            <a:r>
              <a:rPr lang="en-US" alt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is used, especially to denote more remote descent. The preposition </a:t>
            </a:r>
            <a:r>
              <a:rPr lang="en-US" altLang="en-US" b="1" i="1" dirty="0" smtClean="0">
                <a:solidFill>
                  <a:schemeClr val="tx1"/>
                </a:solidFill>
                <a:effectLst/>
              </a:rPr>
              <a:t>ex</a:t>
            </a:r>
            <a:r>
              <a:rPr lang="en-US" alt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often occurs with pronouns.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Translate with “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from</a:t>
            </a:r>
            <a:r>
              <a:rPr lang="en-US" altLang="en-US" dirty="0" smtClean="0">
                <a:effectLst/>
              </a:rPr>
              <a:t>...”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B0F0"/>
                </a:solidFill>
                <a:effectLst/>
              </a:rPr>
              <a:t>Jove</a:t>
            </a:r>
            <a:r>
              <a:rPr lang="en-US" altLang="en-US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9966FF"/>
                </a:solidFill>
                <a:effectLst/>
              </a:rPr>
              <a:t>natus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est. = He was </a:t>
            </a:r>
            <a:r>
              <a:rPr lang="en-US" altLang="en-US" b="1" dirty="0" smtClean="0">
                <a:solidFill>
                  <a:srgbClr val="9966FF"/>
                </a:solidFill>
                <a:effectLst/>
              </a:rPr>
              <a:t>born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from</a:t>
            </a:r>
            <a:r>
              <a:rPr lang="en-US" alt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00B0F0"/>
                </a:solidFill>
                <a:effectLst/>
              </a:rPr>
              <a:t>Juppiter</a:t>
            </a:r>
            <a:r>
              <a:rPr lang="en-US" altLang="en-US" dirty="0" smtClean="0">
                <a:effectLst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 err="1" smtClean="0">
                <a:solidFill>
                  <a:srgbClr val="00B0F0"/>
                </a:solidFill>
                <a:effectLst/>
              </a:rPr>
              <a:t>Nobili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00B0F0"/>
                </a:solidFill>
                <a:effectLst/>
              </a:rPr>
              <a:t>genere</a:t>
            </a:r>
            <a:r>
              <a:rPr lang="en-US" altLang="en-US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9966FF"/>
                </a:solidFill>
                <a:effectLst/>
              </a:rPr>
              <a:t>ortus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 smtClean="0">
                <a:effectLst/>
              </a:rPr>
              <a:t>est. </a:t>
            </a:r>
            <a:r>
              <a:rPr lang="en-US" altLang="en-US" dirty="0">
                <a:effectLst/>
              </a:rPr>
              <a:t>= He was </a:t>
            </a:r>
            <a:r>
              <a:rPr lang="en-US" altLang="en-US" b="1" dirty="0">
                <a:solidFill>
                  <a:srgbClr val="9966FF"/>
                </a:solidFill>
                <a:effectLst/>
              </a:rPr>
              <a:t>born</a:t>
            </a:r>
            <a:r>
              <a:rPr lang="en-US" altLang="en-US" b="1" dirty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>
                <a:solidFill>
                  <a:srgbClr val="00B0F0"/>
                </a:solidFill>
                <a:effectLst/>
              </a:rPr>
              <a:t>from</a:t>
            </a:r>
            <a:r>
              <a:rPr lang="en-US" altLang="en-US" b="1" dirty="0">
                <a:solidFill>
                  <a:srgbClr val="FF0000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a noble family</a:t>
            </a:r>
            <a:r>
              <a:rPr lang="en-US" altLang="en-US" dirty="0" smtClean="0">
                <a:effectLst/>
              </a:rPr>
              <a:t>.</a:t>
            </a:r>
            <a:endParaRPr lang="en-US" alt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tx1"/>
                </a:solidFill>
                <a:effectLst/>
              </a:rPr>
              <a:t>Ab </a:t>
            </a:r>
            <a:r>
              <a:rPr lang="en-US" altLang="en-US" b="1" dirty="0" err="1" smtClean="0">
                <a:solidFill>
                  <a:srgbClr val="00B0F0"/>
                </a:solidFill>
                <a:effectLst/>
              </a:rPr>
              <a:t>Ulixe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9966FF"/>
                </a:solidFill>
                <a:effectLst/>
              </a:rPr>
              <a:t>ortus</a:t>
            </a:r>
            <a:r>
              <a:rPr lang="en-US" altLang="en-US" dirty="0" smtClean="0">
                <a:solidFill>
                  <a:srgbClr val="9966FF"/>
                </a:solidFill>
                <a:effectLst/>
              </a:rPr>
              <a:t> </a:t>
            </a:r>
            <a:r>
              <a:rPr lang="en-US" altLang="en-US" dirty="0">
                <a:effectLst/>
              </a:rPr>
              <a:t>est. = He was </a:t>
            </a:r>
            <a:r>
              <a:rPr lang="en-US" altLang="en-US" b="1" dirty="0" smtClean="0">
                <a:solidFill>
                  <a:srgbClr val="9966FF"/>
                </a:solidFill>
                <a:effectLst/>
              </a:rPr>
              <a:t>descended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>
                <a:solidFill>
                  <a:schemeClr val="tx1"/>
                </a:solidFill>
                <a:effectLst/>
              </a:rPr>
              <a:t>from </a:t>
            </a:r>
            <a:r>
              <a:rPr lang="en-US" altLang="en-US" b="1" dirty="0" smtClean="0">
                <a:solidFill>
                  <a:srgbClr val="00B0F0"/>
                </a:solidFill>
                <a:effectLst/>
              </a:rPr>
              <a:t>Ulysses</a:t>
            </a:r>
            <a:r>
              <a:rPr lang="en-US" altLang="en-US" dirty="0" smtClean="0">
                <a:effectLst/>
              </a:rPr>
              <a:t>. </a:t>
            </a:r>
            <a:endParaRPr lang="en-US" altLang="en-US" dirty="0" smtClean="0">
              <a:effectLst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 smtClean="0"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7350" y="258283"/>
            <a:ext cx="5829300" cy="5715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28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Ablatives</a:t>
            </a:r>
            <a:endParaRPr lang="en-US" sz="285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2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9740" y="921488"/>
            <a:ext cx="8626548" cy="5628168"/>
          </a:xfrm>
          <a:effectLst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0000"/>
                </a:solidFill>
                <a:effectLst/>
              </a:rPr>
              <a:t>Ablative of Comparison </a:t>
            </a:r>
            <a:r>
              <a:rPr lang="en-US" altLang="en-US" dirty="0" smtClean="0">
                <a:effectLst/>
              </a:rPr>
              <a:t>(w/o preposition)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Occurs after an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adjective</a:t>
            </a:r>
            <a:r>
              <a:rPr lang="en-US" altLang="en-US" dirty="0" smtClean="0">
                <a:effectLst/>
              </a:rPr>
              <a:t> or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adverb</a:t>
            </a:r>
            <a:r>
              <a:rPr lang="en-US" altLang="en-US" dirty="0" smtClean="0">
                <a:effectLst/>
              </a:rPr>
              <a:t> in the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comparative</a:t>
            </a:r>
            <a:r>
              <a:rPr lang="en-US" altLang="en-US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degree</a:t>
            </a:r>
            <a:r>
              <a:rPr lang="en-US" altLang="en-US" dirty="0" smtClean="0">
                <a:effectLst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This type of ablative is used in place of the </a:t>
            </a:r>
            <a:r>
              <a:rPr lang="en-US" altLang="en-US" b="1" dirty="0" smtClean="0">
                <a:solidFill>
                  <a:schemeClr val="tx1"/>
                </a:solidFill>
                <a:effectLst/>
              </a:rPr>
              <a:t>quam (+ same case) construction </a:t>
            </a:r>
            <a:r>
              <a:rPr lang="en-US" altLang="en-US" dirty="0" smtClean="0">
                <a:effectLst/>
              </a:rPr>
              <a:t>to describe the thing compared to whatever is modified by the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comparative</a:t>
            </a:r>
            <a:r>
              <a:rPr lang="en-US" altLang="en-US" dirty="0" smtClean="0">
                <a:effectLst/>
              </a:rPr>
              <a:t>, and usually only when that first element stands in the nominative or accusative case.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Translate with “</a:t>
            </a:r>
            <a:r>
              <a:rPr lang="en-US" altLang="en-US" b="1" dirty="0" smtClean="0">
                <a:solidFill>
                  <a:srgbClr val="FF0000"/>
                </a:solidFill>
                <a:effectLst/>
              </a:rPr>
              <a:t>than</a:t>
            </a:r>
            <a:r>
              <a:rPr lang="en-US" altLang="en-US" dirty="0" smtClean="0">
                <a:effectLst/>
              </a:rPr>
              <a:t>...”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effectLst/>
              </a:rPr>
              <a:t>Filia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 err="1" smtClean="0">
                <a:effectLst/>
              </a:rPr>
              <a:t>eius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b="1" dirty="0" err="1" smtClean="0">
                <a:solidFill>
                  <a:srgbClr val="99FF66"/>
                </a:solidFill>
                <a:effectLst/>
              </a:rPr>
              <a:t>pulchrior</a:t>
            </a:r>
            <a:r>
              <a:rPr lang="en-US" altLang="en-US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effectLst/>
              </a:rPr>
              <a:t>uxore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 err="1" smtClean="0">
                <a:effectLst/>
              </a:rPr>
              <a:t>erat</a:t>
            </a:r>
            <a:r>
              <a:rPr lang="en-US" altLang="en-US" dirty="0" smtClean="0">
                <a:effectLst/>
              </a:rPr>
              <a:t>. = His daughter was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prettier</a:t>
            </a:r>
            <a:r>
              <a:rPr lang="en-US" altLang="en-US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effectLst/>
              </a:rPr>
              <a:t>than his wife</a:t>
            </a:r>
            <a:r>
              <a:rPr lang="en-US" altLang="en-US" dirty="0" smtClean="0">
                <a:effectLst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err="1">
                <a:effectLst/>
                <a:cs typeface="Arial" panose="020B0604020202020204" pitchFamily="34" charset="0"/>
              </a:rPr>
              <a:t>Serv</a:t>
            </a:r>
            <a:r>
              <a:rPr lang="en-US" altLang="ja-JP" dirty="0" err="1">
                <a:effectLst/>
                <a:ea typeface="ＭＳ Ｐゴシック" panose="020B0600070205080204" pitchFamily="34" charset="-128"/>
              </a:rPr>
              <a:t>ī</a:t>
            </a:r>
            <a:r>
              <a:rPr lang="en-US" altLang="ja-JP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dirty="0" err="1">
                <a:effectLst/>
                <a:ea typeface="ＭＳ Ｐゴシック" panose="020B0600070205080204" pitchFamily="34" charset="-128"/>
              </a:rPr>
              <a:t>sunt</a:t>
            </a:r>
            <a:r>
              <a:rPr lang="en-US" altLang="ja-JP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err="1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miseriorēs</a:t>
            </a:r>
            <a:r>
              <a:rPr lang="en-US" altLang="ja-JP" dirty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līberīs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. = Slaves are </a:t>
            </a:r>
            <a:r>
              <a:rPr lang="en-US" altLang="ja-JP" b="1" dirty="0" smtClean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more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smtClean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miserable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than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free</a:t>
            </a:r>
            <a:r>
              <a:rPr lang="en-US" altLang="ja-JP" dirty="0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men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err="1">
                <a:effectLst/>
                <a:cs typeface="Arial" panose="020B0604020202020204" pitchFamily="34" charset="0"/>
              </a:rPr>
              <a:t>Omn</a:t>
            </a:r>
            <a:r>
              <a:rPr lang="en-US" altLang="ja-JP" dirty="0" err="1">
                <a:effectLst/>
                <a:ea typeface="ＭＳ Ｐゴシック" panose="020B0600070205080204" pitchFamily="34" charset="-128"/>
              </a:rPr>
              <a:t>ēs</a:t>
            </a:r>
            <a:r>
              <a:rPr lang="en-US" altLang="ja-JP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dirty="0" err="1">
                <a:effectLst/>
                <a:ea typeface="ＭＳ Ｐゴシック" panose="020B0600070205080204" pitchFamily="34" charset="-128"/>
              </a:rPr>
              <a:t>sciunt</a:t>
            </a:r>
            <a:r>
              <a:rPr lang="en-US" altLang="ja-JP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err="1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fortius</a:t>
            </a:r>
            <a:r>
              <a:rPr lang="en-US" altLang="ja-JP" dirty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dirty="0" err="1">
                <a:effectLst/>
                <a:ea typeface="ＭＳ Ｐゴシック" panose="020B0600070205080204" pitchFamily="34" charset="-128"/>
              </a:rPr>
              <a:t>esse</a:t>
            </a:r>
            <a:r>
              <a:rPr lang="en-US" altLang="ja-JP" dirty="0">
                <a:effectLst/>
                <a:ea typeface="ＭＳ Ｐゴシック" panose="020B0600070205080204" pitchFamily="34" charset="-128"/>
              </a:rPr>
              <a:t> verbum </a:t>
            </a:r>
            <a:r>
              <a:rPr lang="en-US" altLang="ja-JP" b="1" dirty="0" err="1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gladio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. = Everyone knows that the word is </a:t>
            </a:r>
            <a:r>
              <a:rPr lang="en-US" altLang="ja-JP" b="1" dirty="0" smtClean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stronger</a:t>
            </a:r>
            <a:r>
              <a:rPr lang="en-US" altLang="ja-JP" dirty="0" smtClean="0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effectLst/>
                <a:ea typeface="ＭＳ Ｐゴシック" panose="020B0600070205080204" pitchFamily="34" charset="-128"/>
              </a:rPr>
              <a:t>than the sword</a:t>
            </a:r>
            <a:r>
              <a:rPr lang="en-US" altLang="ja-JP" dirty="0" smtClean="0">
                <a:effectLst/>
                <a:ea typeface="ＭＳ Ｐゴシック" panose="020B0600070205080204" pitchFamily="34" charset="-128"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  <a:ea typeface="ＭＳ Ｐゴシック" panose="020B0600070205080204" pitchFamily="34" charset="-128"/>
                <a:cs typeface="Arial" panose="020B0604020202020204" pitchFamily="34" charset="0"/>
              </a:rPr>
              <a:t>Compare, instead, the </a:t>
            </a:r>
            <a:r>
              <a:rPr lang="en-US" altLang="en-US" b="1" dirty="0">
                <a:solidFill>
                  <a:schemeClr val="tx1"/>
                </a:solidFill>
                <a:effectLst/>
              </a:rPr>
              <a:t>quam (+ same case) </a:t>
            </a:r>
            <a:r>
              <a:rPr lang="en-US" altLang="en-US" b="1" dirty="0" smtClean="0">
                <a:solidFill>
                  <a:schemeClr val="tx1"/>
                </a:solidFill>
                <a:effectLst/>
              </a:rPr>
              <a:t>construction</a:t>
            </a:r>
            <a:r>
              <a:rPr lang="en-US" altLang="en-US" dirty="0" smtClean="0">
                <a:effectLst/>
              </a:rPr>
              <a:t>:</a:t>
            </a:r>
            <a:endParaRPr lang="en-US" altLang="en-US" dirty="0" smtClean="0">
              <a:effectLst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Hic </a:t>
            </a:r>
            <a:r>
              <a:rPr lang="en-US" altLang="en-US" dirty="0" err="1">
                <a:effectLst/>
              </a:rPr>
              <a:t>vir</a:t>
            </a:r>
            <a:r>
              <a:rPr lang="en-US" altLang="en-US" dirty="0">
                <a:effectLst/>
              </a:rPr>
              <a:t> </a:t>
            </a:r>
            <a:r>
              <a:rPr lang="en-US" altLang="en-US" dirty="0" err="1">
                <a:effectLst/>
              </a:rPr>
              <a:t>est</a:t>
            </a:r>
            <a:r>
              <a:rPr lang="en-US" altLang="en-US" dirty="0">
                <a:effectLst/>
              </a:rPr>
              <a:t> </a:t>
            </a:r>
            <a:r>
              <a:rPr lang="en-US" altLang="en-US" b="1" dirty="0" err="1">
                <a:solidFill>
                  <a:srgbClr val="99FF66"/>
                </a:solidFill>
                <a:effectLst/>
              </a:rPr>
              <a:t>cl</a:t>
            </a:r>
            <a:r>
              <a:rPr lang="en-US" altLang="ja-JP" b="1" dirty="0" err="1">
                <a:solidFill>
                  <a:srgbClr val="99FF66"/>
                </a:solidFill>
                <a:effectLst/>
                <a:ea typeface="ＭＳ Ｐゴシック" panose="020B0600070205080204" pitchFamily="34" charset="-128"/>
              </a:rPr>
              <a:t>ā</a:t>
            </a:r>
            <a:r>
              <a:rPr lang="en-US" altLang="en-US" b="1" dirty="0" err="1">
                <a:solidFill>
                  <a:srgbClr val="99FF66"/>
                </a:solidFill>
                <a:effectLst/>
              </a:rPr>
              <a:t>rior</a:t>
            </a:r>
            <a:r>
              <a:rPr lang="en-US" altLang="en-US" dirty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>
                <a:solidFill>
                  <a:schemeClr val="tx1"/>
                </a:solidFill>
                <a:effectLst/>
              </a:rPr>
              <a:t>quam</a:t>
            </a:r>
            <a:r>
              <a:rPr lang="en-US" alt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b="1" dirty="0">
                <a:solidFill>
                  <a:schemeClr val="tx1"/>
                </a:solidFill>
                <a:effectLst/>
              </a:rPr>
              <a:t>Caesar</a:t>
            </a:r>
            <a:r>
              <a:rPr lang="en-US" altLang="en-US" dirty="0" smtClean="0">
                <a:effectLst/>
              </a:rPr>
              <a:t>. = This man is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more</a:t>
            </a:r>
            <a:r>
              <a:rPr lang="en-US" altLang="en-US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rgbClr val="99FF66"/>
                </a:solidFill>
                <a:effectLst/>
              </a:rPr>
              <a:t>famous</a:t>
            </a:r>
            <a:r>
              <a:rPr lang="en-US" altLang="en-US" dirty="0" smtClean="0">
                <a:solidFill>
                  <a:srgbClr val="99FF66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chemeClr val="tx1"/>
                </a:solidFill>
                <a:effectLst/>
              </a:rPr>
              <a:t>than</a:t>
            </a:r>
            <a:r>
              <a:rPr lang="en-US" alt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en-US" b="1" dirty="0" smtClean="0">
                <a:solidFill>
                  <a:schemeClr val="tx1"/>
                </a:solidFill>
                <a:effectLst/>
              </a:rPr>
              <a:t>Caesar</a:t>
            </a:r>
            <a:r>
              <a:rPr lang="en-US" altLang="en-US" dirty="0" smtClean="0">
                <a:effectLst/>
              </a:rPr>
              <a:t>. </a:t>
            </a:r>
            <a:endParaRPr lang="en-US" altLang="en-US" dirty="0" smtClean="0">
              <a:effectLst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70C0"/>
              </a:solidFill>
              <a:effectLst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dirty="0" smtClean="0"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7350" y="258283"/>
            <a:ext cx="5829300" cy="5715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285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Ablatives</a:t>
            </a:r>
            <a:endParaRPr lang="en-US" sz="285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93" y="779721"/>
            <a:ext cx="8711609" cy="6078279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Means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preposition)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Indicates the means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instrument used to complete the action of the verb.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“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“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means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“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Suā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manū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en-US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scrīpsit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He wrote it 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his own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sagittā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vulneratus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est. = Alexander was wounded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an arrow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ffectLst/>
              </a:rPr>
              <a:t>A special set of 5 </a:t>
            </a:r>
            <a:r>
              <a:rPr lang="en-US" b="1" dirty="0">
                <a:solidFill>
                  <a:srgbClr val="9966FF"/>
                </a:solidFill>
                <a:effectLst/>
              </a:rPr>
              <a:t>deponent</a:t>
            </a:r>
            <a:r>
              <a:rPr lang="en-US" dirty="0">
                <a:effectLst/>
              </a:rPr>
              <a:t> verbs take an </a:t>
            </a:r>
            <a:r>
              <a:rPr lang="en-US" b="1" dirty="0">
                <a:solidFill>
                  <a:srgbClr val="FFFF00"/>
                </a:solidFill>
                <a:effectLst/>
              </a:rPr>
              <a:t>ablative of means</a:t>
            </a:r>
            <a:r>
              <a:rPr lang="en-US" b="1" dirty="0">
                <a:solidFill>
                  <a:srgbClr val="006600"/>
                </a:solidFill>
                <a:effectLst/>
              </a:rPr>
              <a:t> </a:t>
            </a:r>
            <a:r>
              <a:rPr lang="en-US" dirty="0">
                <a:effectLst/>
              </a:rPr>
              <a:t>that functions </a:t>
            </a:r>
            <a:r>
              <a:rPr lang="en-US" dirty="0" smtClean="0">
                <a:effectLst/>
              </a:rPr>
              <a:t>similar to </a:t>
            </a:r>
            <a:r>
              <a:rPr lang="en-US" dirty="0">
                <a:effectLst/>
              </a:rPr>
              <a:t>the direct </a:t>
            </a:r>
            <a:r>
              <a:rPr lang="en-US" dirty="0" smtClean="0">
                <a:effectLst/>
              </a:rPr>
              <a:t>object in English. We sometimes call them the “</a:t>
            </a:r>
            <a:r>
              <a:rPr lang="en-US" b="1" dirty="0" smtClean="0">
                <a:solidFill>
                  <a:srgbClr val="9966FF"/>
                </a:solidFill>
                <a:effectLst/>
              </a:rPr>
              <a:t>PUFFV</a:t>
            </a:r>
            <a:r>
              <a:rPr lang="en-US" dirty="0" smtClean="0">
                <a:effectLst/>
              </a:rPr>
              <a:t>” verbs to remember them. </a:t>
            </a:r>
            <a:endParaRPr lang="en-US" dirty="0">
              <a:effectLst/>
            </a:endParaRPr>
          </a:p>
          <a:p>
            <a:pPr marL="957420" lvl="2" indent="-274320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9966FF"/>
                </a:solidFill>
                <a:effectLst/>
              </a:rPr>
              <a:t>P</a:t>
            </a:r>
            <a:r>
              <a:rPr lang="en-US" b="1" dirty="0" err="1">
                <a:effectLst/>
              </a:rPr>
              <a:t>otior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potīrī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potītus</a:t>
            </a:r>
            <a:r>
              <a:rPr lang="en-US" b="1" dirty="0">
                <a:effectLst/>
              </a:rPr>
              <a:t> sum – </a:t>
            </a:r>
            <a:r>
              <a:rPr lang="en-US" b="1" i="1" dirty="0">
                <a:effectLst/>
              </a:rPr>
              <a:t>to possess*</a:t>
            </a:r>
            <a:endParaRPr lang="en-US" b="1" dirty="0">
              <a:effectLst/>
            </a:endParaRPr>
          </a:p>
          <a:p>
            <a:pPr marL="957420" lvl="2" indent="-274320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9966FF"/>
                </a:solidFill>
                <a:effectLst/>
              </a:rPr>
              <a:t>Ū</a:t>
            </a:r>
            <a:r>
              <a:rPr lang="en-US" b="1" dirty="0" err="1">
                <a:effectLst/>
              </a:rPr>
              <a:t>tor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ūtī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ūsus</a:t>
            </a:r>
            <a:r>
              <a:rPr lang="en-US" b="1" dirty="0">
                <a:effectLst/>
              </a:rPr>
              <a:t> sum – </a:t>
            </a:r>
            <a:r>
              <a:rPr lang="en-US" b="1" i="1" dirty="0">
                <a:effectLst/>
              </a:rPr>
              <a:t>to use**</a:t>
            </a:r>
            <a:endParaRPr lang="en-US" b="1" dirty="0">
              <a:effectLst/>
            </a:endParaRPr>
          </a:p>
          <a:p>
            <a:pPr marL="957420" lvl="2" indent="-274320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9966FF"/>
                </a:solidFill>
                <a:effectLst/>
              </a:rPr>
              <a:t>F</a:t>
            </a:r>
            <a:r>
              <a:rPr lang="en-US" b="1" dirty="0" err="1">
                <a:effectLst/>
              </a:rPr>
              <a:t>ruor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fruī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fructus</a:t>
            </a:r>
            <a:r>
              <a:rPr lang="en-US" b="1" dirty="0">
                <a:effectLst/>
              </a:rPr>
              <a:t> sum – </a:t>
            </a:r>
            <a:r>
              <a:rPr lang="en-US" b="1" i="1" dirty="0">
                <a:effectLst/>
              </a:rPr>
              <a:t>to enjoy</a:t>
            </a:r>
            <a:endParaRPr lang="en-US" b="1" dirty="0">
              <a:effectLst/>
            </a:endParaRPr>
          </a:p>
          <a:p>
            <a:pPr marL="957420" lvl="2" indent="-274320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9966FF"/>
                </a:solidFill>
                <a:effectLst/>
              </a:rPr>
              <a:t>F</a:t>
            </a:r>
            <a:r>
              <a:rPr lang="en-US" b="1" dirty="0" err="1">
                <a:effectLst/>
              </a:rPr>
              <a:t>ungor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fungī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functus</a:t>
            </a:r>
            <a:r>
              <a:rPr lang="en-US" b="1" dirty="0">
                <a:effectLst/>
              </a:rPr>
              <a:t> sum – </a:t>
            </a:r>
            <a:r>
              <a:rPr lang="en-US" b="1" i="1" dirty="0">
                <a:effectLst/>
              </a:rPr>
              <a:t>to perform, do</a:t>
            </a:r>
            <a:endParaRPr lang="en-US" b="1" dirty="0">
              <a:effectLst/>
            </a:endParaRPr>
          </a:p>
          <a:p>
            <a:pPr marL="957420" lvl="2" indent="-274320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9966FF"/>
                </a:solidFill>
                <a:effectLst/>
              </a:rPr>
              <a:t>V</a:t>
            </a:r>
            <a:r>
              <a:rPr lang="en-US" b="1" dirty="0" err="1">
                <a:effectLst/>
              </a:rPr>
              <a:t>escor</a:t>
            </a:r>
            <a:r>
              <a:rPr lang="en-US" b="1" dirty="0">
                <a:effectLst/>
              </a:rPr>
              <a:t>, </a:t>
            </a:r>
            <a:r>
              <a:rPr lang="en-US" b="1" dirty="0" err="1">
                <a:effectLst/>
              </a:rPr>
              <a:t>vescī</a:t>
            </a:r>
            <a:r>
              <a:rPr lang="en-US" b="1" dirty="0">
                <a:effectLst/>
              </a:rPr>
              <a:t>, [</a:t>
            </a:r>
            <a:r>
              <a:rPr lang="en-US" b="1" dirty="0" err="1">
                <a:effectLst/>
              </a:rPr>
              <a:t>vescus</a:t>
            </a:r>
            <a:r>
              <a:rPr lang="en-US" b="1" dirty="0">
                <a:effectLst/>
              </a:rPr>
              <a:t>] – </a:t>
            </a:r>
            <a:r>
              <a:rPr lang="en-US" b="1" i="1" dirty="0">
                <a:effectLst/>
              </a:rPr>
              <a:t>to eat</a:t>
            </a:r>
          </a:p>
          <a:p>
            <a:pPr lvl="1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err="1" smtClean="0">
                <a:solidFill>
                  <a:srgbClr val="FFFF00"/>
                </a:solidFill>
                <a:effectLst/>
              </a:rPr>
              <a:t>Ferrō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dirty="0" err="1">
                <a:solidFill>
                  <a:srgbClr val="9966FF"/>
                </a:solidFill>
                <a:effectLst/>
              </a:rPr>
              <a:t>ūtitur</a:t>
            </a:r>
            <a:r>
              <a:rPr lang="en-US" b="1" dirty="0">
                <a:effectLst/>
              </a:rPr>
              <a:t>  = </a:t>
            </a:r>
            <a:r>
              <a:rPr lang="en-US" dirty="0">
                <a:effectLst/>
              </a:rPr>
              <a:t>He </a:t>
            </a:r>
            <a:r>
              <a:rPr lang="en-US" b="1" dirty="0">
                <a:solidFill>
                  <a:srgbClr val="9966FF"/>
                </a:solidFill>
                <a:effectLst/>
              </a:rPr>
              <a:t>uses</a:t>
            </a:r>
            <a:r>
              <a:rPr lang="en-US" dirty="0">
                <a:solidFill>
                  <a:srgbClr val="9966FF"/>
                </a:solidFill>
                <a:effectLst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</a:rPr>
              <a:t>a</a:t>
            </a:r>
            <a:r>
              <a:rPr lang="en-US" b="1" dirty="0">
                <a:solidFill>
                  <a:srgbClr val="006600"/>
                </a:solidFill>
                <a:effectLst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</a:rPr>
              <a:t>sword</a:t>
            </a:r>
            <a:r>
              <a:rPr lang="en-US" dirty="0">
                <a:effectLst/>
              </a:rPr>
              <a:t>. </a:t>
            </a:r>
          </a:p>
          <a:p>
            <a:pPr lvl="2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(</a:t>
            </a:r>
            <a:r>
              <a:rPr lang="en-US" dirty="0">
                <a:effectLst/>
              </a:rPr>
              <a:t>lit. “he </a:t>
            </a:r>
            <a:r>
              <a:rPr lang="en-US" b="1" dirty="0">
                <a:solidFill>
                  <a:srgbClr val="9966FF"/>
                </a:solidFill>
                <a:effectLst/>
              </a:rPr>
              <a:t>benefits himself </a:t>
            </a:r>
            <a:r>
              <a:rPr lang="en-US" b="1" dirty="0">
                <a:solidFill>
                  <a:srgbClr val="FFFF00"/>
                </a:solidFill>
                <a:effectLst/>
              </a:rPr>
              <a:t>by means of a</a:t>
            </a:r>
            <a:r>
              <a:rPr lang="en-US" b="1" dirty="0">
                <a:solidFill>
                  <a:srgbClr val="006600"/>
                </a:solidFill>
                <a:effectLst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</a:rPr>
              <a:t>sword</a:t>
            </a:r>
            <a:r>
              <a:rPr lang="en-US" dirty="0">
                <a:effectLst/>
              </a:rPr>
              <a:t>”)</a:t>
            </a:r>
          </a:p>
          <a:p>
            <a:pPr lvl="1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effectLst/>
              </a:rPr>
              <a:t>Nōn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audent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solidFill>
                  <a:srgbClr val="9966FF"/>
                </a:solidFill>
                <a:effectLst/>
              </a:rPr>
              <a:t>ūtī</a:t>
            </a:r>
            <a:r>
              <a:rPr lang="en-US" b="1" dirty="0">
                <a:solidFill>
                  <a:srgbClr val="9966FF"/>
                </a:solidFill>
                <a:effectLst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/>
              </a:rPr>
              <a:t>nāvibus</a:t>
            </a:r>
            <a:r>
              <a:rPr 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dirty="0">
                <a:effectLst/>
              </a:rPr>
              <a:t>= They do not dare </a:t>
            </a:r>
            <a:r>
              <a:rPr lang="en-US" b="1" dirty="0">
                <a:solidFill>
                  <a:srgbClr val="9966FF"/>
                </a:solidFill>
                <a:effectLst/>
              </a:rPr>
              <a:t>to</a:t>
            </a:r>
            <a:r>
              <a:rPr lang="en-US" b="1" dirty="0">
                <a:solidFill>
                  <a:srgbClr val="0000FF"/>
                </a:solidFill>
                <a:effectLst/>
              </a:rPr>
              <a:t> </a:t>
            </a:r>
            <a:r>
              <a:rPr lang="en-US" b="1" dirty="0">
                <a:solidFill>
                  <a:srgbClr val="9966FF"/>
                </a:solidFill>
                <a:effectLst/>
              </a:rPr>
              <a:t>use</a:t>
            </a:r>
            <a:r>
              <a:rPr lang="en-US" b="1" dirty="0">
                <a:solidFill>
                  <a:srgbClr val="0000FF"/>
                </a:solidFill>
                <a:effectLst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</a:rPr>
              <a:t>the</a:t>
            </a:r>
            <a:r>
              <a:rPr lang="en-US" b="1" dirty="0">
                <a:solidFill>
                  <a:srgbClr val="006600"/>
                </a:solidFill>
                <a:effectLst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</a:rPr>
              <a:t>ships</a:t>
            </a:r>
            <a:r>
              <a:rPr lang="en-US" dirty="0" smtClean="0">
                <a:effectLst/>
              </a:rPr>
              <a:t>. </a:t>
            </a:r>
          </a:p>
          <a:p>
            <a:pPr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There are several other subtypes of the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Ablative of Means</a:t>
            </a:r>
            <a:r>
              <a:rPr lang="en-US" dirty="0" smtClean="0">
                <a:effectLst/>
              </a:rPr>
              <a:t> covered in Bennett #218. You should look them over, especially the </a:t>
            </a:r>
            <a:r>
              <a:rPr lang="en-US" b="1" dirty="0" smtClean="0">
                <a:solidFill>
                  <a:srgbClr val="66FF66"/>
                </a:solidFill>
                <a:effectLst/>
              </a:rPr>
              <a:t>Abl. </a:t>
            </a:r>
            <a:r>
              <a:rPr lang="en-US" b="1" dirty="0">
                <a:solidFill>
                  <a:srgbClr val="66FF66"/>
                </a:solidFill>
                <a:effectLst/>
              </a:rPr>
              <a:t>o</a:t>
            </a:r>
            <a:r>
              <a:rPr lang="en-US" b="1" dirty="0" smtClean="0">
                <a:solidFill>
                  <a:srgbClr val="66FF66"/>
                </a:solidFill>
                <a:effectLst/>
              </a:rPr>
              <a:t>f Way by Which</a:t>
            </a:r>
            <a:r>
              <a:rPr lang="en-US" dirty="0" smtClean="0">
                <a:effectLst/>
              </a:rPr>
              <a:t>. </a:t>
            </a:r>
            <a:endParaRPr lang="en-US" dirty="0"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57350" y="4176823"/>
            <a:ext cx="7027234" cy="1777409"/>
            <a:chOff x="1657350" y="4176823"/>
            <a:chExt cx="7027234" cy="1777409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6288714" y="4176823"/>
              <a:ext cx="2395870" cy="9233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>
                  <a:cs typeface="Arial" charset="0"/>
                </a:rPr>
                <a:t>What case and why?</a:t>
              </a:r>
            </a:p>
            <a:p>
              <a:pPr>
                <a:defRPr/>
              </a:pPr>
              <a:r>
                <a:rPr lang="en-US" dirty="0">
                  <a:cs typeface="Arial" charset="0"/>
                </a:rPr>
                <a:t>“Abl. obj. of </a:t>
              </a:r>
              <a:r>
                <a:rPr lang="en-US" dirty="0" err="1">
                  <a:cs typeface="Arial" charset="0"/>
                </a:rPr>
                <a:t>utor</a:t>
              </a:r>
              <a:r>
                <a:rPr lang="en-US" dirty="0">
                  <a:cs typeface="Arial" charset="0"/>
                </a:rPr>
                <a:t>”</a:t>
              </a:r>
            </a:p>
            <a:p>
              <a:pPr>
                <a:defRPr/>
              </a:pPr>
              <a:r>
                <a:rPr lang="en-US" dirty="0">
                  <a:cs typeface="Arial" charset="0"/>
                </a:rPr>
                <a:t>“Abl. of means w/</a:t>
              </a:r>
              <a:r>
                <a:rPr lang="en-US" dirty="0" err="1">
                  <a:cs typeface="Arial" charset="0"/>
                </a:rPr>
                <a:t>utor</a:t>
              </a:r>
              <a:r>
                <a:rPr lang="en-US" dirty="0">
                  <a:cs typeface="Arial" charset="0"/>
                </a:rPr>
                <a:t>”</a:t>
              </a:r>
            </a:p>
          </p:txBody>
        </p:sp>
        <p:cxnSp>
          <p:nvCxnSpPr>
            <p:cNvPr id="5" name="Straight Arrow Connector 4"/>
            <p:cNvCxnSpPr>
              <a:stCxn id="4" idx="1"/>
            </p:cNvCxnSpPr>
            <p:nvPr/>
          </p:nvCxnSpPr>
          <p:spPr>
            <a:xfrm flipH="1">
              <a:off x="1657350" y="4638488"/>
              <a:ext cx="4631364" cy="649437"/>
            </a:xfrm>
            <a:prstGeom prst="straightConnector1">
              <a:avLst/>
            </a:prstGeom>
            <a:ln w="349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3381152" y="4638488"/>
              <a:ext cx="2907562" cy="1315744"/>
            </a:xfrm>
            <a:prstGeom prst="straightConnector1">
              <a:avLst/>
            </a:prstGeom>
            <a:ln w="349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61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" y="779721"/>
            <a:ext cx="8789582" cy="6003851"/>
          </a:xfrm>
          <a:effectLst/>
        </p:spPr>
        <p:txBody>
          <a:bodyPr>
            <a:normAutofit lnSpcReduction="10000"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(with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with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Describes how the action occurs. This is the most adverbial use of the ablative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or, if an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modifies the ablative, the preposition is optional.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 preposition is used with the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it usually appears in this order: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Noun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2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Remember: You want to graduate “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summa</a:t>
            </a:r>
            <a:r>
              <a:rPr lang="en-US" b="1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b="1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laude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b="1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“The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needs to be composed of at least two words,” which is why the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necessary when there is no adjective.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 </a:t>
            </a:r>
            <a:r>
              <a:rPr lang="en-US" b="1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curā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scrīpsit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wrote it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Magnā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curā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scrīpsit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wrote it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Magnā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gravitate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loquitur. = He speaks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dignity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deciding if an ablative that you encounter is an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you can confirm this by changing the noun phrase into an adverb. If you can do this without greatly changing the meaning of the phrase, then it is likely the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There are some uses related to the </a:t>
            </a:r>
            <a:r>
              <a:rPr lang="en-US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Manner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 sure the check them out in Bennett 220 (especially the </a:t>
            </a:r>
            <a:r>
              <a:rPr lang="en-US" b="1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Accordance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and 221 (</a:t>
            </a:r>
            <a:r>
              <a:rPr lang="en-US" b="1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Attendant Circumstance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>
              <a:buFont typeface="Wingdings" pitchFamily="1" charset="2"/>
              <a:buChar char="§"/>
              <a:defRPr/>
            </a:pPr>
            <a:endParaRPr lang="en-US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" y="779721"/>
            <a:ext cx="8789582" cy="600385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Accompaniment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w/preposition </a:t>
            </a:r>
            <a:r>
              <a:rPr lang="en-US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Indicates a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person, group, or thing that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accompanies the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action, often with verbs of motion.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preposition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usually required, but in early authors or in military narratives, when the noun is modified by an adjective the 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optional.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“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 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amicō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profectus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est. =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out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Sequebatur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omnibus </a:t>
            </a:r>
            <a:r>
              <a:rPr lang="en-US" b="1" dirty="0" err="1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copiis</a:t>
            </a:r>
            <a:r>
              <a:rPr lang="en-US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or-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Sequebatur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en-US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omnibus </a:t>
            </a:r>
            <a:r>
              <a:rPr lang="en-US" b="1" dirty="0" err="1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copiis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follows 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his troops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Degree of Difference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(w/o preposition)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adjectives/adverbs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words implying comparison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(for instance </a:t>
            </a:r>
            <a:r>
              <a:rPr lang="en-US" b="1" i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infra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b="1" i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supra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Degree of Difference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used to describe the difference between the two things being compared.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frater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tribus</a:t>
            </a:r>
            <a:r>
              <a:rPr lang="en-US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pedibus</a:t>
            </a:r>
            <a:r>
              <a:rPr lang="en-US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altior</a:t>
            </a:r>
            <a:r>
              <a:rPr lang="en-US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est. = His brother is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taller</a:t>
            </a:r>
            <a:r>
              <a:rPr lang="en-US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three feet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Paulo</a:t>
            </a:r>
            <a:r>
              <a:rPr lang="en-US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en-US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profectus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est. = He set out </a:t>
            </a:r>
            <a:r>
              <a:rPr lang="en-US" b="1" dirty="0" smtClean="0">
                <a:solidFill>
                  <a:srgbClr val="00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little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258283"/>
            <a:ext cx="5829300" cy="571500"/>
          </a:xfrm>
        </p:spPr>
        <p:txBody>
          <a:bodyPr/>
          <a:lstStyle/>
          <a:p>
            <a:pPr>
              <a:defRPr/>
            </a:pPr>
            <a:r>
              <a:rPr lang="en-US" sz="285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Ablatives</a:t>
            </a:r>
            <a:endParaRPr lang="en-US" sz="285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09" y="779721"/>
            <a:ext cx="8832112" cy="6003851"/>
          </a:xfrm>
          <a:effectLst/>
        </p:spPr>
        <p:txBody>
          <a:bodyPr>
            <a:normAutofit/>
          </a:bodyPr>
          <a:lstStyle/>
          <a:p>
            <a:pPr>
              <a:buFont typeface="Wingdings" pitchFamily="1" charset="2"/>
              <a:buChar char="§"/>
              <a:defRPr/>
            </a:pPr>
            <a:r>
              <a:rPr lang="en-US" b="1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Description/Quality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prep., always modified by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adjective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related to the </a:t>
            </a:r>
            <a:r>
              <a:rPr lang="en-US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Genitive of Description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is used to denote the characteristics or quality of another noun.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the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Abl.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 smtClean="0"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Gen.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Description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express characteristic, quality, or size, the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typically used to denote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physical characteristics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Translate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“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 or “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magnā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prudentiā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man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wisdom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 miles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firmā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manu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He is a soldier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7C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1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Price</a:t>
            </a:r>
            <a:r>
              <a:rPr lang="en-US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(w/o preposition)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verbs or selling or buying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(for instance, </a:t>
            </a:r>
            <a:r>
              <a:rPr lang="en-US" b="1" i="1" dirty="0" err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ēmo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i="1" dirty="0" err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vendo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Ablative of Price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designates the price or value of the thing bought or sold.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adjectives (for instance,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plurimo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parvo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minimo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in the ablative will designate indefinite price, as though modifying an implied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pretio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Servum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quinque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minis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bought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slave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five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minae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Aedes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magno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vendidit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b="1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sold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house 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high price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itchFamily="1" charset="2"/>
              <a:buChar char="§"/>
              <a:defRPr/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See Bennett #225 and #203.4 for a comparison to the </a:t>
            </a:r>
            <a:r>
              <a:rPr lang="en-US" b="1" dirty="0" smtClean="0">
                <a:solidFill>
                  <a:srgbClr val="FFCC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Genitive of Price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546</TotalTime>
  <Words>2440</Words>
  <Application>Microsoft Office PowerPoint</Application>
  <PresentationFormat>On-screen Show (4:3)</PresentationFormat>
  <Paragraphs>174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Trebuchet MS</vt:lpstr>
      <vt:lpstr>Wingdings</vt:lpstr>
      <vt:lpstr>Wingdings 2</vt:lpstr>
      <vt:lpstr>Slate</vt:lpstr>
      <vt:lpstr>Week 13 Review Topic:  The Ablative Case </vt:lpstr>
      <vt:lpstr>The Ablative Case</vt:lpstr>
      <vt:lpstr>PowerPoint Presentation</vt:lpstr>
      <vt:lpstr>PowerPoint Presentation</vt:lpstr>
      <vt:lpstr>PowerPoint Presentation</vt:lpstr>
      <vt:lpstr>Instrumental Ablatives</vt:lpstr>
      <vt:lpstr>Instrumental Ablatives</vt:lpstr>
      <vt:lpstr>Instrumental Ablatives</vt:lpstr>
      <vt:lpstr>Instrumental Ablatives</vt:lpstr>
      <vt:lpstr>Instrumental Ablatives</vt:lpstr>
      <vt:lpstr>Instrumental Ablatives</vt:lpstr>
      <vt:lpstr>The Ablatives developed from the Locative</vt:lpstr>
      <vt:lpstr>The Ablatives developed from the Locative</vt:lpstr>
      <vt:lpstr>The Ablatives developed from the Locative</vt:lpstr>
      <vt:lpstr>Learning Ablative 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Oughton</dc:creator>
  <cp:lastModifiedBy>Chuck Oughton</cp:lastModifiedBy>
  <cp:revision>119</cp:revision>
  <dcterms:created xsi:type="dcterms:W3CDTF">2014-11-22T04:55:08Z</dcterms:created>
  <dcterms:modified xsi:type="dcterms:W3CDTF">2014-11-23T06:25:38Z</dcterms:modified>
</cp:coreProperties>
</file>