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6" r:id="rId2"/>
    <p:sldId id="257" r:id="rId3"/>
    <p:sldId id="272" r:id="rId4"/>
    <p:sldId id="273" r:id="rId5"/>
    <p:sldId id="274" r:id="rId6"/>
    <p:sldId id="276" r:id="rId7"/>
    <p:sldId id="258" r:id="rId8"/>
    <p:sldId id="259" r:id="rId9"/>
    <p:sldId id="262" r:id="rId10"/>
    <p:sldId id="264" r:id="rId11"/>
    <p:sldId id="265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C3F1D-6FF0-450F-9AD2-D007B302B6E8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C5280-293B-4AE1-BE87-EFA90CA8C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0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D0BFE3F-8A2E-4414-BCD3-A2BE3B04E68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41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E5A10D3-221D-4D07-B777-ED369C8338E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655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52C979-CF80-41FE-9311-7442A531F964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49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44686C20-E23E-4E62-85E8-40E9828463F7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499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8790DB1B-CD41-4BF5-961C-7061A5A57CEB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43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9D8ADC4E-0E05-4165-9947-2E112B05A27B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501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DAA6393F-AE00-4662-9D61-E50CFBC528CA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302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5A6FFE7-7886-4FE1-AB50-AFC001DD3E3C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75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5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5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27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1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0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82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1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0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4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4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8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9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3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3C8DBD84-BE87-4F15-BB06-C85747831D3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1E83A197-C457-47E1-8863-9FC7BE022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94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12 Review PPT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Misc. Points of Syntax: Ablative Absolute, Indirect Statement, </a:t>
            </a:r>
            <a:r>
              <a:rPr lang="en-US" sz="2200" dirty="0" err="1" smtClean="0"/>
              <a:t>Supines</a:t>
            </a:r>
            <a:r>
              <a:rPr lang="en-US" sz="2200" dirty="0" smtClean="0"/>
              <a:t>, Gerunds, Gerundives, </a:t>
            </a:r>
            <a:r>
              <a:rPr lang="en-US" sz="2200" dirty="0"/>
              <a:t>Passive Periphrastic, </a:t>
            </a:r>
            <a:r>
              <a:rPr lang="en-US" sz="2200" dirty="0" smtClean="0"/>
              <a:t>etc.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7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75" y="419893"/>
            <a:ext cx="7772400" cy="598489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latin typeface="Copperplate Gothic Light" charset="0"/>
              </a:rPr>
              <a:t>Using Gerunds</a:t>
            </a:r>
            <a:endParaRPr b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78958"/>
            <a:ext cx="8915400" cy="5826642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cap="none" dirty="0" smtClean="0"/>
              <a:t>A </a:t>
            </a:r>
            <a:r>
              <a:rPr lang="en-US" altLang="en-US" sz="2800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sz="2800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sz="2800" cap="none" dirty="0" smtClean="0"/>
              <a:t>is used </a:t>
            </a:r>
            <a:r>
              <a:rPr lang="en-US" altLang="en-US" sz="2800" cap="none" dirty="0" smtClean="0"/>
              <a:t>in the same way as any other noun</a:t>
            </a:r>
            <a:r>
              <a:rPr lang="en-US" altLang="en-US" sz="2800" cap="none" dirty="0"/>
              <a:t> </a:t>
            </a:r>
            <a:r>
              <a:rPr lang="en-US" altLang="en-US" sz="2800" cap="none" dirty="0" smtClean="0"/>
              <a:t>in all cases except the Nominative. </a:t>
            </a:r>
            <a:endParaRPr lang="en-US" altLang="en-US" sz="2800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cap="none" dirty="0" smtClean="0"/>
              <a:t>Therefore, it can serve any syntactical function (direct object, abl. of means, objective gen., etc</a:t>
            </a:r>
            <a:r>
              <a:rPr lang="en-US" altLang="en-US" sz="2800" cap="none" dirty="0" smtClean="0"/>
              <a:t>.) other than Nom. Subject. </a:t>
            </a:r>
            <a:endParaRPr lang="en-US" altLang="en-US" sz="2800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cap="none" dirty="0" smtClean="0">
                <a:solidFill>
                  <a:schemeClr val="accent6"/>
                </a:solidFill>
              </a:rPr>
              <a:t>Gerunds</a:t>
            </a:r>
            <a:r>
              <a:rPr lang="en-US" altLang="en-US" sz="2800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sz="2800" cap="none" dirty="0" smtClean="0"/>
              <a:t>are </a:t>
            </a:r>
            <a:r>
              <a:rPr lang="en-US" altLang="en-US" sz="2800" cap="none" dirty="0" smtClean="0"/>
              <a:t>always </a:t>
            </a:r>
            <a:r>
              <a:rPr lang="en-US" altLang="en-US" sz="2800" b="1" i="1" cap="none" dirty="0" smtClean="0"/>
              <a:t>active </a:t>
            </a:r>
            <a:r>
              <a:rPr lang="en-US" altLang="en-US" sz="2800" cap="none" dirty="0" smtClean="0"/>
              <a:t>and </a:t>
            </a:r>
            <a:r>
              <a:rPr lang="en-US" altLang="en-US" sz="2800" cap="none" dirty="0" smtClean="0"/>
              <a:t>can take direct objects.</a:t>
            </a:r>
            <a:endParaRPr lang="en-US" altLang="en-US" sz="2800" b="1" i="1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altLang="en-US" sz="2800" cap="none" dirty="0" smtClean="0"/>
              <a:t>	</a:t>
            </a:r>
            <a:r>
              <a:rPr lang="en-US" altLang="en-US" sz="2800" cap="none" dirty="0" err="1" smtClean="0"/>
              <a:t>Habeo</a:t>
            </a:r>
            <a:r>
              <a:rPr lang="en-US" altLang="en-US" sz="2800" cap="none" dirty="0" smtClean="0"/>
              <a:t> </a:t>
            </a:r>
            <a:r>
              <a:rPr lang="en-US" altLang="en-US" sz="2800" cap="none" dirty="0" err="1" smtClean="0"/>
              <a:t>amorem</a:t>
            </a:r>
            <a:r>
              <a:rPr lang="en-US" altLang="en-US" sz="2800" cap="none" dirty="0" smtClean="0"/>
              <a:t> </a:t>
            </a:r>
            <a:r>
              <a:rPr lang="en-US" altLang="en-US" sz="2800" b="1" cap="none" dirty="0" err="1" smtClean="0">
                <a:solidFill>
                  <a:schemeClr val="accent6"/>
                </a:solidFill>
              </a:rPr>
              <a:t>scrībendī</a:t>
            </a:r>
            <a:r>
              <a:rPr lang="en-US" altLang="en-US" sz="2800" cap="none" dirty="0" smtClean="0"/>
              <a:t>.</a:t>
            </a:r>
            <a:endParaRPr lang="en-US" altLang="en-US" sz="2800" cap="none" dirty="0" smtClean="0"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altLang="en-US" sz="2800" cap="none" dirty="0" smtClean="0">
                <a:cs typeface="Arial" panose="020B0604020202020204" pitchFamily="34" charset="0"/>
              </a:rPr>
              <a:t>	I have a love </a:t>
            </a:r>
            <a:r>
              <a:rPr lang="en-US" altLang="en-US" sz="2800" b="1" cap="none" dirty="0" smtClean="0">
                <a:solidFill>
                  <a:schemeClr val="accent6"/>
                </a:solidFill>
                <a:cs typeface="Arial" panose="020B0604020202020204" pitchFamily="34" charset="0"/>
              </a:rPr>
              <a:t>of writing</a:t>
            </a:r>
            <a:r>
              <a:rPr lang="en-US" altLang="en-US" sz="2800" cap="none" dirty="0" smtClean="0">
                <a:cs typeface="Arial" panose="020B0604020202020204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altLang="en-US" sz="2800" cap="none" dirty="0" smtClean="0">
                <a:cs typeface="Arial" panose="020B0604020202020204" pitchFamily="34" charset="0"/>
              </a:rPr>
              <a:t>	</a:t>
            </a:r>
            <a:r>
              <a:rPr lang="en-US" altLang="en-US" sz="2800" cap="none" dirty="0" err="1" smtClean="0">
                <a:cs typeface="Arial" panose="020B0604020202020204" pitchFamily="34" charset="0"/>
              </a:rPr>
              <a:t>Discimus</a:t>
            </a:r>
            <a:r>
              <a:rPr lang="en-US" altLang="en-US" sz="28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800" b="1" cap="none" dirty="0" err="1" smtClean="0">
                <a:solidFill>
                  <a:schemeClr val="accent6"/>
                </a:solidFill>
                <a:cs typeface="Arial" panose="020B0604020202020204" pitchFamily="34" charset="0"/>
              </a:rPr>
              <a:t>legendo</a:t>
            </a:r>
            <a:r>
              <a:rPr lang="en-US" altLang="en-US" sz="28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800" cap="none" dirty="0" err="1" smtClean="0">
                <a:cs typeface="Arial" panose="020B0604020202020204" pitchFamily="34" charset="0"/>
              </a:rPr>
              <a:t>libros</a:t>
            </a:r>
            <a:r>
              <a:rPr lang="en-US" altLang="en-US" sz="2800" cap="none" dirty="0" smtClean="0">
                <a:cs typeface="Arial" panose="020B0604020202020204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altLang="en-US" sz="2800" cap="none" dirty="0" smtClean="0">
                <a:cs typeface="Arial" panose="020B0604020202020204" pitchFamily="34" charset="0"/>
              </a:rPr>
              <a:t>	We learn </a:t>
            </a:r>
            <a:r>
              <a:rPr lang="en-US" altLang="en-US" sz="2800" b="1" cap="none" dirty="0" smtClean="0">
                <a:solidFill>
                  <a:schemeClr val="accent6"/>
                </a:solidFill>
                <a:cs typeface="Arial" panose="020B0604020202020204" pitchFamily="34" charset="0"/>
              </a:rPr>
              <a:t>by reading </a:t>
            </a:r>
            <a:r>
              <a:rPr lang="en-US" altLang="en-US" sz="2800" cap="none" dirty="0" smtClean="0">
                <a:cs typeface="Arial" panose="020B0604020202020204" pitchFamily="34" charset="0"/>
              </a:rPr>
              <a:t>books.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46407" y="4510331"/>
            <a:ext cx="3124200" cy="369888"/>
            <a:chOff x="4800600" y="4114800"/>
            <a:chExt cx="3124200" cy="369332"/>
          </a:xfrm>
        </p:grpSpPr>
        <p:cxnSp>
          <p:nvCxnSpPr>
            <p:cNvPr id="4" name="Straight Arrow Connector 3"/>
            <p:cNvCxnSpPr>
              <a:stCxn id="12300" idx="1"/>
            </p:cNvCxnSpPr>
            <p:nvPr/>
          </p:nvCxnSpPr>
          <p:spPr>
            <a:xfrm rot="10800000">
              <a:off x="4800600" y="4190885"/>
              <a:ext cx="990600" cy="109373"/>
            </a:xfrm>
            <a:prstGeom prst="straightConnector1">
              <a:avLst/>
            </a:prstGeom>
            <a:ln w="3175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0" name="TextBox 4"/>
            <p:cNvSpPr txBox="1">
              <a:spLocks noChangeArrowheads="1"/>
            </p:cNvSpPr>
            <p:nvPr/>
          </p:nvSpPr>
          <p:spPr bwMode="auto">
            <a:xfrm>
              <a:off x="5791200" y="4114800"/>
              <a:ext cx="2133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solidFill>
                    <a:srgbClr val="00FF00"/>
                  </a:solidFill>
                </a:rPr>
                <a:t>Obj. Gen.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657595" y="5779293"/>
            <a:ext cx="4215809" cy="519663"/>
            <a:chOff x="3480391" y="5565450"/>
            <a:chExt cx="4215809" cy="518882"/>
          </a:xfrm>
        </p:grpSpPr>
        <p:cxnSp>
          <p:nvCxnSpPr>
            <p:cNvPr id="8" name="Straight Arrow Connector 7"/>
            <p:cNvCxnSpPr>
              <a:stCxn id="12298" idx="1"/>
            </p:cNvCxnSpPr>
            <p:nvPr/>
          </p:nvCxnSpPr>
          <p:spPr>
            <a:xfrm flipH="1" flipV="1">
              <a:off x="3480391" y="5565450"/>
              <a:ext cx="2082209" cy="334216"/>
            </a:xfrm>
            <a:prstGeom prst="straightConnector1">
              <a:avLst/>
            </a:prstGeom>
            <a:ln w="3175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8" name="TextBox 8"/>
            <p:cNvSpPr txBox="1">
              <a:spLocks noChangeArrowheads="1"/>
            </p:cNvSpPr>
            <p:nvPr/>
          </p:nvSpPr>
          <p:spPr bwMode="auto">
            <a:xfrm>
              <a:off x="5562600" y="5715000"/>
              <a:ext cx="2133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>
                  <a:solidFill>
                    <a:srgbClr val="00FF00"/>
                  </a:solidFill>
                </a:rPr>
                <a:t>Abl. Of Means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4765154" y="5214144"/>
            <a:ext cx="4267200" cy="381000"/>
            <a:chOff x="3810000" y="5715000"/>
            <a:chExt cx="4267200" cy="381000"/>
          </a:xfrm>
        </p:grpSpPr>
        <p:cxnSp>
          <p:nvCxnSpPr>
            <p:cNvPr id="14" name="Straight Arrow Connector 13"/>
            <p:cNvCxnSpPr>
              <a:stCxn id="12296" idx="1"/>
            </p:cNvCxnSpPr>
            <p:nvPr/>
          </p:nvCxnSpPr>
          <p:spPr>
            <a:xfrm rot="10800000" flipV="1">
              <a:off x="3810000" y="5899150"/>
              <a:ext cx="1752600" cy="196850"/>
            </a:xfrm>
            <a:prstGeom prst="straightConnector1">
              <a:avLst/>
            </a:prstGeom>
            <a:ln w="317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6" name="TextBox 14"/>
            <p:cNvSpPr txBox="1">
              <a:spLocks noChangeArrowheads="1"/>
            </p:cNvSpPr>
            <p:nvPr/>
          </p:nvSpPr>
          <p:spPr bwMode="auto">
            <a:xfrm>
              <a:off x="5562600" y="5715000"/>
              <a:ext cx="2514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solidFill>
                    <a:srgbClr val="FFFF00"/>
                  </a:solidFill>
                </a:rPr>
                <a:t>Acc. D.O. (of Gerund)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46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9358" y="303028"/>
            <a:ext cx="9144000" cy="675167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latin typeface="Copperplate Gothic Light" charset="0"/>
              </a:rPr>
              <a:t>Using Gerunds </a:t>
            </a:r>
            <a:r>
              <a:rPr lang="en-US" b="1" dirty="0" smtClean="0">
                <a:latin typeface="Copperplate Gothic Light" charset="0"/>
              </a:rPr>
              <a:t>in P</a:t>
            </a:r>
            <a:r>
              <a:rPr b="1" dirty="0" smtClean="0">
                <a:latin typeface="Copperplate Gothic Light" charset="0"/>
              </a:rPr>
              <a:t>urpose</a:t>
            </a:r>
            <a:r>
              <a:rPr lang="en-US" b="1" dirty="0" smtClean="0">
                <a:latin typeface="Copperplate Gothic Light" charset="0"/>
              </a:rPr>
              <a:t> constructions</a:t>
            </a:r>
            <a:endParaRPr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28578"/>
            <a:ext cx="9144000" cy="5929421"/>
          </a:xfrm>
        </p:spPr>
        <p:txBody>
          <a:bodyPr anchor="t"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cap="none" dirty="0" smtClean="0"/>
              <a:t>Two constructions use </a:t>
            </a:r>
            <a:r>
              <a:rPr lang="en-US" altLang="en-US" sz="2400" b="1" cap="none" dirty="0" smtClean="0">
                <a:solidFill>
                  <a:schemeClr val="accent6"/>
                </a:solidFill>
              </a:rPr>
              <a:t>Gerunds</a:t>
            </a:r>
            <a:r>
              <a:rPr lang="en-US" altLang="en-US" sz="2400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cap="none" dirty="0" smtClean="0"/>
              <a:t>to express </a:t>
            </a:r>
            <a:r>
              <a:rPr lang="en-US" altLang="en-US" sz="2400" b="1" i="1" cap="none" dirty="0" smtClean="0"/>
              <a:t>Purpose</a:t>
            </a:r>
            <a:r>
              <a:rPr lang="en-US" altLang="en-US" sz="2400" cap="none" dirty="0"/>
              <a:t>:</a:t>
            </a:r>
            <a:endParaRPr lang="en-US" altLang="en-US" sz="2400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cap="none" dirty="0" smtClean="0"/>
              <a:t>The </a:t>
            </a:r>
            <a:r>
              <a:rPr lang="en-US" altLang="en-US" sz="2400" cap="none" dirty="0" smtClean="0"/>
              <a:t>“postpositions” </a:t>
            </a:r>
            <a:r>
              <a:rPr lang="en-US" altLang="en-US" sz="2400" b="1" i="1" cap="none" dirty="0" err="1" smtClean="0">
                <a:solidFill>
                  <a:srgbClr val="FFFF00"/>
                </a:solidFill>
              </a:rPr>
              <a:t>causā</a:t>
            </a:r>
            <a:r>
              <a:rPr lang="en-US" altLang="en-US" sz="2400" i="1" cap="none" dirty="0" smtClean="0"/>
              <a:t> </a:t>
            </a:r>
            <a:r>
              <a:rPr lang="en-US" altLang="en-US" sz="2400" cap="none" dirty="0" smtClean="0"/>
              <a:t>and </a:t>
            </a:r>
            <a:r>
              <a:rPr lang="en-US" altLang="en-US" sz="2400" b="1" i="1" cap="none" dirty="0" err="1" smtClean="0">
                <a:solidFill>
                  <a:srgbClr val="FFFF00"/>
                </a:solidFill>
              </a:rPr>
              <a:t>grātiā</a:t>
            </a:r>
            <a:r>
              <a:rPr lang="en-US" altLang="en-US" sz="2400" i="1" cap="none" dirty="0" smtClean="0"/>
              <a:t> </a:t>
            </a:r>
            <a:r>
              <a:rPr lang="en-US" altLang="en-US" sz="2400" cap="none" dirty="0" smtClean="0"/>
              <a:t>take the </a:t>
            </a:r>
            <a:r>
              <a:rPr lang="en-US" altLang="en-US" sz="2400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sz="2400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cap="none" dirty="0" smtClean="0"/>
              <a:t>in the </a:t>
            </a:r>
            <a:r>
              <a:rPr lang="en-US" altLang="en-US" sz="2400" b="1" cap="none" dirty="0" smtClean="0">
                <a:solidFill>
                  <a:srgbClr val="FFFF00"/>
                </a:solidFill>
              </a:rPr>
              <a:t>Genitive</a:t>
            </a:r>
            <a:r>
              <a:rPr lang="en-US" altLang="en-US" sz="2400" cap="none" dirty="0" smtClean="0"/>
              <a:t> </a:t>
            </a:r>
            <a:r>
              <a:rPr lang="en-US" altLang="en-US" sz="2400" cap="none" dirty="0" smtClean="0"/>
              <a:t>to express purpose.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cap="none" dirty="0" smtClean="0"/>
              <a:t>In this construction, the </a:t>
            </a:r>
            <a:r>
              <a:rPr lang="en-US" altLang="en-US" sz="2400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sz="2400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cap="none" dirty="0" smtClean="0"/>
              <a:t>is </a:t>
            </a:r>
            <a:r>
              <a:rPr lang="en-US" altLang="en-US" sz="2400" u="sng" cap="none" dirty="0" smtClean="0"/>
              <a:t>always</a:t>
            </a:r>
            <a:r>
              <a:rPr lang="en-US" altLang="en-US" sz="2400" cap="none" dirty="0" smtClean="0"/>
              <a:t> placed before (i.e., “preceding”) </a:t>
            </a:r>
            <a:r>
              <a:rPr lang="en-US" altLang="en-US" sz="2400" b="1" i="1" cap="none" dirty="0" err="1" smtClean="0">
                <a:solidFill>
                  <a:srgbClr val="FFFF00"/>
                </a:solidFill>
              </a:rPr>
              <a:t>causā</a:t>
            </a:r>
            <a:r>
              <a:rPr lang="en-US" altLang="en-US" sz="2400" i="1" cap="none" dirty="0" smtClean="0"/>
              <a:t> </a:t>
            </a:r>
            <a:r>
              <a:rPr lang="en-US" altLang="en-US" sz="2400" cap="none" dirty="0" smtClean="0"/>
              <a:t>and </a:t>
            </a:r>
            <a:r>
              <a:rPr lang="en-US" altLang="en-US" sz="2400" b="1" i="1" cap="none" dirty="0" err="1" smtClean="0">
                <a:solidFill>
                  <a:srgbClr val="FFFF00"/>
                </a:solidFill>
              </a:rPr>
              <a:t>grātiā</a:t>
            </a:r>
            <a:r>
              <a:rPr lang="en-US" altLang="en-US" sz="2400" i="1" cap="none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cap="none" dirty="0" smtClean="0">
                <a:solidFill>
                  <a:schemeClr val="tx1"/>
                </a:solidFill>
              </a:rPr>
              <a:t>Translate </a:t>
            </a:r>
            <a:r>
              <a:rPr lang="en-US" altLang="en-US" sz="2400" b="1" i="1" cap="none" dirty="0" err="1" smtClean="0">
                <a:solidFill>
                  <a:srgbClr val="FFFF00"/>
                </a:solidFill>
              </a:rPr>
              <a:t>causā</a:t>
            </a:r>
            <a:r>
              <a:rPr lang="en-US" altLang="en-US" sz="2400" i="1" cap="none" dirty="0" smtClean="0"/>
              <a:t> </a:t>
            </a:r>
            <a:r>
              <a:rPr lang="en-US" altLang="en-US" sz="2400" cap="none" dirty="0" smtClean="0"/>
              <a:t>and </a:t>
            </a:r>
            <a:r>
              <a:rPr lang="en-US" altLang="en-US" sz="2400" b="1" i="1" cap="none" dirty="0" err="1" smtClean="0">
                <a:solidFill>
                  <a:srgbClr val="FFFF00"/>
                </a:solidFill>
              </a:rPr>
              <a:t>grātiā</a:t>
            </a:r>
            <a:r>
              <a:rPr lang="en-US" altLang="en-US" sz="2400" i="1" cap="none" dirty="0" smtClean="0"/>
              <a:t> </a:t>
            </a:r>
            <a:r>
              <a:rPr lang="en-US" altLang="en-US" sz="2400" cap="none" dirty="0" smtClean="0"/>
              <a:t>as </a:t>
            </a:r>
            <a:r>
              <a:rPr lang="en-US" altLang="en-US" sz="2400" b="1" cap="none" dirty="0" smtClean="0"/>
              <a:t>“</a:t>
            </a:r>
            <a:r>
              <a:rPr lang="en-US" altLang="en-US" sz="2400" b="1" cap="none" dirty="0" smtClean="0">
                <a:solidFill>
                  <a:srgbClr val="FFFF00"/>
                </a:solidFill>
              </a:rPr>
              <a:t>for the sake of…</a:t>
            </a:r>
            <a:r>
              <a:rPr lang="en-US" altLang="en-US" sz="2400" b="1" cap="none" dirty="0" smtClean="0"/>
              <a:t>”</a:t>
            </a:r>
            <a:endParaRPr lang="en-US" altLang="en-US" sz="2400" b="1" i="1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altLang="en-US" sz="2400" cap="none" dirty="0" smtClean="0"/>
              <a:t>	</a:t>
            </a:r>
            <a:r>
              <a:rPr lang="en-US" altLang="en-US" sz="2400" cap="none" dirty="0" smtClean="0"/>
              <a:t>		</a:t>
            </a:r>
            <a:r>
              <a:rPr lang="en-US" altLang="en-US" sz="2400" cap="none" dirty="0" err="1" smtClean="0"/>
              <a:t>R</a:t>
            </a:r>
            <a:r>
              <a:rPr lang="en-US" altLang="en-US" sz="2400" cap="none" dirty="0" err="1" smtClean="0">
                <a:cs typeface="Arial" panose="020B0604020202020204" pitchFamily="34" charset="0"/>
              </a:rPr>
              <a:t>ōmam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400" cap="none" dirty="0" err="1" smtClean="0">
                <a:cs typeface="Arial" panose="020B0604020202020204" pitchFamily="34" charset="0"/>
              </a:rPr>
              <a:t>vēnī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400" cap="none" dirty="0" err="1" smtClean="0">
                <a:cs typeface="Arial" panose="020B0604020202020204" pitchFamily="34" charset="0"/>
              </a:rPr>
              <a:t>multa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400" b="1" cap="none" dirty="0" err="1" smtClean="0">
                <a:solidFill>
                  <a:schemeClr val="accent6"/>
                </a:solidFill>
                <a:cs typeface="Arial" panose="020B0604020202020204" pitchFamily="34" charset="0"/>
              </a:rPr>
              <a:t>videndī</a:t>
            </a:r>
            <a:r>
              <a:rPr lang="en-US" altLang="en-US" sz="2400" b="1" cap="none" dirty="0" smtClean="0">
                <a:solidFill>
                  <a:schemeClr val="accent6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cap="none" dirty="0" err="1" smtClean="0">
                <a:solidFill>
                  <a:srgbClr val="FFFF00"/>
                </a:solidFill>
                <a:cs typeface="Arial" panose="020B0604020202020204" pitchFamily="34" charset="0"/>
              </a:rPr>
              <a:t>causā</a:t>
            </a:r>
            <a:r>
              <a:rPr lang="en-US" altLang="en-US" sz="2400" cap="none" dirty="0" smtClean="0"/>
              <a:t>.</a:t>
            </a:r>
            <a:endParaRPr lang="en-US" altLang="en-US" sz="2400" cap="none" dirty="0" smtClean="0"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2"/>
              </a:buClr>
              <a:buFontTx/>
              <a:buNone/>
            </a:pPr>
            <a:r>
              <a:rPr lang="en-US" altLang="en-US" sz="2400" cap="none" dirty="0" smtClean="0">
                <a:cs typeface="Arial" panose="020B0604020202020204" pitchFamily="34" charset="0"/>
              </a:rPr>
              <a:t>	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		I 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came to Rome </a:t>
            </a:r>
            <a:r>
              <a:rPr lang="en-US" altLang="en-US" sz="2400" b="1" cap="none" dirty="0" smtClean="0">
                <a:solidFill>
                  <a:srgbClr val="FFFF00"/>
                </a:solidFill>
                <a:cs typeface="Arial" panose="020B0604020202020204" pitchFamily="34" charset="0"/>
              </a:rPr>
              <a:t>for the sake of </a:t>
            </a:r>
            <a:r>
              <a:rPr lang="en-US" altLang="en-US" sz="2400" b="1" cap="none" dirty="0" smtClean="0">
                <a:solidFill>
                  <a:schemeClr val="accent6"/>
                </a:solidFill>
                <a:cs typeface="Arial" panose="020B0604020202020204" pitchFamily="34" charset="0"/>
              </a:rPr>
              <a:t>seeing</a:t>
            </a:r>
            <a:r>
              <a:rPr lang="en-US" altLang="en-US" sz="2400" b="1" cap="none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many things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400" cap="none" dirty="0"/>
              <a:t>In addition</a:t>
            </a:r>
            <a:r>
              <a:rPr lang="en-US" altLang="en-US" sz="2400" cap="none" dirty="0" smtClean="0"/>
              <a:t>, the preposition </a:t>
            </a:r>
            <a:r>
              <a:rPr lang="en-US" altLang="en-US" sz="2400" b="1" i="1" cap="none" dirty="0">
                <a:solidFill>
                  <a:srgbClr val="FF0000"/>
                </a:solidFill>
              </a:rPr>
              <a:t>ad</a:t>
            </a:r>
            <a:r>
              <a:rPr lang="en-US" altLang="en-US" sz="2400" cap="none" dirty="0">
                <a:solidFill>
                  <a:srgbClr val="FF0000"/>
                </a:solidFill>
              </a:rPr>
              <a:t> </a:t>
            </a:r>
            <a:r>
              <a:rPr lang="en-US" altLang="en-US" sz="2400" cap="none" dirty="0"/>
              <a:t>can be used with a </a:t>
            </a:r>
            <a:r>
              <a:rPr lang="en-US" altLang="en-US" sz="2400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sz="2400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cap="none" dirty="0"/>
              <a:t>in the </a:t>
            </a:r>
            <a:r>
              <a:rPr lang="en-US" altLang="en-US" sz="2400" b="1" cap="none" dirty="0" smtClean="0">
                <a:solidFill>
                  <a:srgbClr val="FF0000"/>
                </a:solidFill>
              </a:rPr>
              <a:t>Accusative</a:t>
            </a:r>
            <a:r>
              <a:rPr lang="en-US" altLang="en-US" sz="2400" cap="none" dirty="0" smtClean="0">
                <a:solidFill>
                  <a:srgbClr val="FF0000"/>
                </a:solidFill>
              </a:rPr>
              <a:t> </a:t>
            </a:r>
            <a:r>
              <a:rPr lang="en-US" altLang="en-US" sz="2400" cap="none" dirty="0"/>
              <a:t>to express purpose.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400" cap="none" dirty="0"/>
              <a:t>In this construction, the </a:t>
            </a:r>
            <a:r>
              <a:rPr lang="en-US" altLang="en-US" sz="2400" b="1" cap="none" dirty="0">
                <a:solidFill>
                  <a:schemeClr val="accent6"/>
                </a:solidFill>
              </a:rPr>
              <a:t>gerund</a:t>
            </a:r>
            <a:r>
              <a:rPr lang="en-US" altLang="en-US" sz="2400" cap="none" dirty="0">
                <a:solidFill>
                  <a:schemeClr val="accent6"/>
                </a:solidFill>
              </a:rPr>
              <a:t> </a:t>
            </a:r>
            <a:r>
              <a:rPr lang="en-US" altLang="en-US" sz="2400" cap="none" dirty="0"/>
              <a:t>is </a:t>
            </a:r>
            <a:r>
              <a:rPr lang="en-US" altLang="en-US" sz="2400" u="sng" cap="none" dirty="0"/>
              <a:t>usually</a:t>
            </a:r>
            <a:r>
              <a:rPr lang="en-US" altLang="en-US" sz="2400" cap="none" dirty="0"/>
              <a:t> placed after </a:t>
            </a:r>
            <a:r>
              <a:rPr lang="en-US" altLang="en-US" sz="2400" b="1" i="1" cap="none" dirty="0">
                <a:solidFill>
                  <a:srgbClr val="FF0000"/>
                </a:solidFill>
              </a:rPr>
              <a:t>ad</a:t>
            </a:r>
            <a:r>
              <a:rPr lang="en-US" altLang="en-US" sz="2400" cap="none" dirty="0"/>
              <a:t>.</a:t>
            </a:r>
            <a:endParaRPr lang="en-US" altLang="en-US" sz="2400" i="1" cap="none" dirty="0"/>
          </a:p>
          <a:p>
            <a:pPr marL="609600" indent="-609600">
              <a:lnSpc>
                <a:spcPct val="90000"/>
              </a:lnSpc>
            </a:pPr>
            <a:r>
              <a:rPr lang="en-US" altLang="en-US" sz="2400" b="1" i="1" cap="none" dirty="0">
                <a:solidFill>
                  <a:srgbClr val="FF0000"/>
                </a:solidFill>
              </a:rPr>
              <a:t>ad</a:t>
            </a:r>
            <a:r>
              <a:rPr lang="en-US" altLang="en-US" sz="2400" i="1" cap="none" dirty="0">
                <a:solidFill>
                  <a:srgbClr val="FF0000"/>
                </a:solidFill>
              </a:rPr>
              <a:t> </a:t>
            </a:r>
            <a:r>
              <a:rPr lang="en-US" altLang="en-US" sz="2400" cap="none" dirty="0"/>
              <a:t>is translated as </a:t>
            </a:r>
            <a:r>
              <a:rPr lang="en-US" altLang="en-US" sz="2400" b="1" cap="none" dirty="0"/>
              <a:t>“</a:t>
            </a:r>
            <a:r>
              <a:rPr lang="en-US" altLang="en-US" sz="2400" b="1" cap="none" dirty="0">
                <a:solidFill>
                  <a:srgbClr val="FF0000"/>
                </a:solidFill>
              </a:rPr>
              <a:t>for the purpose of…</a:t>
            </a:r>
            <a:r>
              <a:rPr lang="en-US" altLang="en-US" sz="2400" b="1" cap="none" dirty="0"/>
              <a:t>”</a:t>
            </a:r>
            <a:endParaRPr lang="en-US" altLang="en-US" sz="2400" b="1" i="1" cap="none" dirty="0"/>
          </a:p>
          <a:p>
            <a:pPr marL="609600" indent="-60960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altLang="en-US" sz="2400" cap="none" dirty="0"/>
              <a:t>	</a:t>
            </a:r>
            <a:r>
              <a:rPr lang="en-US" altLang="en-US" sz="2400" cap="none" dirty="0" smtClean="0"/>
              <a:t>		</a:t>
            </a:r>
            <a:r>
              <a:rPr lang="en-US" altLang="en-US" sz="2400" cap="none" dirty="0" err="1" smtClean="0"/>
              <a:t>Arma</a:t>
            </a:r>
            <a:r>
              <a:rPr lang="en-US" altLang="en-US" sz="2400" cap="none" dirty="0" smtClean="0"/>
              <a:t> </a:t>
            </a:r>
            <a:r>
              <a:rPr lang="en-US" altLang="en-US" sz="2400" cap="none" dirty="0" err="1"/>
              <a:t>cēpit</a:t>
            </a:r>
            <a:r>
              <a:rPr lang="en-US" altLang="en-US" sz="2400" cap="none" dirty="0"/>
              <a:t> </a:t>
            </a:r>
            <a:r>
              <a:rPr lang="en-US" altLang="en-US" sz="2400" b="1" cap="none" dirty="0">
                <a:solidFill>
                  <a:srgbClr val="FF0000"/>
                </a:solidFill>
              </a:rPr>
              <a:t>ad </a:t>
            </a:r>
            <a:r>
              <a:rPr lang="en-US" altLang="en-US" sz="2400" b="1" cap="none" dirty="0" err="1">
                <a:solidFill>
                  <a:schemeClr val="accent6"/>
                </a:solidFill>
              </a:rPr>
              <a:t>pugnandum</a:t>
            </a:r>
            <a:r>
              <a:rPr lang="en-US" altLang="en-US" sz="2400" cap="none" dirty="0"/>
              <a:t>.</a:t>
            </a:r>
            <a:endParaRPr lang="en-US" altLang="en-US" sz="2400" cap="none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Clr>
                <a:schemeClr val="tx2"/>
              </a:buClr>
              <a:buNone/>
            </a:pPr>
            <a:r>
              <a:rPr lang="en-US" altLang="en-US" sz="2400" cap="none" dirty="0">
                <a:cs typeface="Arial" panose="020B0604020202020204" pitchFamily="34" charset="0"/>
              </a:rPr>
              <a:t>	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		He </a:t>
            </a:r>
            <a:r>
              <a:rPr lang="en-US" altLang="en-US" sz="2400" cap="none" dirty="0">
                <a:cs typeface="Arial" panose="020B0604020202020204" pitchFamily="34" charset="0"/>
              </a:rPr>
              <a:t>took up arms </a:t>
            </a:r>
            <a:r>
              <a:rPr lang="en-US" altLang="en-US" sz="2400" b="1" cap="none" dirty="0">
                <a:solidFill>
                  <a:srgbClr val="FF0000"/>
                </a:solidFill>
                <a:cs typeface="Arial" panose="020B0604020202020204" pitchFamily="34" charset="0"/>
              </a:rPr>
              <a:t>for the purpose of </a:t>
            </a:r>
            <a:r>
              <a:rPr lang="en-US" altLang="en-US" sz="2400" b="1" cap="none" dirty="0">
                <a:solidFill>
                  <a:schemeClr val="accent6"/>
                </a:solidFill>
                <a:cs typeface="Arial" panose="020B0604020202020204" pitchFamily="34" charset="0"/>
              </a:rPr>
              <a:t>fighting</a:t>
            </a:r>
            <a:r>
              <a:rPr lang="en-US" altLang="en-US" sz="2400" cap="none" dirty="0" smtClean="0">
                <a:cs typeface="Arial" panose="020B0604020202020204" pitchFamily="34" charset="0"/>
              </a:rPr>
              <a:t>.</a:t>
            </a:r>
            <a:endParaRPr lang="en-US" altLang="en-US" sz="2400" cap="none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8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651" y="228600"/>
            <a:ext cx="8080744" cy="597195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latin typeface="Copperplate Gothic Light" charset="0"/>
              </a:rPr>
              <a:t>Gerundives</a:t>
            </a:r>
            <a:r>
              <a:rPr lang="en-US" b="1" dirty="0" smtClean="0">
                <a:latin typeface="Copperplate Gothic Light" charset="0"/>
              </a:rPr>
              <a:t> + Passive Periphrastic</a:t>
            </a:r>
            <a:endParaRPr b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49842"/>
            <a:ext cx="9144000" cy="5787655"/>
          </a:xfrm>
        </p:spPr>
        <p:txBody>
          <a:bodyPr anchor="t"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cap="none" dirty="0" smtClean="0"/>
              <a:t>The </a:t>
            </a:r>
            <a:r>
              <a:rPr lang="en-US" altLang="en-US" sz="2200" b="1" cap="none" dirty="0" smtClean="0">
                <a:solidFill>
                  <a:srgbClr val="FFFF00"/>
                </a:solidFill>
              </a:rPr>
              <a:t>Future Passive Participle </a:t>
            </a:r>
            <a:r>
              <a:rPr lang="en-US" altLang="en-US" sz="2200" cap="none" dirty="0" smtClean="0"/>
              <a:t>is also called the 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sz="2200" cap="none" dirty="0" smtClean="0">
                <a:solidFill>
                  <a:srgbClr val="FF00FF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cap="none" dirty="0" smtClean="0"/>
              <a:t>it is usually translated </a:t>
            </a:r>
            <a:r>
              <a:rPr lang="en-US" altLang="en-US" sz="2200" cap="none" dirty="0" smtClean="0"/>
              <a:t>as “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ought to be </a:t>
            </a:r>
            <a:r>
              <a:rPr lang="en-US" altLang="en-US" sz="2200" b="1" cap="none" dirty="0" err="1" smtClean="0">
                <a:solidFill>
                  <a:srgbClr val="FF00FF"/>
                </a:solidFill>
              </a:rPr>
              <a:t>verbed</a:t>
            </a:r>
            <a:r>
              <a:rPr lang="en-US" altLang="en-US" sz="2200" b="1" cap="none" dirty="0" smtClean="0"/>
              <a:t>” or </a:t>
            </a:r>
            <a:r>
              <a:rPr lang="en-US" altLang="en-US" sz="2200" b="1" cap="none" dirty="0" smtClean="0"/>
              <a:t>“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needing to be </a:t>
            </a:r>
            <a:r>
              <a:rPr lang="en-US" altLang="en-US" sz="2200" b="1" cap="none" dirty="0" err="1" smtClean="0">
                <a:solidFill>
                  <a:srgbClr val="FF00FF"/>
                </a:solidFill>
              </a:rPr>
              <a:t>verbed</a:t>
            </a:r>
            <a:r>
              <a:rPr lang="en-US" altLang="en-US" sz="2200" cap="none" dirty="0" smtClean="0"/>
              <a:t>,” because it usually shows 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obligation</a:t>
            </a:r>
            <a:r>
              <a:rPr lang="en-US" altLang="en-US" sz="2200" cap="none" dirty="0" smtClean="0"/>
              <a:t> or 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necessity</a:t>
            </a:r>
            <a:endParaRPr lang="en-US" altLang="en-US" sz="2200" b="1" cap="none" dirty="0" smtClean="0">
              <a:solidFill>
                <a:srgbClr val="FF00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cap="none" dirty="0" smtClean="0"/>
              <a:t>Like all Participles, the 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sz="2200" cap="none" dirty="0" smtClean="0">
                <a:solidFill>
                  <a:srgbClr val="FF00FF"/>
                </a:solidFill>
              </a:rPr>
              <a:t> </a:t>
            </a:r>
            <a:r>
              <a:rPr lang="en-US" altLang="en-US" sz="2200" cap="none" dirty="0" smtClean="0"/>
              <a:t>can function as a simple attributive adjective modifying any noun: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2200" cap="none" dirty="0" smtClean="0"/>
              <a:t>	</a:t>
            </a:r>
            <a:r>
              <a:rPr lang="en-US" altLang="en-US" cap="none" dirty="0" err="1" smtClean="0"/>
              <a:t>Fecerunt</a:t>
            </a:r>
            <a:r>
              <a:rPr lang="en-US" altLang="en-US" cap="none" dirty="0" smtClean="0"/>
              <a:t> </a:t>
            </a:r>
            <a:r>
              <a:rPr lang="en-US" altLang="en-US" cap="none" dirty="0" err="1" smtClean="0"/>
              <a:t>leges</a:t>
            </a:r>
            <a:r>
              <a:rPr lang="en-US" altLang="en-US" cap="none" dirty="0" smtClean="0"/>
              <a:t> </a:t>
            </a:r>
            <a:r>
              <a:rPr lang="en-US" altLang="en-US" b="1" cap="none" dirty="0" err="1" smtClean="0">
                <a:solidFill>
                  <a:srgbClr val="FF00FF"/>
                </a:solidFill>
              </a:rPr>
              <a:t>observandas</a:t>
            </a:r>
            <a:r>
              <a:rPr lang="en-US" altLang="en-US" cap="none" dirty="0" smtClean="0"/>
              <a:t>. – “They made laws </a:t>
            </a:r>
            <a:r>
              <a:rPr lang="en-US" altLang="en-US" b="1" cap="none" dirty="0" smtClean="0">
                <a:solidFill>
                  <a:srgbClr val="FF00FF"/>
                </a:solidFill>
              </a:rPr>
              <a:t>needing to be observed</a:t>
            </a:r>
            <a:r>
              <a:rPr lang="en-US" altLang="en-US" cap="none" dirty="0" smtClean="0"/>
              <a:t>.”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cap="none" dirty="0" smtClean="0"/>
              <a:t>The 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sz="2200" cap="none" dirty="0" smtClean="0">
                <a:solidFill>
                  <a:srgbClr val="FF00FF"/>
                </a:solidFill>
              </a:rPr>
              <a:t> </a:t>
            </a:r>
            <a:r>
              <a:rPr lang="en-US" altLang="en-US" sz="2200" cap="none" dirty="0" smtClean="0"/>
              <a:t>also frequently combines with any </a:t>
            </a:r>
            <a:r>
              <a:rPr lang="en-US" altLang="en-US" sz="2200" cap="none" dirty="0" smtClean="0"/>
              <a:t>form of </a:t>
            </a:r>
            <a:r>
              <a:rPr lang="en-US" altLang="en-US" sz="2200" b="1" cap="none" dirty="0" smtClean="0">
                <a:solidFill>
                  <a:srgbClr val="FFFF00"/>
                </a:solidFill>
              </a:rPr>
              <a:t>sum</a:t>
            </a:r>
            <a:r>
              <a:rPr lang="en-US" altLang="en-US" sz="2200" cap="none" dirty="0"/>
              <a:t> </a:t>
            </a:r>
            <a:r>
              <a:rPr lang="en-US" altLang="en-US" sz="2200" cap="none" dirty="0" smtClean="0"/>
              <a:t>to form the </a:t>
            </a:r>
            <a:r>
              <a:rPr lang="en-US" altLang="en-US" sz="2200" b="1" cap="none" dirty="0" smtClean="0">
                <a:solidFill>
                  <a:srgbClr val="FF0000"/>
                </a:solidFill>
              </a:rPr>
              <a:t>Passive Periphrastic</a:t>
            </a:r>
            <a:r>
              <a:rPr lang="en-US" altLang="en-US" sz="2200" cap="none" dirty="0" smtClean="0"/>
              <a:t>:</a:t>
            </a:r>
          </a:p>
          <a:p>
            <a:pPr marL="1614488" lvl="3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cap="none" dirty="0" smtClean="0"/>
              <a:t>Id </a:t>
            </a:r>
            <a:r>
              <a:rPr lang="en-US" altLang="en-US" sz="2200" b="1" cap="none" dirty="0" err="1" smtClean="0">
                <a:solidFill>
                  <a:srgbClr val="00B0F0"/>
                </a:solidFill>
              </a:rPr>
              <a:t>nobis</a:t>
            </a:r>
            <a:r>
              <a:rPr lang="en-US" altLang="en-US" sz="2200" cap="none" dirty="0" smtClean="0">
                <a:solidFill>
                  <a:srgbClr val="00B0F0"/>
                </a:solidFill>
              </a:rPr>
              <a:t> 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faciendum </a:t>
            </a:r>
            <a:r>
              <a:rPr lang="en-US" altLang="en-US" sz="2200" b="1" cap="none" dirty="0" smtClean="0">
                <a:solidFill>
                  <a:srgbClr val="FFFF00"/>
                </a:solidFill>
              </a:rPr>
              <a:t>est</a:t>
            </a:r>
            <a:r>
              <a:rPr lang="en-US" altLang="en-US" sz="2200" b="1" cap="none" dirty="0" smtClean="0"/>
              <a:t>.</a:t>
            </a:r>
          </a:p>
          <a:p>
            <a:pPr marL="1614488" lvl="3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b="1" cap="none" dirty="0" smtClean="0"/>
              <a:t>It </a:t>
            </a:r>
            <a:r>
              <a:rPr lang="en-US" altLang="en-US" sz="2200" b="1" cap="none" dirty="0" smtClean="0">
                <a:solidFill>
                  <a:srgbClr val="FF0000"/>
                </a:solidFill>
              </a:rPr>
              <a:t>must be done </a:t>
            </a:r>
            <a:r>
              <a:rPr lang="en-US" altLang="en-US" sz="2200" b="1" cap="none" dirty="0" smtClean="0">
                <a:solidFill>
                  <a:srgbClr val="00B0F0"/>
                </a:solidFill>
              </a:rPr>
              <a:t>by us</a:t>
            </a:r>
            <a:r>
              <a:rPr lang="en-US" altLang="en-US" sz="2200" b="1" cap="none" dirty="0" smtClean="0"/>
              <a:t>.</a:t>
            </a:r>
          </a:p>
          <a:p>
            <a:pPr marL="1614488" lvl="3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b="1" cap="none" dirty="0" smtClean="0"/>
              <a:t>It </a:t>
            </a:r>
            <a:r>
              <a:rPr lang="en-US" altLang="en-US" sz="2200" b="1" cap="none" dirty="0" smtClean="0">
                <a:solidFill>
                  <a:srgbClr val="FF0000"/>
                </a:solidFill>
              </a:rPr>
              <a:t>ought to be done </a:t>
            </a:r>
            <a:r>
              <a:rPr lang="en-US" altLang="en-US" sz="2200" b="1" cap="none" dirty="0" smtClean="0">
                <a:solidFill>
                  <a:srgbClr val="00B0F0"/>
                </a:solidFill>
              </a:rPr>
              <a:t>by us</a:t>
            </a:r>
            <a:r>
              <a:rPr lang="en-US" altLang="en-US" sz="2200" b="1" cap="none" dirty="0" smtClean="0"/>
              <a:t>.</a:t>
            </a:r>
          </a:p>
          <a:p>
            <a:pPr marL="612648" indent="-609600">
              <a:lnSpc>
                <a:spcPct val="90000"/>
              </a:lnSpc>
            </a:pPr>
            <a:r>
              <a:rPr lang="en-US" altLang="en-US" sz="2200" cap="none" dirty="0" smtClean="0"/>
              <a:t>Since any form of </a:t>
            </a:r>
            <a:r>
              <a:rPr lang="en-US" altLang="en-US" sz="2200" b="1" cap="none" dirty="0" smtClean="0">
                <a:solidFill>
                  <a:srgbClr val="FFFF00"/>
                </a:solidFill>
              </a:rPr>
              <a:t>sum</a:t>
            </a:r>
            <a:r>
              <a:rPr lang="en-US" altLang="en-US" sz="2200" cap="none" dirty="0" smtClean="0"/>
              <a:t> may be used to form the </a:t>
            </a:r>
            <a:r>
              <a:rPr lang="en-US" altLang="en-US" sz="2200" b="1" cap="none" dirty="0" smtClean="0">
                <a:solidFill>
                  <a:srgbClr val="FF0000"/>
                </a:solidFill>
              </a:rPr>
              <a:t>Passive Periphrastic</a:t>
            </a:r>
            <a:r>
              <a:rPr lang="en-US" altLang="en-US" sz="2200" cap="none" dirty="0" smtClean="0"/>
              <a:t>, you may find a </a:t>
            </a:r>
            <a:r>
              <a:rPr lang="en-US" altLang="en-US" sz="2200" b="1" cap="none" dirty="0" smtClean="0">
                <a:solidFill>
                  <a:srgbClr val="FF0000"/>
                </a:solidFill>
              </a:rPr>
              <a:t>P</a:t>
            </a:r>
            <a:r>
              <a:rPr lang="en-US" altLang="en-US" sz="2200" b="1" cap="none" baseline="30000" dirty="0" smtClean="0">
                <a:solidFill>
                  <a:srgbClr val="FF0000"/>
                </a:solidFill>
              </a:rPr>
              <a:t>2</a:t>
            </a:r>
            <a:r>
              <a:rPr lang="en-US" altLang="en-US" sz="2200" cap="none" dirty="0" smtClean="0"/>
              <a:t> inside </a:t>
            </a:r>
            <a:r>
              <a:rPr lang="en-US" altLang="en-US" sz="2200" b="1" cap="none" dirty="0" smtClean="0">
                <a:solidFill>
                  <a:srgbClr val="FFC000"/>
                </a:solidFill>
              </a:rPr>
              <a:t>Indirect Speech</a:t>
            </a:r>
            <a:r>
              <a:rPr lang="en-US" altLang="en-US" sz="2200" cap="none" dirty="0" smtClean="0"/>
              <a:t>:</a:t>
            </a:r>
          </a:p>
          <a:p>
            <a:pPr marL="3048" indent="0">
              <a:lnSpc>
                <a:spcPct val="90000"/>
              </a:lnSpc>
              <a:buNone/>
            </a:pPr>
            <a:r>
              <a:rPr lang="en-US" altLang="en-US" sz="2200" cap="none" dirty="0"/>
              <a:t>	</a:t>
            </a:r>
            <a:r>
              <a:rPr lang="en-US" altLang="en-US" sz="2000" cap="none" dirty="0" smtClean="0"/>
              <a:t>Dixit id </a:t>
            </a:r>
            <a:r>
              <a:rPr lang="en-US" altLang="en-US" sz="2000" b="1" cap="none" dirty="0" err="1" smtClean="0">
                <a:solidFill>
                  <a:srgbClr val="00B0F0"/>
                </a:solidFill>
              </a:rPr>
              <a:t>nobis</a:t>
            </a:r>
            <a:r>
              <a:rPr lang="en-US" altLang="en-US" sz="2000" b="1" cap="none" dirty="0" smtClean="0">
                <a:solidFill>
                  <a:srgbClr val="00B0F0"/>
                </a:solidFill>
              </a:rPr>
              <a:t> </a:t>
            </a:r>
            <a:r>
              <a:rPr lang="en-US" altLang="en-US" sz="2000" b="1" cap="none" dirty="0" smtClean="0">
                <a:solidFill>
                  <a:srgbClr val="FF00FF"/>
                </a:solidFill>
              </a:rPr>
              <a:t>faciendum</a:t>
            </a:r>
            <a:r>
              <a:rPr lang="en-US" altLang="en-US" sz="2000" cap="none" dirty="0" smtClean="0"/>
              <a:t> </a:t>
            </a:r>
            <a:r>
              <a:rPr lang="en-US" altLang="en-US" sz="2000" b="1" cap="none" dirty="0" err="1" smtClean="0">
                <a:solidFill>
                  <a:srgbClr val="FFFF00"/>
                </a:solidFill>
              </a:rPr>
              <a:t>esse</a:t>
            </a:r>
            <a:r>
              <a:rPr lang="en-US" altLang="en-US" sz="2000" cap="none" dirty="0" smtClean="0"/>
              <a:t>. = He said that it </a:t>
            </a:r>
            <a:r>
              <a:rPr lang="en-US" altLang="en-US" sz="2000" b="1" cap="none" dirty="0" smtClean="0">
                <a:solidFill>
                  <a:srgbClr val="FF0000"/>
                </a:solidFill>
              </a:rPr>
              <a:t>must be done </a:t>
            </a:r>
            <a:r>
              <a:rPr lang="en-US" altLang="en-US" sz="2000" b="1" cap="none" dirty="0" smtClean="0">
                <a:solidFill>
                  <a:srgbClr val="00B0F0"/>
                </a:solidFill>
              </a:rPr>
              <a:t>by us</a:t>
            </a:r>
            <a:r>
              <a:rPr lang="en-US" altLang="en-US" sz="2000" cap="none" dirty="0" smtClean="0"/>
              <a:t>.</a:t>
            </a:r>
            <a:endParaRPr lang="en-US" altLang="en-US" sz="2000" cap="none" dirty="0" smtClean="0"/>
          </a:p>
          <a:p>
            <a:pPr marL="1614488" lvl="3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endParaRPr lang="en-US" altLang="en-US" sz="2200" b="1" cap="none" dirty="0" smtClean="0"/>
          </a:p>
          <a:p>
            <a:pPr marL="1614488" lvl="3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endParaRPr lang="en-US" altLang="en-US" sz="2200" b="1" cap="none" dirty="0" smtClean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218661" y="4280861"/>
            <a:ext cx="7439246" cy="923330"/>
            <a:chOff x="1857154" y="4302204"/>
            <a:chExt cx="7439246" cy="923264"/>
          </a:xfrm>
        </p:grpSpPr>
        <p:sp>
          <p:nvSpPr>
            <p:cNvPr id="5" name="TextBox 4"/>
            <p:cNvSpPr txBox="1"/>
            <p:nvPr/>
          </p:nvSpPr>
          <p:spPr>
            <a:xfrm>
              <a:off x="5791200" y="4302204"/>
              <a:ext cx="3505200" cy="9232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ea typeface="ＭＳ Ｐゴシック" charset="-128"/>
                </a:rPr>
                <a:t>Remember: </a:t>
              </a:r>
              <a:r>
                <a:rPr lang="en-US" b="1" dirty="0" smtClean="0">
                  <a:ea typeface="ＭＳ Ｐゴシック" charset="-128"/>
                </a:rPr>
                <a:t>Latin uses </a:t>
              </a:r>
              <a:r>
                <a:rPr lang="en-US" b="1" dirty="0">
                  <a:ea typeface="ＭＳ Ｐゴシック" charset="-128"/>
                </a:rPr>
                <a:t>a </a:t>
              </a:r>
            </a:p>
            <a:p>
              <a:pPr>
                <a:defRPr/>
              </a:pPr>
              <a:r>
                <a:rPr lang="en-US" b="1" dirty="0">
                  <a:solidFill>
                    <a:srgbClr val="00B0F0"/>
                  </a:solidFill>
                  <a:ea typeface="ＭＳ Ｐゴシック" charset="-128"/>
                </a:rPr>
                <a:t>DATIVE of Agent </a:t>
              </a:r>
            </a:p>
            <a:p>
              <a:pPr>
                <a:defRPr/>
              </a:pPr>
              <a:r>
                <a:rPr lang="en-US" b="1" dirty="0">
                  <a:ea typeface="ＭＳ Ｐゴシック" charset="-128"/>
                </a:rPr>
                <a:t>with a </a:t>
              </a:r>
              <a:r>
                <a:rPr lang="en-US" b="1" dirty="0">
                  <a:solidFill>
                    <a:srgbClr val="FF0000"/>
                  </a:solidFill>
                  <a:ea typeface="ＭＳ Ｐゴシック" charset="-128"/>
                </a:rPr>
                <a:t>Pass. </a:t>
              </a:r>
              <a:r>
                <a:rPr lang="en-US" b="1" dirty="0" err="1">
                  <a:solidFill>
                    <a:srgbClr val="FF0000"/>
                  </a:solidFill>
                  <a:ea typeface="ＭＳ Ｐゴシック" charset="-128"/>
                </a:rPr>
                <a:t>Periph</a:t>
              </a:r>
              <a:r>
                <a:rPr lang="en-US" b="1" dirty="0">
                  <a:ea typeface="ＭＳ Ｐゴシック" charset="-128"/>
                </a:rPr>
                <a:t>.</a:t>
              </a:r>
            </a:p>
          </p:txBody>
        </p: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flipH="1" flipV="1">
              <a:off x="3771014" y="4735081"/>
              <a:ext cx="2020186" cy="2875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5" idx="1"/>
            </p:cNvCxnSpPr>
            <p:nvPr/>
          </p:nvCxnSpPr>
          <p:spPr>
            <a:xfrm flipH="1">
              <a:off x="4245936" y="4763836"/>
              <a:ext cx="1545264" cy="38234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1"/>
            </p:cNvCxnSpPr>
            <p:nvPr/>
          </p:nvCxnSpPr>
          <p:spPr>
            <a:xfrm flipH="1" flipV="1">
              <a:off x="1857154" y="4394863"/>
              <a:ext cx="3934046" cy="3689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577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144" y="338472"/>
            <a:ext cx="8768316" cy="583019"/>
          </a:xfrm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Copperplate Gothic Light" charset="0"/>
              </a:rPr>
              <a:t>Gerunds </a:t>
            </a:r>
            <a:r>
              <a:rPr b="1" dirty="0" smtClean="0">
                <a:latin typeface="Copperplate Gothic Light" charset="0"/>
              </a:rPr>
              <a:t>Transforming </a:t>
            </a:r>
            <a:r>
              <a:rPr b="1" dirty="0" smtClean="0">
                <a:latin typeface="Copperplate Gothic Light" charset="0"/>
              </a:rPr>
              <a:t>to Gerundives</a:t>
            </a:r>
            <a:endParaRPr b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21491"/>
            <a:ext cx="9144000" cy="5936509"/>
          </a:xfrm>
        </p:spPr>
        <p:txBody>
          <a:bodyPr anchor="t"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cap="none" dirty="0" smtClean="0"/>
              <a:t>The </a:t>
            </a:r>
            <a:r>
              <a:rPr lang="en-US" altLang="en-US" b="1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cap="none" dirty="0" smtClean="0">
                <a:solidFill>
                  <a:srgbClr val="FF00FF"/>
                </a:solidFill>
              </a:rPr>
              <a:t> </a:t>
            </a:r>
            <a:r>
              <a:rPr lang="en-US" altLang="en-US" cap="none" dirty="0" smtClean="0"/>
              <a:t>can also be used to replace a </a:t>
            </a:r>
            <a:r>
              <a:rPr lang="en-US" altLang="en-US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cap="none" dirty="0" smtClean="0"/>
              <a:t>, but only when that </a:t>
            </a:r>
            <a:r>
              <a:rPr lang="en-US" altLang="en-US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cap="none" dirty="0" smtClean="0"/>
              <a:t>has an </a:t>
            </a:r>
            <a:r>
              <a:rPr lang="en-US" altLang="en-US" b="1" cap="none" dirty="0" smtClean="0">
                <a:solidFill>
                  <a:srgbClr val="92D050"/>
                </a:solidFill>
              </a:rPr>
              <a:t>object</a:t>
            </a:r>
            <a:r>
              <a:rPr lang="en-US" altLang="en-US" cap="none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cap="none" dirty="0" smtClean="0"/>
              <a:t>When a </a:t>
            </a:r>
            <a:r>
              <a:rPr lang="en-US" altLang="en-US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b="1" cap="none" dirty="0" smtClean="0">
                <a:solidFill>
                  <a:srgbClr val="FFC000"/>
                </a:solidFill>
              </a:rPr>
              <a:t> </a:t>
            </a:r>
            <a:r>
              <a:rPr lang="en-US" altLang="en-US" cap="none" dirty="0" smtClean="0"/>
              <a:t>takes an </a:t>
            </a:r>
            <a:r>
              <a:rPr lang="en-US" altLang="en-US" b="1" cap="none" dirty="0" smtClean="0">
                <a:solidFill>
                  <a:srgbClr val="92D050"/>
                </a:solidFill>
              </a:rPr>
              <a:t>object</a:t>
            </a:r>
            <a:r>
              <a:rPr lang="en-US" altLang="en-US" cap="none" dirty="0" smtClean="0"/>
              <a:t> it won’t change its </a:t>
            </a:r>
            <a:r>
              <a:rPr lang="en-US" altLang="en-US" b="1" cap="none" dirty="0" smtClean="0">
                <a:solidFill>
                  <a:schemeClr val="accent6"/>
                </a:solidFill>
              </a:rPr>
              <a:t>case</a:t>
            </a:r>
            <a:r>
              <a:rPr lang="en-US" altLang="en-US" cap="none" dirty="0" smtClean="0"/>
              <a:t>, but it </a:t>
            </a:r>
            <a:r>
              <a:rPr lang="en-US" altLang="en-US" b="1" i="1" cap="none" dirty="0" smtClean="0"/>
              <a:t>transforms</a:t>
            </a:r>
            <a:r>
              <a:rPr lang="en-US" altLang="en-US" cap="none" dirty="0" smtClean="0"/>
              <a:t> to a </a:t>
            </a:r>
            <a:r>
              <a:rPr lang="en-US" altLang="en-US" b="1" i="1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b="1" i="1" cap="none" dirty="0" smtClean="0">
                <a:solidFill>
                  <a:srgbClr val="002060"/>
                </a:solidFill>
              </a:rPr>
              <a:t> </a:t>
            </a:r>
            <a:r>
              <a:rPr lang="en-US" altLang="en-US" cap="none" dirty="0" smtClean="0"/>
              <a:t>and changes its </a:t>
            </a:r>
            <a:r>
              <a:rPr lang="en-US" altLang="en-US" b="1" cap="none" dirty="0" smtClean="0">
                <a:solidFill>
                  <a:srgbClr val="FF00FF"/>
                </a:solidFill>
              </a:rPr>
              <a:t>number </a:t>
            </a:r>
            <a:r>
              <a:rPr lang="en-US" altLang="en-US" cap="none" dirty="0" smtClean="0"/>
              <a:t>and </a:t>
            </a:r>
            <a:r>
              <a:rPr lang="en-US" altLang="en-US" b="1" cap="none" dirty="0" smtClean="0">
                <a:solidFill>
                  <a:srgbClr val="FF00FF"/>
                </a:solidFill>
              </a:rPr>
              <a:t>gender</a:t>
            </a:r>
            <a:r>
              <a:rPr lang="en-US" altLang="en-US" b="1" cap="none" dirty="0" smtClean="0">
                <a:solidFill>
                  <a:srgbClr val="002060"/>
                </a:solidFill>
              </a:rPr>
              <a:t> </a:t>
            </a:r>
            <a:r>
              <a:rPr lang="en-US" altLang="en-US" cap="none" dirty="0" smtClean="0"/>
              <a:t>to agree with its </a:t>
            </a:r>
            <a:r>
              <a:rPr lang="en-US" altLang="en-US" b="1" cap="none" dirty="0" smtClean="0">
                <a:solidFill>
                  <a:srgbClr val="92D050"/>
                </a:solidFill>
              </a:rPr>
              <a:t>direct object</a:t>
            </a:r>
            <a:r>
              <a:rPr lang="en-US" altLang="en-US" b="1" cap="none" dirty="0" smtClean="0"/>
              <a:t>!</a:t>
            </a:r>
            <a:endParaRPr lang="en-US" altLang="en-US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cap="none" dirty="0" smtClean="0"/>
              <a:t>Note: the </a:t>
            </a:r>
            <a:r>
              <a:rPr lang="en-US" altLang="en-US" b="1" i="1" cap="none" dirty="0" smtClean="0">
                <a:solidFill>
                  <a:srgbClr val="92D050"/>
                </a:solidFill>
              </a:rPr>
              <a:t>direct object </a:t>
            </a:r>
            <a:r>
              <a:rPr lang="en-US" altLang="en-US" cap="none" dirty="0" smtClean="0"/>
              <a:t>of the </a:t>
            </a:r>
            <a:r>
              <a:rPr lang="en-US" altLang="en-US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cap="none" dirty="0" smtClean="0">
                <a:solidFill>
                  <a:schemeClr val="accent6"/>
                </a:solidFill>
              </a:rPr>
              <a:t> </a:t>
            </a:r>
            <a:r>
              <a:rPr lang="en-US" altLang="en-US" cap="none" dirty="0" smtClean="0"/>
              <a:t>will then </a:t>
            </a:r>
            <a:r>
              <a:rPr lang="en-US" altLang="en-US" b="1" i="1" cap="none" dirty="0" smtClean="0"/>
              <a:t>change its case to agree with the case of the </a:t>
            </a:r>
            <a:r>
              <a:rPr lang="en-US" altLang="en-US" b="1" cap="none" dirty="0" smtClean="0">
                <a:solidFill>
                  <a:srgbClr val="FF00FF"/>
                </a:solidFill>
              </a:rPr>
              <a:t>Gerundive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cap="none" dirty="0" smtClean="0"/>
              <a:t>This transformation to </a:t>
            </a:r>
            <a:r>
              <a:rPr lang="en-US" altLang="en-US" b="1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b="1" cap="none" dirty="0" smtClean="0">
                <a:solidFill>
                  <a:srgbClr val="002060"/>
                </a:solidFill>
              </a:rPr>
              <a:t> </a:t>
            </a:r>
            <a:r>
              <a:rPr lang="en-US" altLang="en-US" cap="none" dirty="0" smtClean="0"/>
              <a:t>also happens with </a:t>
            </a:r>
            <a:r>
              <a:rPr lang="en-US" altLang="en-US" b="1" i="1" cap="none" dirty="0" err="1" smtClean="0">
                <a:solidFill>
                  <a:srgbClr val="FFFF00"/>
                </a:solidFill>
              </a:rPr>
              <a:t>causā</a:t>
            </a:r>
            <a:r>
              <a:rPr lang="en-US" altLang="en-US" i="1" cap="none" dirty="0" smtClean="0"/>
              <a:t>, </a:t>
            </a:r>
            <a:r>
              <a:rPr lang="en-US" altLang="en-US" b="1" i="1" cap="none" dirty="0" err="1" smtClean="0">
                <a:solidFill>
                  <a:srgbClr val="FFFF00"/>
                </a:solidFill>
              </a:rPr>
              <a:t>grātiā</a:t>
            </a:r>
            <a:r>
              <a:rPr lang="en-US" altLang="en-US" i="1" cap="none" dirty="0" smtClean="0"/>
              <a:t>, </a:t>
            </a:r>
            <a:r>
              <a:rPr lang="en-US" altLang="en-US" cap="none" dirty="0" smtClean="0"/>
              <a:t>and </a:t>
            </a:r>
            <a:r>
              <a:rPr lang="en-US" altLang="en-US" b="1" i="1" cap="none" dirty="0" smtClean="0">
                <a:solidFill>
                  <a:srgbClr val="FF0000"/>
                </a:solidFill>
              </a:rPr>
              <a:t>ad</a:t>
            </a:r>
            <a:r>
              <a:rPr lang="en-US" altLang="en-US" i="1" cap="none" dirty="0" smtClean="0"/>
              <a:t> </a:t>
            </a:r>
            <a:r>
              <a:rPr lang="en-US" altLang="en-US" cap="none" dirty="0" smtClean="0"/>
              <a:t>to express purpose.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cap="none" dirty="0" smtClean="0"/>
              <a:t>However, the difference between this usage and the use of a gerund is that the </a:t>
            </a:r>
            <a:r>
              <a:rPr lang="en-US" altLang="en-US" b="1" u="sng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b="1" u="sng" cap="none" dirty="0" smtClean="0">
                <a:solidFill>
                  <a:srgbClr val="002060"/>
                </a:solidFill>
              </a:rPr>
              <a:t> </a:t>
            </a:r>
            <a:r>
              <a:rPr lang="en-US" altLang="en-US" b="1" u="sng" cap="none" dirty="0" smtClean="0">
                <a:solidFill>
                  <a:srgbClr val="FF00FF"/>
                </a:solidFill>
              </a:rPr>
              <a:t>modifies</a:t>
            </a:r>
            <a:r>
              <a:rPr lang="en-US" altLang="en-US" b="1" u="sng" cap="none" dirty="0" smtClean="0">
                <a:solidFill>
                  <a:srgbClr val="002060"/>
                </a:solidFill>
              </a:rPr>
              <a:t> </a:t>
            </a:r>
            <a:r>
              <a:rPr lang="en-US" altLang="en-US" b="1" u="sng" cap="none" dirty="0" smtClean="0">
                <a:solidFill>
                  <a:srgbClr val="FF00FF"/>
                </a:solidFill>
              </a:rPr>
              <a:t>a</a:t>
            </a:r>
            <a:r>
              <a:rPr lang="en-US" altLang="en-US" b="1" u="sng" cap="none" dirty="0" smtClean="0">
                <a:solidFill>
                  <a:srgbClr val="002060"/>
                </a:solidFill>
              </a:rPr>
              <a:t> </a:t>
            </a:r>
            <a:r>
              <a:rPr lang="en-US" altLang="en-US" b="1" u="sng" cap="none" dirty="0" smtClean="0">
                <a:solidFill>
                  <a:srgbClr val="FF00FF"/>
                </a:solidFill>
              </a:rPr>
              <a:t>noun</a:t>
            </a:r>
            <a:r>
              <a:rPr lang="en-US" altLang="en-US" b="1" cap="none" dirty="0" smtClean="0">
                <a:solidFill>
                  <a:srgbClr val="FF00FF"/>
                </a:solidFill>
              </a:rPr>
              <a:t> </a:t>
            </a:r>
            <a:r>
              <a:rPr lang="en-US" altLang="en-US" cap="none" dirty="0" smtClean="0"/>
              <a:t>and the </a:t>
            </a:r>
            <a:r>
              <a:rPr lang="en-US" altLang="en-US" b="1" u="sng" cap="none" dirty="0" smtClean="0">
                <a:solidFill>
                  <a:schemeClr val="accent6"/>
                </a:solidFill>
              </a:rPr>
              <a:t>gerund stands alone</a:t>
            </a:r>
            <a:r>
              <a:rPr lang="en-US" altLang="en-US" cap="none" dirty="0" smtClean="0"/>
              <a:t>.</a:t>
            </a: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sz="2800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	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R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ōmam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vēnī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 err="1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matrem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 err="1">
                <a:solidFill>
                  <a:schemeClr val="accent6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videndī</a:t>
            </a:r>
            <a:r>
              <a:rPr lang="en-US" altLang="en-US" b="1" cap="none" dirty="0">
                <a:solidFill>
                  <a:schemeClr val="accent6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 err="1">
                <a:solidFill>
                  <a:srgbClr val="FFFF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causā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.</a:t>
            </a:r>
            <a:endParaRPr lang="en-US" altLang="en-US" cap="none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75000"/>
                    </a:prstClr>
                  </a:gs>
                </a:gsLst>
                <a:lin ang="5400000" scaled="0"/>
                <a:tileRect/>
              </a:gradFill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  <a:cs typeface="Arial" panose="020B0604020202020204" pitchFamily="34" charset="0"/>
            </a:endParaRP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	I came to Rome </a:t>
            </a:r>
            <a:r>
              <a:rPr lang="en-US" altLang="en-US" b="1" cap="none" dirty="0">
                <a:solidFill>
                  <a:srgbClr val="FFFF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for the sake of </a:t>
            </a:r>
            <a:r>
              <a:rPr lang="en-US" altLang="en-US" b="1" cap="none" dirty="0">
                <a:solidFill>
                  <a:schemeClr val="accent6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seeing </a:t>
            </a:r>
            <a:r>
              <a:rPr lang="en-US" altLang="en-US" b="1" cap="none" dirty="0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(my) mother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.</a:t>
            </a: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sz="2800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	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R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ōmam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vēnī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 err="1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matris</a:t>
            </a:r>
            <a:r>
              <a:rPr lang="en-US" altLang="en-US" b="1" cap="none" dirty="0">
                <a:solidFill>
                  <a:srgbClr val="00206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 err="1">
                <a:solidFill>
                  <a:srgbClr val="FF00FF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videndae</a:t>
            </a:r>
            <a:r>
              <a:rPr lang="en-US" altLang="en-US" b="1" cap="none" dirty="0">
                <a:solidFill>
                  <a:srgbClr val="FF00FF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 err="1">
                <a:solidFill>
                  <a:srgbClr val="FFFF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causā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.</a:t>
            </a: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	I came to Rome </a:t>
            </a:r>
            <a:r>
              <a:rPr lang="en-US" altLang="en-US" b="1" cap="none" dirty="0">
                <a:solidFill>
                  <a:srgbClr val="FFFF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for the sake of</a:t>
            </a:r>
            <a:r>
              <a:rPr lang="en-US" altLang="en-US" b="1" cap="none" dirty="0">
                <a:solidFill>
                  <a:srgbClr val="00206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>
                <a:solidFill>
                  <a:srgbClr val="FF00FF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seeing</a:t>
            </a:r>
            <a:r>
              <a:rPr lang="en-US" altLang="en-US" b="1" cap="none" dirty="0">
                <a:solidFill>
                  <a:srgbClr val="00206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(my) mother</a:t>
            </a:r>
            <a:r>
              <a:rPr lang="en-US" altLang="en-US" b="1" cap="none" dirty="0">
                <a:solidFill>
                  <a:srgbClr val="00206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.</a:t>
            </a: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sz="2800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	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Arma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cēpit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b="1" cap="none" dirty="0">
                <a:solidFill>
                  <a:srgbClr val="FF00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ad</a:t>
            </a:r>
            <a:r>
              <a:rPr lang="en-US" altLang="en-US" b="1" cap="none" dirty="0">
                <a:solidFill>
                  <a:srgbClr val="C000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b="1" cap="none" dirty="0" err="1">
                <a:solidFill>
                  <a:schemeClr val="accent6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pugnandum</a:t>
            </a:r>
            <a:r>
              <a:rPr lang="en-US" altLang="en-US" b="1" cap="none" dirty="0">
                <a:solidFill>
                  <a:schemeClr val="accent6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b="1" cap="none" dirty="0" err="1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hostes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.</a:t>
            </a:r>
            <a:endParaRPr lang="en-US" altLang="en-US" cap="none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75000"/>
                    </a:prstClr>
                  </a:gs>
                </a:gsLst>
                <a:lin ang="5400000" scaled="0"/>
                <a:tileRect/>
              </a:gradFill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  <a:cs typeface="Arial" panose="020B0604020202020204" pitchFamily="34" charset="0"/>
            </a:endParaRP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	He took up arms </a:t>
            </a:r>
            <a:r>
              <a:rPr lang="en-US" altLang="en-US" b="1" cap="none" dirty="0">
                <a:solidFill>
                  <a:srgbClr val="FFFF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for the purpose of </a:t>
            </a:r>
            <a:r>
              <a:rPr lang="en-US" altLang="en-US" b="1" cap="none" dirty="0">
                <a:solidFill>
                  <a:schemeClr val="accent6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fighting </a:t>
            </a:r>
            <a:r>
              <a:rPr lang="en-US" altLang="en-US" b="1" cap="none" dirty="0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the enemy</a:t>
            </a:r>
            <a:r>
              <a:rPr lang="en-US" altLang="en-US" cap="none" dirty="0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.</a:t>
            </a: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sz="2800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	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Arma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cap="none" dirty="0" err="1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cēpit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b="1" cap="none" dirty="0">
                <a:solidFill>
                  <a:srgbClr val="FF00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ad</a:t>
            </a:r>
            <a:r>
              <a:rPr lang="en-US" altLang="en-US" b="1" cap="none" dirty="0">
                <a:solidFill>
                  <a:srgbClr val="00206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b="1" cap="none" dirty="0" err="1">
                <a:solidFill>
                  <a:srgbClr val="FF00FF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pugnandos</a:t>
            </a:r>
            <a:r>
              <a:rPr lang="en-US" altLang="en-US" b="1" cap="none" dirty="0">
                <a:solidFill>
                  <a:srgbClr val="FF00FF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altLang="en-US" b="1" cap="none" dirty="0" err="1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hostes</a:t>
            </a: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.</a:t>
            </a:r>
            <a:endParaRPr lang="en-US" altLang="en-US" cap="none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75000"/>
                    </a:prstClr>
                  </a:gs>
                </a:gsLst>
                <a:lin ang="5400000" scaled="0"/>
                <a:tileRect/>
              </a:gradFill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  <a:cs typeface="Arial" panose="020B0604020202020204" pitchFamily="34" charset="0"/>
            </a:endParaRPr>
          </a:p>
          <a:p>
            <a:pPr marL="609600" lvl="0" indent="-609600">
              <a:lnSpc>
                <a:spcPct val="90000"/>
              </a:lnSpc>
              <a:buClr>
                <a:srgbClr val="EBEBEB"/>
              </a:buClr>
              <a:buNone/>
            </a:pPr>
            <a:r>
              <a:rPr lang="en-US" altLang="en-US" cap="none" dirty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	He took up arms </a:t>
            </a:r>
            <a:r>
              <a:rPr lang="en-US" altLang="en-US" b="1" cap="none" dirty="0">
                <a:solidFill>
                  <a:srgbClr val="FFFF0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for the purpose of </a:t>
            </a:r>
            <a:r>
              <a:rPr lang="en-US" altLang="en-US" b="1" cap="none" dirty="0">
                <a:solidFill>
                  <a:srgbClr val="FF00FF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fighting</a:t>
            </a:r>
            <a:r>
              <a:rPr lang="en-US" altLang="en-US" b="1" cap="none" dirty="0">
                <a:solidFill>
                  <a:srgbClr val="00206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altLang="en-US" b="1" cap="none" dirty="0">
                <a:solidFill>
                  <a:srgbClr val="92D050"/>
                </a:soli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the enemy</a:t>
            </a:r>
            <a:r>
              <a:rPr lang="en-US" altLang="en-US" cap="none" dirty="0" smtClean="0">
                <a:gradFill flip="none" rotWithShape="1">
                  <a:gsLst>
                    <a:gs pos="0">
                      <a:prstClr val="white"/>
                    </a:gs>
                    <a:gs pos="100000">
                      <a:prstClr val="white">
                        <a:lumMod val="75000"/>
                      </a:prstClr>
                    </a:gs>
                  </a:gsLst>
                  <a:lin ang="5400000" scaled="0"/>
                  <a:tileRect/>
                </a:gradFill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cs typeface="Arial" panose="020B0604020202020204" pitchFamily="34" charset="0"/>
              </a:rPr>
              <a:t>.</a:t>
            </a:r>
            <a:endParaRPr lang="en-US" altLang="en-US" cap="none" dirty="0">
              <a:gradFill flip="none" rotWithShape="1">
                <a:gsLst>
                  <a:gs pos="0">
                    <a:prstClr val="white"/>
                  </a:gs>
                  <a:gs pos="100000">
                    <a:prstClr val="white">
                      <a:lumMod val="75000"/>
                    </a:prstClr>
                  </a:gs>
                </a:gsLst>
                <a:lin ang="5400000" scaled="0"/>
                <a:tileRect/>
              </a:gradFill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799368" y="3983660"/>
            <a:ext cx="5344632" cy="1077218"/>
            <a:chOff x="3430772" y="3955307"/>
            <a:chExt cx="5344632" cy="1077218"/>
          </a:xfrm>
        </p:grpSpPr>
        <p:sp>
          <p:nvSpPr>
            <p:cNvPr id="2" name="TextBox 1"/>
            <p:cNvSpPr txBox="1"/>
            <p:nvPr/>
          </p:nvSpPr>
          <p:spPr>
            <a:xfrm>
              <a:off x="5656521" y="3955307"/>
              <a:ext cx="311888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6"/>
                  </a:solidFill>
                </a:rPr>
                <a:t>Gerund</a:t>
              </a:r>
            </a:p>
            <a:p>
              <a:endParaRPr lang="en-US" sz="1600" b="1" dirty="0">
                <a:solidFill>
                  <a:srgbClr val="FFC000"/>
                </a:solidFill>
              </a:endParaRPr>
            </a:p>
            <a:p>
              <a:r>
                <a:rPr lang="en-US" sz="1600" b="1" dirty="0" smtClean="0">
                  <a:solidFill>
                    <a:schemeClr val="accent6"/>
                  </a:solidFill>
                </a:rPr>
                <a:t>Gerund</a:t>
              </a:r>
              <a:r>
                <a:rPr lang="en-US" sz="1600" dirty="0" smtClean="0">
                  <a:solidFill>
                    <a:schemeClr val="accent6"/>
                  </a:solidFill>
                </a:rPr>
                <a:t> </a:t>
              </a:r>
              <a:r>
                <a:rPr lang="en-US" sz="1600" dirty="0" smtClean="0"/>
                <a:t>transformed </a:t>
              </a:r>
            </a:p>
            <a:p>
              <a:r>
                <a:rPr lang="en-US" sz="1600" dirty="0" smtClean="0"/>
                <a:t>into </a:t>
              </a:r>
              <a:r>
                <a:rPr lang="en-US" sz="1600" b="1" dirty="0" smtClean="0">
                  <a:solidFill>
                    <a:srgbClr val="FF00FF"/>
                  </a:solidFill>
                </a:rPr>
                <a:t>Gerundive</a:t>
              </a:r>
              <a:endParaRPr lang="en-US" sz="1600" b="1" dirty="0">
                <a:solidFill>
                  <a:srgbClr val="FF00FF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3430772" y="3955307"/>
              <a:ext cx="2225749" cy="1772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3430772" y="4694276"/>
              <a:ext cx="2225747" cy="4252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6329912" y="5174609"/>
            <a:ext cx="2814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 how in the process of transforming, the </a:t>
            </a:r>
            <a:r>
              <a:rPr lang="en-US" sz="1600" b="1" dirty="0" smtClean="0">
                <a:solidFill>
                  <a:schemeClr val="accent6"/>
                </a:solidFill>
              </a:rPr>
              <a:t>Gerund</a:t>
            </a:r>
            <a:r>
              <a:rPr lang="en-US" sz="1600" dirty="0" smtClean="0">
                <a:solidFill>
                  <a:schemeClr val="accent6"/>
                </a:solidFill>
              </a:rPr>
              <a:t> </a:t>
            </a:r>
            <a:r>
              <a:rPr lang="en-US" sz="1600" dirty="0" smtClean="0"/>
              <a:t>took on the Gender and number of its object, while the object took on the case of the </a:t>
            </a:r>
            <a:r>
              <a:rPr lang="en-US" sz="1600" b="1" dirty="0" smtClean="0">
                <a:solidFill>
                  <a:srgbClr val="FF00FF"/>
                </a:solidFill>
              </a:rPr>
              <a:t>Gerundive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836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386" y="141767"/>
            <a:ext cx="7772400" cy="90022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latin typeface="Copperplate Gothic Light" charset="0"/>
              </a:rPr>
              <a:t>Expressing Purpose in Latin:</a:t>
            </a:r>
            <a:endParaRPr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71106"/>
            <a:ext cx="9144000" cy="5734493"/>
          </a:xfrm>
        </p:spPr>
        <p:txBody>
          <a:bodyPr anchor="t"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en-US" sz="2200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cap="none" dirty="0" smtClean="0"/>
              <a:t>We now know several ways to express </a:t>
            </a:r>
            <a:r>
              <a:rPr lang="en-US" altLang="en-US" sz="2200" b="1" cap="none" dirty="0" smtClean="0"/>
              <a:t>PURPOSE</a:t>
            </a:r>
            <a:r>
              <a:rPr lang="en-US" altLang="en-US" sz="2200" cap="none" dirty="0" smtClean="0"/>
              <a:t> in Latin: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cap="none" dirty="0" smtClean="0"/>
              <a:t>		</a:t>
            </a:r>
            <a:r>
              <a:rPr lang="en-US" altLang="en-US" sz="2200" b="1" cap="none" dirty="0" smtClean="0">
                <a:solidFill>
                  <a:srgbClr val="00B0F0"/>
                </a:solidFill>
              </a:rPr>
              <a:t>Purpose Clause</a:t>
            </a:r>
            <a:r>
              <a:rPr lang="en-US" altLang="en-US" sz="2200" cap="none" dirty="0" smtClean="0"/>
              <a:t>: with </a:t>
            </a:r>
            <a:r>
              <a:rPr lang="en-US" altLang="en-US" sz="2200" b="1" cap="none" dirty="0" err="1" smtClean="0">
                <a:solidFill>
                  <a:srgbClr val="00B0F0"/>
                </a:solidFill>
              </a:rPr>
              <a:t>ut</a:t>
            </a:r>
            <a:r>
              <a:rPr lang="en-US" altLang="en-US" sz="2200" b="1" cap="none" dirty="0" smtClean="0">
                <a:solidFill>
                  <a:srgbClr val="00B0F0"/>
                </a:solidFill>
              </a:rPr>
              <a:t>/ne</a:t>
            </a:r>
            <a:r>
              <a:rPr lang="en-US" altLang="en-US" sz="2200" cap="none" dirty="0" smtClean="0"/>
              <a:t> + </a:t>
            </a:r>
            <a:r>
              <a:rPr lang="en-US" altLang="en-US" sz="2200" b="1" cap="none" dirty="0" smtClean="0">
                <a:solidFill>
                  <a:srgbClr val="00B0F0"/>
                </a:solidFill>
              </a:rPr>
              <a:t>Subjunctive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cap="none" dirty="0" smtClean="0"/>
              <a:t>			 </a:t>
            </a:r>
            <a:r>
              <a:rPr lang="en-US" altLang="en-US" sz="2200" cap="none" dirty="0" err="1" smtClean="0"/>
              <a:t>R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ōmam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venio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00B0F0"/>
                </a:solidFill>
                <a:cs typeface="Arial" panose="020B0604020202020204" pitchFamily="34" charset="0"/>
              </a:rPr>
              <a:t>ut</a:t>
            </a:r>
            <a:r>
              <a:rPr lang="en-US" altLang="en-US" sz="2200" cap="none" dirty="0" smtClean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matrem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00B0F0"/>
                </a:solidFill>
                <a:cs typeface="Arial" panose="020B0604020202020204" pitchFamily="34" charset="0"/>
              </a:rPr>
              <a:t>videam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.</a:t>
            </a:r>
            <a:endParaRPr lang="en-US" altLang="en-US" sz="2200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cap="none" dirty="0" smtClean="0"/>
              <a:t>		</a:t>
            </a:r>
            <a:r>
              <a:rPr lang="en-US" altLang="en-US" sz="2200" b="1" cap="none" dirty="0" smtClean="0">
                <a:solidFill>
                  <a:srgbClr val="92D050"/>
                </a:solidFill>
              </a:rPr>
              <a:t>Supine:</a:t>
            </a:r>
            <a:r>
              <a:rPr lang="en-US" altLang="en-US" sz="2200" cap="none" dirty="0" smtClean="0"/>
              <a:t> </a:t>
            </a:r>
            <a:r>
              <a:rPr lang="en-US" altLang="en-US" sz="2200" b="1" cap="none" dirty="0" smtClean="0">
                <a:solidFill>
                  <a:srgbClr val="92D050"/>
                </a:solidFill>
              </a:rPr>
              <a:t>Acc. of Supine </a:t>
            </a:r>
            <a:r>
              <a:rPr lang="en-US" altLang="en-US" sz="2200" cap="none" dirty="0" smtClean="0"/>
              <a:t>with a </a:t>
            </a:r>
            <a:r>
              <a:rPr lang="en-US" altLang="en-US" sz="2200" b="1" cap="none" dirty="0" smtClean="0">
                <a:solidFill>
                  <a:srgbClr val="92D050"/>
                </a:solidFill>
              </a:rPr>
              <a:t>verb of motion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cap="none" dirty="0" smtClean="0"/>
              <a:t>			 </a:t>
            </a:r>
            <a:r>
              <a:rPr lang="en-US" altLang="en-US" sz="2200" cap="none" dirty="0" err="1" smtClean="0"/>
              <a:t>R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ōmam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92D050"/>
                </a:solidFill>
                <a:cs typeface="Arial" panose="020B0604020202020204" pitchFamily="34" charset="0"/>
              </a:rPr>
              <a:t>venio</a:t>
            </a:r>
            <a:r>
              <a:rPr lang="en-US" altLang="en-US" sz="2200" b="1" cap="none" dirty="0" smtClean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matrem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92D050"/>
                </a:solidFill>
                <a:cs typeface="Arial" panose="020B0604020202020204" pitchFamily="34" charset="0"/>
              </a:rPr>
              <a:t>visum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.</a:t>
            </a:r>
            <a:endParaRPr lang="en-US" altLang="en-US" sz="2200" cap="none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cap="none" dirty="0" smtClean="0"/>
              <a:t>		</a:t>
            </a:r>
            <a:r>
              <a:rPr lang="en-US" altLang="en-US" sz="2200" cap="none" dirty="0" smtClean="0"/>
              <a:t>“</a:t>
            </a:r>
            <a:r>
              <a:rPr lang="en-US" altLang="en-US" sz="2200" b="1" cap="none" dirty="0" err="1" smtClean="0">
                <a:solidFill>
                  <a:srgbClr val="9966FF"/>
                </a:solidFill>
              </a:rPr>
              <a:t>Ger</a:t>
            </a:r>
            <a:r>
              <a:rPr lang="en-US" altLang="en-US" sz="2200" b="1" cap="none" dirty="0" smtClean="0">
                <a:solidFill>
                  <a:srgbClr val="9966FF"/>
                </a:solidFill>
              </a:rPr>
              <a:t> </a:t>
            </a:r>
            <a:r>
              <a:rPr lang="en-US" altLang="en-US" sz="2200" b="1" cap="none" dirty="0" err="1" smtClean="0">
                <a:solidFill>
                  <a:srgbClr val="9966FF"/>
                </a:solidFill>
              </a:rPr>
              <a:t>Purp</a:t>
            </a:r>
            <a:r>
              <a:rPr lang="en-US" altLang="en-US" sz="2200" cap="none" dirty="0" smtClean="0"/>
              <a:t>”: </a:t>
            </a:r>
            <a:r>
              <a:rPr lang="en-US" altLang="en-US" sz="2200" b="1" cap="none" dirty="0" smtClean="0">
                <a:solidFill>
                  <a:schemeClr val="accent6"/>
                </a:solidFill>
              </a:rPr>
              <a:t>Gerund</a:t>
            </a:r>
            <a:r>
              <a:rPr lang="en-US" altLang="en-US" sz="2200" cap="none" dirty="0" smtClean="0"/>
              <a:t>/</a:t>
            </a:r>
            <a:r>
              <a:rPr lang="en-US" altLang="en-US" sz="2200" b="1" cap="none" dirty="0" smtClean="0">
                <a:solidFill>
                  <a:srgbClr val="FF00FF"/>
                </a:solidFill>
              </a:rPr>
              <a:t>Gerundive</a:t>
            </a:r>
            <a:r>
              <a:rPr lang="en-US" altLang="en-US" sz="2200" cap="none" dirty="0" smtClean="0"/>
              <a:t>: with </a:t>
            </a:r>
            <a:r>
              <a:rPr lang="en-US" altLang="en-US" sz="2200" b="1" i="1" cap="none" dirty="0" err="1" smtClean="0">
                <a:solidFill>
                  <a:srgbClr val="FFFF00"/>
                </a:solidFill>
              </a:rPr>
              <a:t>causā</a:t>
            </a:r>
            <a:r>
              <a:rPr lang="en-US" altLang="en-US" sz="2200" i="1" cap="none" dirty="0" smtClean="0"/>
              <a:t>, </a:t>
            </a:r>
            <a:r>
              <a:rPr lang="en-US" altLang="en-US" sz="2200" b="1" i="1" cap="none" dirty="0" err="1" smtClean="0">
                <a:solidFill>
                  <a:srgbClr val="FFFF00"/>
                </a:solidFill>
              </a:rPr>
              <a:t>grātiā</a:t>
            </a:r>
            <a:r>
              <a:rPr lang="en-US" altLang="en-US" sz="2200" i="1" cap="none" dirty="0" smtClean="0"/>
              <a:t>, </a:t>
            </a:r>
            <a:r>
              <a:rPr lang="en-US" altLang="en-US" sz="2200" cap="none" dirty="0" smtClean="0"/>
              <a:t>or </a:t>
            </a:r>
            <a:r>
              <a:rPr lang="en-US" altLang="en-US" sz="2200" b="1" i="1" cap="none" dirty="0" smtClean="0">
                <a:solidFill>
                  <a:srgbClr val="FF0000"/>
                </a:solidFill>
              </a:rPr>
              <a:t>ad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b="1" i="1" cap="none" dirty="0" smtClean="0">
                <a:solidFill>
                  <a:srgbClr val="FFFF00"/>
                </a:solidFill>
              </a:rPr>
              <a:t>			</a:t>
            </a:r>
            <a:r>
              <a:rPr lang="en-US" altLang="en-US" sz="2200" cap="none" dirty="0" smtClean="0"/>
              <a:t> </a:t>
            </a:r>
            <a:r>
              <a:rPr lang="en-US" altLang="en-US" sz="2200" cap="none" dirty="0" err="1" smtClean="0"/>
              <a:t>R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ōmam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vēnī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matrem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chemeClr val="accent6"/>
                </a:solidFill>
                <a:cs typeface="Arial" panose="020B0604020202020204" pitchFamily="34" charset="0"/>
              </a:rPr>
              <a:t>videndī</a:t>
            </a:r>
            <a:r>
              <a:rPr lang="en-US" altLang="en-US" sz="2200" b="1" cap="none" dirty="0" smtClean="0">
                <a:solidFill>
                  <a:schemeClr val="accent6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FFFF00"/>
                </a:solidFill>
                <a:cs typeface="Arial" panose="020B0604020202020204" pitchFamily="34" charset="0"/>
              </a:rPr>
              <a:t>causā</a:t>
            </a:r>
            <a:r>
              <a:rPr lang="en-US" altLang="en-US" sz="2200" b="1" cap="none" dirty="0" smtClean="0">
                <a:cs typeface="Arial" panose="020B0604020202020204" pitchFamily="34" charset="0"/>
              </a:rPr>
              <a:t>.</a:t>
            </a:r>
            <a:r>
              <a:rPr lang="en-US" altLang="en-US" sz="2200" i="1" cap="none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 2" panose="05020102010507070707" pitchFamily="18" charset="2"/>
              <a:buNone/>
            </a:pPr>
            <a:r>
              <a:rPr lang="en-US" altLang="en-US" sz="2200" i="1" cap="none" dirty="0" smtClean="0"/>
              <a:t>			</a:t>
            </a:r>
            <a:r>
              <a:rPr lang="en-US" altLang="en-US" sz="2200" cap="none" dirty="0" smtClean="0"/>
              <a:t> </a:t>
            </a:r>
            <a:r>
              <a:rPr lang="en-US" altLang="en-US" sz="2200" cap="none" dirty="0" err="1" smtClean="0"/>
              <a:t>R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ōmam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cap="none" dirty="0" err="1" smtClean="0">
                <a:cs typeface="Arial" panose="020B0604020202020204" pitchFamily="34" charset="0"/>
              </a:rPr>
              <a:t>vēnī</a:t>
            </a:r>
            <a:r>
              <a:rPr lang="en-US" altLang="en-US" sz="2200" cap="none" dirty="0" smtClean="0"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FF00FF"/>
                </a:solidFill>
                <a:cs typeface="Arial" panose="020B0604020202020204" pitchFamily="34" charset="0"/>
              </a:rPr>
              <a:t>matris</a:t>
            </a:r>
            <a:r>
              <a:rPr lang="en-US" altLang="en-US" sz="2200" b="1" cap="none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FF00FF"/>
                </a:solidFill>
                <a:cs typeface="Arial" panose="020B0604020202020204" pitchFamily="34" charset="0"/>
              </a:rPr>
              <a:t>videndae</a:t>
            </a:r>
            <a:r>
              <a:rPr lang="en-US" altLang="en-US" sz="2200" b="1" cap="none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cap="none" dirty="0" err="1" smtClean="0">
                <a:solidFill>
                  <a:srgbClr val="FFFF00"/>
                </a:solidFill>
                <a:cs typeface="Arial" panose="020B0604020202020204" pitchFamily="34" charset="0"/>
              </a:rPr>
              <a:t>causā</a:t>
            </a:r>
            <a:endParaRPr lang="en-US" altLang="en-US" sz="2200" cap="none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012" y="227423"/>
            <a:ext cx="7511473" cy="8854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Ablative Absolute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012" y="1105787"/>
            <a:ext cx="8772221" cy="5592725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400" cap="none" dirty="0" smtClean="0"/>
              <a:t>The </a:t>
            </a:r>
            <a:r>
              <a:rPr lang="en-US" sz="2400" b="1" cap="none" dirty="0" smtClean="0">
                <a:solidFill>
                  <a:srgbClr val="00B0F0"/>
                </a:solidFill>
              </a:rPr>
              <a:t>Ablative Absolute </a:t>
            </a:r>
            <a:r>
              <a:rPr lang="en-US" sz="2400" b="1" cap="none" dirty="0" smtClean="0">
                <a:solidFill>
                  <a:schemeClr val="tx1"/>
                </a:solidFill>
              </a:rPr>
              <a:t>(=</a:t>
            </a:r>
            <a:r>
              <a:rPr lang="en-US" sz="2400" b="1" cap="none" dirty="0" smtClean="0">
                <a:solidFill>
                  <a:srgbClr val="00B0F0"/>
                </a:solidFill>
              </a:rPr>
              <a:t>A</a:t>
            </a:r>
            <a:r>
              <a:rPr lang="en-US" sz="24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400" b="1" cap="none" dirty="0" smtClean="0">
                <a:solidFill>
                  <a:schemeClr val="tx1"/>
                </a:solidFill>
              </a:rPr>
              <a:t>)</a:t>
            </a:r>
            <a:r>
              <a:rPr lang="en-US" sz="2400" b="1" cap="none" dirty="0" smtClean="0">
                <a:solidFill>
                  <a:srgbClr val="00B0F0"/>
                </a:solidFill>
              </a:rPr>
              <a:t> </a:t>
            </a:r>
            <a:r>
              <a:rPr lang="en-US" sz="2400" cap="none" dirty="0" smtClean="0"/>
              <a:t>is a common use of </a:t>
            </a:r>
            <a:r>
              <a:rPr lang="en-US" sz="2400" b="1" cap="none" dirty="0" smtClean="0">
                <a:solidFill>
                  <a:srgbClr val="FFFF00"/>
                </a:solidFill>
              </a:rPr>
              <a:t>Participles</a:t>
            </a:r>
            <a:r>
              <a:rPr lang="en-US" sz="2400" cap="none" dirty="0" smtClean="0"/>
              <a:t> in Latin. </a:t>
            </a:r>
          </a:p>
          <a:p>
            <a:r>
              <a:rPr lang="en-US" sz="2400" cap="none" dirty="0" smtClean="0"/>
              <a:t>The </a:t>
            </a:r>
            <a:r>
              <a:rPr lang="en-US" sz="2400" b="1" cap="none" dirty="0" smtClean="0">
                <a:solidFill>
                  <a:srgbClr val="00B0F0"/>
                </a:solidFill>
              </a:rPr>
              <a:t>Ablative Absolute </a:t>
            </a:r>
            <a:r>
              <a:rPr lang="en-US" sz="2400" cap="none" dirty="0" smtClean="0"/>
              <a:t>is a participial phrase that consists of a </a:t>
            </a:r>
            <a:r>
              <a:rPr lang="en-US" sz="2400" b="1" cap="none" dirty="0" smtClean="0">
                <a:solidFill>
                  <a:srgbClr val="00B050"/>
                </a:solidFill>
              </a:rPr>
              <a:t>Noun</a:t>
            </a:r>
            <a:r>
              <a:rPr lang="en-US" sz="2400" cap="none" dirty="0" smtClean="0"/>
              <a:t>, a </a:t>
            </a:r>
            <a:r>
              <a:rPr lang="en-US" sz="2400" b="1" cap="none" dirty="0" smtClean="0">
                <a:solidFill>
                  <a:srgbClr val="FFFF00"/>
                </a:solidFill>
              </a:rPr>
              <a:t>Participle</a:t>
            </a:r>
            <a:r>
              <a:rPr lang="en-US" sz="2400" cap="none" dirty="0" smtClean="0"/>
              <a:t> modifying that noun, and any other associated words (the Direct Obj. of an Active </a:t>
            </a:r>
            <a:r>
              <a:rPr lang="en-US" sz="24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400" cap="none" dirty="0" smtClean="0"/>
              <a:t>., an Ablative of Means or Personal </a:t>
            </a:r>
            <a:r>
              <a:rPr lang="en-US" sz="2400" cap="none" dirty="0"/>
              <a:t>A</a:t>
            </a:r>
            <a:r>
              <a:rPr lang="en-US" sz="2400" cap="none" dirty="0" smtClean="0"/>
              <a:t>gent, etc.)</a:t>
            </a:r>
          </a:p>
          <a:p>
            <a:r>
              <a:rPr lang="en-US" sz="2400" cap="none" dirty="0" smtClean="0"/>
              <a:t>The </a:t>
            </a:r>
            <a:r>
              <a:rPr lang="en-US" sz="2400" b="1" cap="none" dirty="0" smtClean="0">
                <a:solidFill>
                  <a:srgbClr val="00B0F0"/>
                </a:solidFill>
              </a:rPr>
              <a:t>A</a:t>
            </a:r>
            <a:r>
              <a:rPr lang="en-US" sz="24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400" b="1" cap="none" dirty="0" smtClean="0">
                <a:solidFill>
                  <a:srgbClr val="00B0F0"/>
                </a:solidFill>
              </a:rPr>
              <a:t> </a:t>
            </a:r>
            <a:r>
              <a:rPr lang="en-US" sz="2400" cap="none" dirty="0" smtClean="0"/>
              <a:t>phrase will be </a:t>
            </a:r>
            <a:r>
              <a:rPr lang="en-US" sz="2400" b="1" cap="none" dirty="0" smtClean="0"/>
              <a:t>absolute</a:t>
            </a:r>
            <a:r>
              <a:rPr lang="en-US" sz="2400" cap="none" dirty="0" smtClean="0"/>
              <a:t>, which means that the </a:t>
            </a:r>
            <a:r>
              <a:rPr lang="en-US" sz="2400" b="1" cap="none" dirty="0" smtClean="0">
                <a:solidFill>
                  <a:srgbClr val="00B050"/>
                </a:solidFill>
              </a:rPr>
              <a:t>noun</a:t>
            </a:r>
            <a:r>
              <a:rPr lang="en-US" sz="2400" cap="none" dirty="0" smtClean="0"/>
              <a:t> of the </a:t>
            </a:r>
            <a:r>
              <a:rPr lang="en-US" sz="2400" b="1" cap="none" dirty="0" smtClean="0">
                <a:solidFill>
                  <a:srgbClr val="00B0F0"/>
                </a:solidFill>
              </a:rPr>
              <a:t>A</a:t>
            </a:r>
            <a:r>
              <a:rPr lang="en-US" sz="24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400" b="1" cap="none" dirty="0" smtClean="0">
                <a:solidFill>
                  <a:srgbClr val="00B0F0"/>
                </a:solidFill>
              </a:rPr>
              <a:t> </a:t>
            </a:r>
            <a:r>
              <a:rPr lang="en-US" sz="2400" cap="none" dirty="0" smtClean="0"/>
              <a:t>should not appear in the main sentence. </a:t>
            </a:r>
          </a:p>
          <a:p>
            <a:r>
              <a:rPr lang="en-US" sz="2400" cap="none" dirty="0"/>
              <a:t>The </a:t>
            </a:r>
            <a:r>
              <a:rPr lang="en-US" sz="2400" b="1" cap="none" dirty="0">
                <a:solidFill>
                  <a:srgbClr val="00B0F0"/>
                </a:solidFill>
              </a:rPr>
              <a:t>Abl. Abs. </a:t>
            </a:r>
            <a:r>
              <a:rPr lang="en-US" sz="2400" cap="none" dirty="0"/>
              <a:t>usually shows the general circumstances behind the action of the main verb. </a:t>
            </a:r>
          </a:p>
          <a:p>
            <a:pPr lvl="1"/>
            <a:r>
              <a:rPr lang="en-US" sz="2200" cap="none" dirty="0" smtClean="0"/>
              <a:t>Beyond this circumstantial use, the </a:t>
            </a:r>
            <a:r>
              <a:rPr lang="en-US" sz="2200" b="1" cap="none" dirty="0" smtClean="0">
                <a:solidFill>
                  <a:srgbClr val="00B0F0"/>
                </a:solidFill>
              </a:rPr>
              <a:t>A</a:t>
            </a:r>
            <a:r>
              <a:rPr lang="en-US" sz="22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200" cap="none" dirty="0" smtClean="0">
                <a:solidFill>
                  <a:srgbClr val="00B0F0"/>
                </a:solidFill>
              </a:rPr>
              <a:t> </a:t>
            </a:r>
            <a:r>
              <a:rPr lang="en-US" sz="2200" cap="none" dirty="0" smtClean="0"/>
              <a:t>can also describe Time, Cause, Opposition, or Condition.  </a:t>
            </a:r>
          </a:p>
          <a:p>
            <a:r>
              <a:rPr lang="en-US" sz="2400" cap="none" dirty="0" smtClean="0"/>
              <a:t>Lastly, since Latin has no </a:t>
            </a:r>
            <a:r>
              <a:rPr lang="en-US" sz="24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400" cap="none" dirty="0" smtClean="0"/>
              <a:t>. for the pres. of sum/</a:t>
            </a:r>
            <a:r>
              <a:rPr lang="en-US" sz="2400" cap="none" dirty="0" err="1" smtClean="0"/>
              <a:t>esse</a:t>
            </a:r>
            <a:r>
              <a:rPr lang="en-US" sz="2400" cap="none" dirty="0" smtClean="0"/>
              <a:t>, it can simply employ a </a:t>
            </a:r>
            <a:r>
              <a:rPr lang="en-US" sz="2400" b="1" cap="none" dirty="0" smtClean="0">
                <a:solidFill>
                  <a:srgbClr val="00B050"/>
                </a:solidFill>
              </a:rPr>
              <a:t>noun</a:t>
            </a:r>
            <a:r>
              <a:rPr lang="en-US" sz="2400" cap="none" dirty="0" smtClean="0">
                <a:solidFill>
                  <a:srgbClr val="00B050"/>
                </a:solidFill>
              </a:rPr>
              <a:t> </a:t>
            </a:r>
            <a:r>
              <a:rPr lang="en-US" sz="2400" cap="none" dirty="0" smtClean="0"/>
              <a:t>in the ablative as </a:t>
            </a:r>
            <a:r>
              <a:rPr lang="en-US" sz="2400" b="1" cap="none" dirty="0" smtClean="0">
                <a:solidFill>
                  <a:srgbClr val="00B050"/>
                </a:solidFill>
              </a:rPr>
              <a:t>subject</a:t>
            </a:r>
            <a:r>
              <a:rPr lang="en-US" sz="2400" cap="none" dirty="0" smtClean="0">
                <a:solidFill>
                  <a:srgbClr val="00B050"/>
                </a:solidFill>
              </a:rPr>
              <a:t> </a:t>
            </a:r>
            <a:r>
              <a:rPr lang="en-US" sz="2400" cap="none" dirty="0" smtClean="0"/>
              <a:t>and another </a:t>
            </a:r>
            <a:r>
              <a:rPr lang="en-US" sz="2400" b="1" cap="none" dirty="0" smtClean="0">
                <a:solidFill>
                  <a:srgbClr val="92D050"/>
                </a:solidFill>
              </a:rPr>
              <a:t>noun</a:t>
            </a:r>
            <a:r>
              <a:rPr lang="en-US" sz="2400" cap="none" dirty="0" smtClean="0">
                <a:solidFill>
                  <a:srgbClr val="92D050"/>
                </a:solidFill>
              </a:rPr>
              <a:t> </a:t>
            </a:r>
            <a:r>
              <a:rPr lang="en-US" sz="2400" cap="none" dirty="0" smtClean="0"/>
              <a:t>or </a:t>
            </a:r>
            <a:r>
              <a:rPr lang="en-US" sz="2400" b="1" cap="none" dirty="0" smtClean="0">
                <a:solidFill>
                  <a:srgbClr val="92D050"/>
                </a:solidFill>
              </a:rPr>
              <a:t>adjective</a:t>
            </a:r>
            <a:r>
              <a:rPr lang="en-US" sz="2400" cap="none" dirty="0" smtClean="0"/>
              <a:t> agreeing with it as </a:t>
            </a:r>
            <a:r>
              <a:rPr lang="en-US" sz="2400" b="1" cap="none" dirty="0" smtClean="0">
                <a:solidFill>
                  <a:srgbClr val="92D050"/>
                </a:solidFill>
              </a:rPr>
              <a:t>predicate</a:t>
            </a:r>
            <a:r>
              <a:rPr lang="en-US" sz="2400" cap="none" dirty="0" smtClean="0">
                <a:solidFill>
                  <a:srgbClr val="92D050"/>
                </a:solidFill>
              </a:rPr>
              <a:t> </a:t>
            </a:r>
            <a:r>
              <a:rPr lang="en-US" sz="2400" cap="none" dirty="0" smtClean="0"/>
              <a:t>(without an expressed </a:t>
            </a:r>
            <a:r>
              <a:rPr lang="en-US" sz="24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400" cap="none" dirty="0" smtClean="0"/>
              <a:t>.), with a </a:t>
            </a:r>
            <a:r>
              <a:rPr lang="en-US" sz="2400" b="1" cap="none" dirty="0" smtClean="0">
                <a:solidFill>
                  <a:srgbClr val="FFFF00"/>
                </a:solidFill>
              </a:rPr>
              <a:t>pres. </a:t>
            </a:r>
            <a:r>
              <a:rPr lang="en-US" sz="24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400" b="1" cap="none" dirty="0" smtClean="0">
                <a:solidFill>
                  <a:srgbClr val="FFFF00"/>
                </a:solidFill>
              </a:rPr>
              <a:t>. of sum </a:t>
            </a:r>
            <a:r>
              <a:rPr lang="en-US" sz="2400" cap="none" dirty="0" smtClean="0"/>
              <a:t>to be understood. 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40150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012" y="227423"/>
            <a:ext cx="7511473" cy="8854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Ablative Absolute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011" y="1112875"/>
            <a:ext cx="8772221" cy="5592725"/>
          </a:xfrm>
        </p:spPr>
        <p:txBody>
          <a:bodyPr anchor="t">
            <a:normAutofit fontScale="92500"/>
          </a:bodyPr>
          <a:lstStyle/>
          <a:p>
            <a:r>
              <a:rPr lang="en-US" sz="2200" cap="none" dirty="0" smtClean="0"/>
              <a:t>The </a:t>
            </a:r>
            <a:r>
              <a:rPr lang="en-US" sz="2200" b="1" cap="none" dirty="0" smtClean="0">
                <a:solidFill>
                  <a:srgbClr val="FFFF00"/>
                </a:solidFill>
              </a:rPr>
              <a:t>Participle</a:t>
            </a:r>
            <a:r>
              <a:rPr lang="en-US" sz="2200" cap="none" dirty="0" smtClean="0"/>
              <a:t> of the </a:t>
            </a:r>
            <a:r>
              <a:rPr lang="en-US" sz="2200" b="1" cap="none" dirty="0" smtClean="0">
                <a:solidFill>
                  <a:srgbClr val="00B0F0"/>
                </a:solidFill>
              </a:rPr>
              <a:t>A</a:t>
            </a:r>
            <a:r>
              <a:rPr lang="en-US" sz="22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200" cap="none" dirty="0" smtClean="0"/>
              <a:t> will either be the </a:t>
            </a:r>
            <a:r>
              <a:rPr lang="en-US" sz="2200" b="1" cap="none" dirty="0" smtClean="0">
                <a:solidFill>
                  <a:srgbClr val="FFFF00"/>
                </a:solidFill>
              </a:rPr>
              <a:t>Present Active </a:t>
            </a:r>
            <a:r>
              <a:rPr lang="en-US" sz="22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200" b="1" cap="none" dirty="0" smtClean="0">
                <a:solidFill>
                  <a:srgbClr val="FFFF00"/>
                </a:solidFill>
              </a:rPr>
              <a:t>. </a:t>
            </a:r>
            <a:r>
              <a:rPr lang="en-US" sz="2200" cap="none" dirty="0" smtClean="0"/>
              <a:t>or the </a:t>
            </a:r>
            <a:r>
              <a:rPr lang="en-US" sz="2200" b="1" cap="none" dirty="0" smtClean="0">
                <a:solidFill>
                  <a:srgbClr val="FFFF00"/>
                </a:solidFill>
              </a:rPr>
              <a:t>Perfect Passive </a:t>
            </a:r>
            <a:r>
              <a:rPr lang="en-US" sz="22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200" b="1" cap="none" dirty="0" smtClean="0">
                <a:solidFill>
                  <a:srgbClr val="FFFF00"/>
                </a:solidFill>
              </a:rPr>
              <a:t>. </a:t>
            </a:r>
            <a:r>
              <a:rPr lang="en-US" sz="2200" cap="none" dirty="0">
                <a:solidFill>
                  <a:schemeClr val="tx1"/>
                </a:solidFill>
              </a:rPr>
              <a:t>a</a:t>
            </a:r>
            <a:r>
              <a:rPr lang="en-US" sz="2200" cap="none" dirty="0" smtClean="0">
                <a:solidFill>
                  <a:schemeClr val="tx1"/>
                </a:solidFill>
              </a:rPr>
              <a:t>nd, as a good </a:t>
            </a:r>
            <a:r>
              <a:rPr lang="en-US" sz="22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200" cap="none" dirty="0" smtClean="0">
                <a:solidFill>
                  <a:schemeClr val="tx1"/>
                </a:solidFill>
              </a:rPr>
              <a:t>. should, it will agree with the </a:t>
            </a:r>
            <a:r>
              <a:rPr lang="en-US" sz="2200" b="1" cap="none" dirty="0" smtClean="0">
                <a:solidFill>
                  <a:srgbClr val="00B050"/>
                </a:solidFill>
              </a:rPr>
              <a:t>noun</a:t>
            </a:r>
            <a:r>
              <a:rPr lang="en-US" sz="2200" cap="none" dirty="0" smtClean="0">
                <a:solidFill>
                  <a:schemeClr val="tx1"/>
                </a:solidFill>
              </a:rPr>
              <a:t> it modifies in case, number, and gender.</a:t>
            </a:r>
          </a:p>
          <a:p>
            <a:pPr lvl="1"/>
            <a:r>
              <a:rPr lang="en-US" sz="2000" cap="none" dirty="0" smtClean="0">
                <a:solidFill>
                  <a:schemeClr val="tx1"/>
                </a:solidFill>
              </a:rPr>
              <a:t>The </a:t>
            </a:r>
            <a:r>
              <a:rPr lang="en-US" sz="2000" b="1" cap="none" dirty="0" smtClean="0">
                <a:solidFill>
                  <a:srgbClr val="FFFF00"/>
                </a:solidFill>
              </a:rPr>
              <a:t>participle</a:t>
            </a:r>
            <a:r>
              <a:rPr lang="en-US" sz="2000" cap="none" dirty="0" smtClean="0">
                <a:solidFill>
                  <a:srgbClr val="FFFF00"/>
                </a:solidFill>
              </a:rPr>
              <a:t> </a:t>
            </a:r>
            <a:r>
              <a:rPr lang="en-US" sz="2000" cap="none" dirty="0" smtClean="0">
                <a:solidFill>
                  <a:schemeClr val="tx1"/>
                </a:solidFill>
              </a:rPr>
              <a:t>may have a Dir. Obj. if it is Active or an Abl. Of Pers. Agent or Means if it is Passive. </a:t>
            </a:r>
          </a:p>
          <a:p>
            <a:r>
              <a:rPr lang="en-US" sz="2200" cap="none" dirty="0" smtClean="0">
                <a:solidFill>
                  <a:schemeClr val="tx1"/>
                </a:solidFill>
              </a:rPr>
              <a:t>The </a:t>
            </a:r>
            <a:r>
              <a:rPr lang="en-US" sz="2200" b="1" cap="none" dirty="0" smtClean="0">
                <a:solidFill>
                  <a:srgbClr val="00B050"/>
                </a:solidFill>
              </a:rPr>
              <a:t>noun </a:t>
            </a:r>
            <a:r>
              <a:rPr lang="en-US" sz="2200" cap="none" dirty="0" smtClean="0">
                <a:solidFill>
                  <a:schemeClr val="tx1"/>
                </a:solidFill>
              </a:rPr>
              <a:t>of the </a:t>
            </a:r>
            <a:r>
              <a:rPr lang="en-US" sz="2200" b="1" cap="none" dirty="0" smtClean="0">
                <a:solidFill>
                  <a:srgbClr val="00B0F0"/>
                </a:solidFill>
              </a:rPr>
              <a:t>A</a:t>
            </a:r>
            <a:r>
              <a:rPr lang="en-US" sz="22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200" cap="none" dirty="0" smtClean="0">
                <a:solidFill>
                  <a:schemeClr val="tx1"/>
                </a:solidFill>
              </a:rPr>
              <a:t> is called the “</a:t>
            </a:r>
            <a:r>
              <a:rPr lang="en-US" sz="2200" b="1" cap="none" dirty="0" smtClean="0">
                <a:solidFill>
                  <a:srgbClr val="00B050"/>
                </a:solidFill>
              </a:rPr>
              <a:t>Subject</a:t>
            </a:r>
            <a:r>
              <a:rPr lang="en-US" sz="2200" cap="none" dirty="0" smtClean="0">
                <a:solidFill>
                  <a:schemeClr val="tx1"/>
                </a:solidFill>
              </a:rPr>
              <a:t>” of the </a:t>
            </a:r>
            <a:r>
              <a:rPr lang="en-US" sz="2200" b="1" cap="none" dirty="0" smtClean="0">
                <a:solidFill>
                  <a:srgbClr val="00B0F0"/>
                </a:solidFill>
              </a:rPr>
              <a:t>A</a:t>
            </a:r>
            <a:r>
              <a:rPr lang="en-US" sz="22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200" cap="none" dirty="0" smtClean="0">
                <a:solidFill>
                  <a:schemeClr val="tx1"/>
                </a:solidFill>
              </a:rPr>
              <a:t> and, as noted above, it should </a:t>
            </a:r>
            <a:r>
              <a:rPr lang="en-US" sz="2200" b="1" i="1" cap="none" dirty="0" smtClean="0">
                <a:solidFill>
                  <a:schemeClr val="tx1"/>
                </a:solidFill>
              </a:rPr>
              <a:t>not </a:t>
            </a:r>
            <a:r>
              <a:rPr lang="en-US" sz="2200" cap="none" dirty="0" smtClean="0">
                <a:solidFill>
                  <a:schemeClr val="tx1"/>
                </a:solidFill>
              </a:rPr>
              <a:t>reappear in the main sentence. </a:t>
            </a:r>
            <a:endParaRPr lang="en-US" sz="2200" cap="none" dirty="0" smtClean="0">
              <a:solidFill>
                <a:srgbClr val="FFFF00"/>
              </a:solidFill>
            </a:endParaRPr>
          </a:p>
          <a:p>
            <a:r>
              <a:rPr lang="en-US" sz="2000" cap="none" dirty="0" smtClean="0">
                <a:solidFill>
                  <a:schemeClr val="tx1"/>
                </a:solidFill>
              </a:rPr>
              <a:t>You should start an attempted translation of the </a:t>
            </a:r>
            <a:r>
              <a:rPr lang="en-US" sz="2000" b="1" cap="none" dirty="0" smtClean="0">
                <a:solidFill>
                  <a:srgbClr val="00B0F0"/>
                </a:solidFill>
              </a:rPr>
              <a:t>A</a:t>
            </a:r>
            <a:r>
              <a:rPr lang="en-US" sz="20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000" cap="none" dirty="0" smtClean="0">
                <a:solidFill>
                  <a:schemeClr val="tx1"/>
                </a:solidFill>
              </a:rPr>
              <a:t> with one of the following phrases, depending on the tense and voice of the </a:t>
            </a:r>
            <a:r>
              <a:rPr lang="en-US" sz="20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000" b="1" cap="none" dirty="0" smtClean="0">
                <a:solidFill>
                  <a:srgbClr val="FFFF00"/>
                </a:solidFill>
              </a:rPr>
              <a:t>.</a:t>
            </a:r>
            <a:r>
              <a:rPr lang="en-US" sz="2000" cap="none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sz="2000" b="1" cap="none" dirty="0" smtClean="0">
                <a:solidFill>
                  <a:srgbClr val="FFFF00"/>
                </a:solidFill>
              </a:rPr>
              <a:t>Pres. Act. </a:t>
            </a:r>
            <a:r>
              <a:rPr lang="en-US" sz="20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000" b="1" cap="none" dirty="0" smtClean="0">
                <a:solidFill>
                  <a:srgbClr val="FFFF00"/>
                </a:solidFill>
              </a:rPr>
              <a:t>.</a:t>
            </a:r>
            <a:r>
              <a:rPr lang="en-US" sz="2000" b="1" cap="none" dirty="0" smtClean="0">
                <a:solidFill>
                  <a:schemeClr val="tx1"/>
                </a:solidFill>
              </a:rPr>
              <a:t>: </a:t>
            </a:r>
            <a:r>
              <a:rPr lang="en-US" sz="2000" cap="none" dirty="0" smtClean="0">
                <a:solidFill>
                  <a:schemeClr val="tx1"/>
                </a:solidFill>
              </a:rPr>
              <a:t>“With the </a:t>
            </a:r>
            <a:r>
              <a:rPr lang="en-US" sz="2000" b="1" u="sng" cap="none" dirty="0" smtClean="0">
                <a:solidFill>
                  <a:srgbClr val="00B050"/>
                </a:solidFill>
              </a:rPr>
              <a:t>noun</a:t>
            </a:r>
            <a:r>
              <a:rPr lang="en-US" sz="2000" cap="none" dirty="0" smtClean="0">
                <a:solidFill>
                  <a:schemeClr val="tx1"/>
                </a:solidFill>
              </a:rPr>
              <a:t> </a:t>
            </a:r>
            <a:r>
              <a:rPr lang="en-US" sz="2000" b="1" u="sng" cap="none" dirty="0" err="1" smtClean="0">
                <a:solidFill>
                  <a:srgbClr val="FFFF00"/>
                </a:solidFill>
              </a:rPr>
              <a:t>verb</a:t>
            </a:r>
            <a:r>
              <a:rPr lang="en-US" sz="2000" b="1" cap="none" dirty="0" err="1" smtClean="0">
                <a:solidFill>
                  <a:srgbClr val="FFFF00"/>
                </a:solidFill>
              </a:rPr>
              <a:t>ing</a:t>
            </a:r>
            <a:r>
              <a:rPr lang="en-US" sz="2000" cap="none" dirty="0" smtClean="0">
                <a:solidFill>
                  <a:schemeClr val="tx1"/>
                </a:solidFill>
              </a:rPr>
              <a:t>…”</a:t>
            </a:r>
            <a:endParaRPr lang="en-US" sz="2000" b="1" cap="none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cap="none" dirty="0" err="1" smtClean="0">
                <a:solidFill>
                  <a:srgbClr val="FFFF00"/>
                </a:solidFill>
              </a:rPr>
              <a:t>Perf</a:t>
            </a:r>
            <a:r>
              <a:rPr lang="en-US" sz="2000" b="1" cap="none" dirty="0" smtClean="0">
                <a:solidFill>
                  <a:srgbClr val="FFFF00"/>
                </a:solidFill>
              </a:rPr>
              <a:t>. Pass. </a:t>
            </a:r>
            <a:r>
              <a:rPr lang="en-US" sz="20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000" b="1" cap="none" dirty="0" smtClean="0">
                <a:solidFill>
                  <a:srgbClr val="FFFF00"/>
                </a:solidFill>
              </a:rPr>
              <a:t>.</a:t>
            </a:r>
            <a:r>
              <a:rPr lang="en-US" sz="2000" b="1" cap="none" dirty="0" smtClean="0">
                <a:solidFill>
                  <a:schemeClr val="tx1"/>
                </a:solidFill>
              </a:rPr>
              <a:t>: </a:t>
            </a:r>
            <a:r>
              <a:rPr lang="en-US" sz="2000" cap="none" dirty="0" smtClean="0">
                <a:solidFill>
                  <a:schemeClr val="tx1"/>
                </a:solidFill>
              </a:rPr>
              <a:t>“With the </a:t>
            </a:r>
            <a:r>
              <a:rPr lang="en-US" sz="2000" b="1" u="sng" cap="none" dirty="0" smtClean="0">
                <a:solidFill>
                  <a:srgbClr val="00B050"/>
                </a:solidFill>
              </a:rPr>
              <a:t>noun</a:t>
            </a:r>
            <a:r>
              <a:rPr lang="en-US" sz="2000" cap="none" dirty="0" smtClean="0">
                <a:solidFill>
                  <a:schemeClr val="tx1"/>
                </a:solidFill>
              </a:rPr>
              <a:t> </a:t>
            </a:r>
            <a:r>
              <a:rPr lang="en-US" sz="2000" b="1" cap="none" dirty="0" smtClean="0">
                <a:solidFill>
                  <a:srgbClr val="FFFF00"/>
                </a:solidFill>
              </a:rPr>
              <a:t>having been </a:t>
            </a:r>
            <a:r>
              <a:rPr lang="en-US" sz="2000" b="1" u="sng" cap="none" dirty="0" err="1" smtClean="0">
                <a:solidFill>
                  <a:srgbClr val="FFFF00"/>
                </a:solidFill>
              </a:rPr>
              <a:t>verb</a:t>
            </a:r>
            <a:r>
              <a:rPr lang="en-US" sz="2000" b="1" cap="none" dirty="0" err="1" smtClean="0">
                <a:solidFill>
                  <a:srgbClr val="FFFF00"/>
                </a:solidFill>
              </a:rPr>
              <a:t>ed</a:t>
            </a:r>
            <a:r>
              <a:rPr lang="en-US" sz="2000" cap="none" dirty="0" smtClean="0">
                <a:solidFill>
                  <a:schemeClr val="tx1"/>
                </a:solidFill>
              </a:rPr>
              <a:t>…”</a:t>
            </a:r>
          </a:p>
          <a:p>
            <a:pPr lvl="1"/>
            <a:r>
              <a:rPr lang="en-US" sz="2000" cap="none" dirty="0" smtClean="0">
                <a:solidFill>
                  <a:schemeClr val="tx1"/>
                </a:solidFill>
              </a:rPr>
              <a:t>No </a:t>
            </a:r>
            <a:r>
              <a:rPr lang="en-US" sz="20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000" b="1" cap="none" dirty="0" smtClean="0">
                <a:solidFill>
                  <a:schemeClr val="tx1"/>
                </a:solidFill>
              </a:rPr>
              <a:t>. </a:t>
            </a:r>
            <a:r>
              <a:rPr lang="en-US" sz="2000" cap="none" dirty="0" smtClean="0">
                <a:solidFill>
                  <a:schemeClr val="tx1"/>
                </a:solidFill>
              </a:rPr>
              <a:t>(</a:t>
            </a:r>
            <a:r>
              <a:rPr lang="en-US" sz="2000" b="1" cap="none" dirty="0" smtClean="0">
                <a:solidFill>
                  <a:srgbClr val="FFFF00"/>
                </a:solidFill>
              </a:rPr>
              <a:t>pres. of sum </a:t>
            </a:r>
            <a:r>
              <a:rPr lang="en-US" sz="2000" cap="none" dirty="0" smtClean="0">
                <a:solidFill>
                  <a:schemeClr val="tx1"/>
                </a:solidFill>
              </a:rPr>
              <a:t>implied): “With the </a:t>
            </a:r>
            <a:r>
              <a:rPr lang="en-US" sz="2000" b="1" u="sng" cap="none" dirty="0" smtClean="0">
                <a:solidFill>
                  <a:srgbClr val="00B050"/>
                </a:solidFill>
              </a:rPr>
              <a:t>noun</a:t>
            </a:r>
            <a:r>
              <a:rPr lang="en-US" sz="2000" cap="none" dirty="0" smtClean="0">
                <a:solidFill>
                  <a:srgbClr val="00B050"/>
                </a:solidFill>
              </a:rPr>
              <a:t> </a:t>
            </a:r>
            <a:r>
              <a:rPr lang="en-US" sz="2000" b="1" cap="none" dirty="0" smtClean="0">
                <a:solidFill>
                  <a:srgbClr val="FFFF00"/>
                </a:solidFill>
              </a:rPr>
              <a:t>being/as</a:t>
            </a:r>
            <a:r>
              <a:rPr lang="en-US" sz="2000" cap="none" dirty="0" smtClean="0">
                <a:solidFill>
                  <a:srgbClr val="FFFF00"/>
                </a:solidFill>
              </a:rPr>
              <a:t> </a:t>
            </a:r>
            <a:r>
              <a:rPr lang="en-US" sz="2000" b="1" u="sng" cap="none" dirty="0" smtClean="0">
                <a:solidFill>
                  <a:srgbClr val="92D050"/>
                </a:solidFill>
              </a:rPr>
              <a:t>noun/adj</a:t>
            </a:r>
            <a:r>
              <a:rPr lang="en-US" sz="2000" cap="none" dirty="0" smtClean="0">
                <a:solidFill>
                  <a:schemeClr val="tx1"/>
                </a:solidFill>
              </a:rPr>
              <a:t>...”</a:t>
            </a:r>
          </a:p>
          <a:p>
            <a:r>
              <a:rPr lang="en-US" sz="2100" cap="none" dirty="0" smtClean="0">
                <a:solidFill>
                  <a:schemeClr val="tx1"/>
                </a:solidFill>
              </a:rPr>
              <a:t>After you have translated the rest of the sentence, you can readdress the </a:t>
            </a:r>
            <a:r>
              <a:rPr lang="en-US" sz="2100" b="1" cap="none" dirty="0" smtClean="0">
                <a:solidFill>
                  <a:srgbClr val="00B0F0"/>
                </a:solidFill>
              </a:rPr>
              <a:t>A</a:t>
            </a:r>
            <a:r>
              <a:rPr lang="en-US" sz="2100" b="1" cap="none" baseline="30000" dirty="0" smtClean="0">
                <a:solidFill>
                  <a:srgbClr val="00B0F0"/>
                </a:solidFill>
              </a:rPr>
              <a:t>2</a:t>
            </a:r>
            <a:r>
              <a:rPr lang="en-US" sz="2100" cap="none" dirty="0" smtClean="0">
                <a:solidFill>
                  <a:schemeClr val="tx1"/>
                </a:solidFill>
              </a:rPr>
              <a:t> and translate it accordingly if it is showing Time (“When…”), Cause (“Because…”), Opposition (“Although…”), or Condition (“If…”). </a:t>
            </a:r>
            <a:endParaRPr lang="en-US" sz="21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1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012" y="227423"/>
            <a:ext cx="7511473" cy="8854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Ablative Absolute - Examples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011" y="1112875"/>
            <a:ext cx="8772221" cy="5592725"/>
          </a:xfrm>
        </p:spPr>
        <p:txBody>
          <a:bodyPr anchor="t">
            <a:normAutofit/>
          </a:bodyPr>
          <a:lstStyle/>
          <a:p>
            <a:r>
              <a:rPr lang="en-US" sz="2100" b="1" cap="none" dirty="0" err="1" smtClean="0">
                <a:solidFill>
                  <a:srgbClr val="00B050"/>
                </a:solidFill>
              </a:rPr>
              <a:t>Romā</a:t>
            </a:r>
            <a:r>
              <a:rPr lang="en-US" sz="2100" cap="none" dirty="0" smtClean="0">
                <a:solidFill>
                  <a:srgbClr val="00B050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FF00"/>
                </a:solidFill>
              </a:rPr>
              <a:t>visā</a:t>
            </a:r>
            <a:r>
              <a:rPr lang="en-US" sz="2100" cap="none" dirty="0" smtClean="0">
                <a:solidFill>
                  <a:schemeClr val="tx1"/>
                </a:solidFill>
              </a:rPr>
              <a:t>, </a:t>
            </a:r>
            <a:r>
              <a:rPr lang="en-US" sz="2100" cap="none" dirty="0" err="1" smtClean="0">
                <a:solidFill>
                  <a:schemeClr val="tx1"/>
                </a:solidFill>
              </a:rPr>
              <a:t>viri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cap="none" dirty="0" err="1" smtClean="0">
                <a:solidFill>
                  <a:schemeClr val="tx1"/>
                </a:solidFill>
              </a:rPr>
              <a:t>gaudebant</a:t>
            </a:r>
            <a:r>
              <a:rPr lang="en-US" sz="2100" cap="none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sz="1900" b="1" cap="none" dirty="0" smtClean="0">
                <a:solidFill>
                  <a:srgbClr val="00B0F0"/>
                </a:solidFill>
              </a:rPr>
              <a:t>With </a:t>
            </a:r>
            <a:r>
              <a:rPr lang="en-US" sz="1900" b="1" cap="none" dirty="0" smtClean="0">
                <a:solidFill>
                  <a:srgbClr val="00B050"/>
                </a:solidFill>
              </a:rPr>
              <a:t>Rome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having</a:t>
            </a:r>
            <a:r>
              <a:rPr lang="en-US" sz="1900" cap="none" dirty="0" smtClean="0">
                <a:solidFill>
                  <a:srgbClr val="FFFF00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been</a:t>
            </a:r>
            <a:r>
              <a:rPr lang="en-US" sz="1900" cap="none" dirty="0" smtClean="0">
                <a:solidFill>
                  <a:srgbClr val="FFFF00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seen</a:t>
            </a:r>
            <a:r>
              <a:rPr lang="en-US" sz="1900" cap="none" dirty="0" smtClean="0">
                <a:solidFill>
                  <a:schemeClr val="tx1"/>
                </a:solidFill>
              </a:rPr>
              <a:t>, the men were rejoicing.</a:t>
            </a:r>
          </a:p>
          <a:p>
            <a:r>
              <a:rPr lang="en-US" sz="2100" b="1" cap="none" dirty="0" smtClean="0">
                <a:solidFill>
                  <a:srgbClr val="00B050"/>
                </a:solidFill>
              </a:rPr>
              <a:t>His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b="1" cap="none" dirty="0" smtClean="0">
                <a:solidFill>
                  <a:srgbClr val="00B050"/>
                </a:solidFill>
              </a:rPr>
              <a:t>rebus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FF00"/>
                </a:solidFill>
              </a:rPr>
              <a:t>auditis</a:t>
            </a:r>
            <a:r>
              <a:rPr lang="en-US" sz="2100" cap="none" dirty="0" smtClean="0">
                <a:solidFill>
                  <a:schemeClr val="tx1"/>
                </a:solidFill>
              </a:rPr>
              <a:t>, </a:t>
            </a:r>
            <a:r>
              <a:rPr lang="en-US" sz="2100" cap="none" dirty="0" err="1" smtClean="0">
                <a:solidFill>
                  <a:schemeClr val="tx1"/>
                </a:solidFill>
              </a:rPr>
              <a:t>coepit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cap="none" dirty="0" err="1" smtClean="0">
                <a:solidFill>
                  <a:schemeClr val="tx1"/>
                </a:solidFill>
              </a:rPr>
              <a:t>timere</a:t>
            </a:r>
            <a:r>
              <a:rPr lang="en-US" sz="2100" cap="none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sz="1900" b="1" cap="none" dirty="0" smtClean="0">
                <a:solidFill>
                  <a:srgbClr val="00B0F0"/>
                </a:solidFill>
              </a:rPr>
              <a:t>With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00B050"/>
                </a:solidFill>
              </a:rPr>
              <a:t>these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00B050"/>
                </a:solidFill>
              </a:rPr>
              <a:t>things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having</a:t>
            </a:r>
            <a:r>
              <a:rPr lang="en-US" sz="1900" cap="none" dirty="0" smtClean="0">
                <a:solidFill>
                  <a:srgbClr val="FFFF00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been</a:t>
            </a:r>
            <a:r>
              <a:rPr lang="en-US" sz="1900" cap="none" dirty="0" smtClean="0">
                <a:solidFill>
                  <a:srgbClr val="FFFF00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heard</a:t>
            </a:r>
            <a:r>
              <a:rPr lang="en-US" sz="1900" cap="none" dirty="0" smtClean="0">
                <a:solidFill>
                  <a:schemeClr val="tx1"/>
                </a:solidFill>
              </a:rPr>
              <a:t>, he began to fear. </a:t>
            </a:r>
          </a:p>
          <a:p>
            <a:r>
              <a:rPr lang="en-US" sz="2100" b="1" cap="none" dirty="0" err="1" smtClean="0">
                <a:solidFill>
                  <a:srgbClr val="00B050"/>
                </a:solidFill>
              </a:rPr>
              <a:t>Eo</a:t>
            </a:r>
            <a:r>
              <a:rPr lang="en-US" sz="2100" cap="none" dirty="0" smtClean="0">
                <a:solidFill>
                  <a:srgbClr val="00B050"/>
                </a:solidFill>
              </a:rPr>
              <a:t> </a:t>
            </a:r>
            <a:r>
              <a:rPr lang="en-US" sz="2100" cap="none" dirty="0" smtClean="0">
                <a:solidFill>
                  <a:schemeClr val="tx1"/>
                </a:solidFill>
              </a:rPr>
              <a:t>imperium </a:t>
            </a:r>
            <a:r>
              <a:rPr lang="en-US" sz="2100" b="1" cap="none" dirty="0" err="1" smtClean="0">
                <a:solidFill>
                  <a:srgbClr val="FFFF00"/>
                </a:solidFill>
              </a:rPr>
              <a:t>tenente</a:t>
            </a:r>
            <a:r>
              <a:rPr lang="en-US" sz="2100" cap="none" dirty="0" smtClean="0">
                <a:solidFill>
                  <a:schemeClr val="tx1"/>
                </a:solidFill>
              </a:rPr>
              <a:t>, </a:t>
            </a:r>
            <a:r>
              <a:rPr lang="en-US" sz="2100" cap="none" dirty="0" err="1" smtClean="0">
                <a:solidFill>
                  <a:schemeClr val="tx1"/>
                </a:solidFill>
              </a:rPr>
              <a:t>eventum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cap="none" dirty="0" err="1" smtClean="0">
                <a:solidFill>
                  <a:schemeClr val="tx1"/>
                </a:solidFill>
              </a:rPr>
              <a:t>timeo</a:t>
            </a:r>
            <a:r>
              <a:rPr lang="en-US" sz="2100" cap="none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sz="1900" b="1" cap="none" dirty="0" smtClean="0">
                <a:solidFill>
                  <a:srgbClr val="00B0F0"/>
                </a:solidFill>
              </a:rPr>
              <a:t>With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00B050"/>
                </a:solidFill>
              </a:rPr>
              <a:t>him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holding</a:t>
            </a:r>
            <a:r>
              <a:rPr lang="en-US" sz="1900" cap="none" dirty="0" smtClean="0">
                <a:solidFill>
                  <a:srgbClr val="FFFF00"/>
                </a:solidFill>
              </a:rPr>
              <a:t> </a:t>
            </a:r>
            <a:r>
              <a:rPr lang="en-US" sz="1900" cap="none" dirty="0" smtClean="0">
                <a:solidFill>
                  <a:schemeClr val="tx1"/>
                </a:solidFill>
              </a:rPr>
              <a:t>the power, I fear the outcome. </a:t>
            </a:r>
          </a:p>
          <a:p>
            <a:r>
              <a:rPr lang="en-US" sz="2100" b="1" cap="none" dirty="0" err="1" smtClean="0">
                <a:solidFill>
                  <a:srgbClr val="00B050"/>
                </a:solidFill>
              </a:rPr>
              <a:t>Caesare</a:t>
            </a:r>
            <a:r>
              <a:rPr lang="en-US" sz="2100" cap="none" dirty="0" smtClean="0">
                <a:solidFill>
                  <a:srgbClr val="00B050"/>
                </a:solidFill>
              </a:rPr>
              <a:t> </a:t>
            </a:r>
            <a:r>
              <a:rPr lang="en-US" sz="2100" b="1" cap="none" dirty="0" smtClean="0">
                <a:solidFill>
                  <a:srgbClr val="92D050"/>
                </a:solidFill>
              </a:rPr>
              <a:t>duce</a:t>
            </a:r>
            <a:r>
              <a:rPr lang="en-US" sz="2100" cap="none" dirty="0" smtClean="0">
                <a:solidFill>
                  <a:schemeClr val="tx1"/>
                </a:solidFill>
              </a:rPr>
              <a:t>, nihil </a:t>
            </a:r>
            <a:r>
              <a:rPr lang="en-US" sz="2100" cap="none" dirty="0" err="1" smtClean="0">
                <a:solidFill>
                  <a:schemeClr val="tx1"/>
                </a:solidFill>
              </a:rPr>
              <a:t>timebimus</a:t>
            </a:r>
            <a:r>
              <a:rPr lang="en-US" sz="2100" cap="none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sz="1900" b="1" cap="none" dirty="0" smtClean="0">
                <a:solidFill>
                  <a:srgbClr val="00B0F0"/>
                </a:solidFill>
              </a:rPr>
              <a:t>With</a:t>
            </a:r>
            <a:r>
              <a:rPr lang="en-US" sz="1900" cap="none" dirty="0" smtClean="0">
                <a:solidFill>
                  <a:srgbClr val="00B0F0"/>
                </a:solidFill>
              </a:rPr>
              <a:t> </a:t>
            </a:r>
            <a:r>
              <a:rPr lang="en-US" sz="1900" b="1" cap="none" dirty="0" smtClean="0">
                <a:solidFill>
                  <a:srgbClr val="00B050"/>
                </a:solidFill>
              </a:rPr>
              <a:t>Caesar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being</a:t>
            </a:r>
            <a:r>
              <a:rPr lang="en-US" sz="1900" cap="none" dirty="0" smtClean="0">
                <a:solidFill>
                  <a:srgbClr val="FFFF00"/>
                </a:solidFill>
              </a:rPr>
              <a:t> </a:t>
            </a:r>
            <a:r>
              <a:rPr lang="en-US" sz="1900" b="1" cap="none" dirty="0" smtClean="0">
                <a:solidFill>
                  <a:srgbClr val="92D050"/>
                </a:solidFill>
              </a:rPr>
              <a:t>leader</a:t>
            </a:r>
            <a:r>
              <a:rPr lang="en-US" sz="1900" cap="none" dirty="0" smtClean="0">
                <a:solidFill>
                  <a:schemeClr val="tx1"/>
                </a:solidFill>
              </a:rPr>
              <a:t>, we will fear nothing. </a:t>
            </a:r>
          </a:p>
          <a:p>
            <a:pPr lvl="1"/>
            <a:r>
              <a:rPr lang="en-US" sz="1900" b="1" cap="none" dirty="0" smtClean="0">
                <a:solidFill>
                  <a:srgbClr val="00B0F0"/>
                </a:solidFill>
              </a:rPr>
              <a:t>With</a:t>
            </a:r>
            <a:r>
              <a:rPr lang="en-US" sz="1900" cap="none" dirty="0" smtClean="0">
                <a:solidFill>
                  <a:srgbClr val="00B0F0"/>
                </a:solidFill>
              </a:rPr>
              <a:t> </a:t>
            </a:r>
            <a:r>
              <a:rPr lang="en-US" sz="1900" b="1" cap="none" dirty="0" smtClean="0">
                <a:solidFill>
                  <a:srgbClr val="00B050"/>
                </a:solidFill>
              </a:rPr>
              <a:t>Caesar</a:t>
            </a:r>
            <a:r>
              <a:rPr lang="en-US" sz="1900" cap="none" dirty="0" smtClean="0">
                <a:solidFill>
                  <a:schemeClr val="tx1"/>
                </a:solidFill>
              </a:rPr>
              <a:t> </a:t>
            </a:r>
            <a:r>
              <a:rPr lang="en-US" sz="1900" b="1" cap="none" dirty="0" smtClean="0">
                <a:solidFill>
                  <a:srgbClr val="FFFF00"/>
                </a:solidFill>
              </a:rPr>
              <a:t>as</a:t>
            </a:r>
            <a:r>
              <a:rPr lang="en-US" sz="1900" cap="none" dirty="0" smtClean="0">
                <a:solidFill>
                  <a:srgbClr val="FFFF00"/>
                </a:solidFill>
              </a:rPr>
              <a:t> </a:t>
            </a:r>
            <a:r>
              <a:rPr lang="en-US" sz="1900" b="1" cap="none" dirty="0" smtClean="0">
                <a:solidFill>
                  <a:srgbClr val="92D050"/>
                </a:solidFill>
              </a:rPr>
              <a:t>leader</a:t>
            </a:r>
            <a:r>
              <a:rPr lang="en-US" sz="1900" cap="none" dirty="0" smtClean="0">
                <a:solidFill>
                  <a:schemeClr val="tx1"/>
                </a:solidFill>
              </a:rPr>
              <a:t>, we will fear nothing. </a:t>
            </a:r>
            <a:endParaRPr lang="en-US" sz="19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012" y="227423"/>
            <a:ext cx="7511473" cy="8854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iNdirect</a:t>
            </a:r>
            <a:r>
              <a:rPr lang="en-US" sz="3200" dirty="0" smtClean="0"/>
              <a:t> statement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012" y="1105787"/>
            <a:ext cx="8772221" cy="5592725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400" cap="none" dirty="0" smtClean="0"/>
              <a:t>The </a:t>
            </a:r>
            <a:r>
              <a:rPr lang="en-US" sz="2400" b="1" cap="none" dirty="0" smtClean="0">
                <a:solidFill>
                  <a:srgbClr val="FF0000"/>
                </a:solidFill>
              </a:rPr>
              <a:t>Indirect Statement </a:t>
            </a:r>
            <a:r>
              <a:rPr lang="en-US" sz="2400" b="1" cap="none" dirty="0" smtClean="0">
                <a:solidFill>
                  <a:schemeClr val="tx1"/>
                </a:solidFill>
              </a:rPr>
              <a:t>(= </a:t>
            </a:r>
            <a:r>
              <a:rPr lang="en-US" sz="2400" b="1" cap="none" dirty="0" smtClean="0">
                <a:solidFill>
                  <a:srgbClr val="FF0000"/>
                </a:solidFill>
              </a:rPr>
              <a:t>IS </a:t>
            </a:r>
            <a:r>
              <a:rPr lang="en-US" sz="2400" cap="none" dirty="0" smtClean="0">
                <a:solidFill>
                  <a:schemeClr val="tx1"/>
                </a:solidFill>
              </a:rPr>
              <a:t>or </a:t>
            </a:r>
            <a:r>
              <a:rPr lang="en-US" sz="2400" b="1" cap="none" dirty="0" smtClean="0">
                <a:solidFill>
                  <a:srgbClr val="FF0000"/>
                </a:solidFill>
              </a:rPr>
              <a:t>O</a:t>
            </a:r>
            <a:r>
              <a:rPr lang="en-US" sz="2400" b="1" cap="none" baseline="30000" dirty="0" smtClean="0">
                <a:solidFill>
                  <a:srgbClr val="FF0000"/>
                </a:solidFill>
              </a:rPr>
              <a:t>2</a:t>
            </a:r>
            <a:r>
              <a:rPr lang="en-US" sz="2400" b="1" cap="none" dirty="0" smtClean="0">
                <a:solidFill>
                  <a:srgbClr val="FF0000"/>
                </a:solidFill>
              </a:rPr>
              <a:t> </a:t>
            </a:r>
            <a:r>
              <a:rPr lang="en-US" sz="2400" cap="none" dirty="0" smtClean="0">
                <a:solidFill>
                  <a:schemeClr val="tx1"/>
                </a:solidFill>
              </a:rPr>
              <a:t>for its fancy Latin name: </a:t>
            </a:r>
            <a:r>
              <a:rPr lang="en-US" sz="2400" b="1" cap="none" dirty="0" err="1" smtClean="0">
                <a:solidFill>
                  <a:srgbClr val="FF0000"/>
                </a:solidFill>
              </a:rPr>
              <a:t>Oratio</a:t>
            </a:r>
            <a:r>
              <a:rPr lang="en-US" sz="2400" b="1" cap="none" dirty="0" smtClean="0">
                <a:solidFill>
                  <a:srgbClr val="FF0000"/>
                </a:solidFill>
              </a:rPr>
              <a:t> </a:t>
            </a:r>
            <a:r>
              <a:rPr lang="en-US" sz="2400" b="1" cap="none" dirty="0" err="1" smtClean="0">
                <a:solidFill>
                  <a:srgbClr val="FF0000"/>
                </a:solidFill>
              </a:rPr>
              <a:t>Obliqua</a:t>
            </a:r>
            <a:r>
              <a:rPr lang="en-US" sz="2400" b="1" cap="none" dirty="0" smtClean="0">
                <a:solidFill>
                  <a:schemeClr val="tx1"/>
                </a:solidFill>
              </a:rPr>
              <a:t>)</a:t>
            </a:r>
            <a:r>
              <a:rPr lang="en-US" sz="2400" b="1" cap="none" dirty="0" smtClean="0">
                <a:solidFill>
                  <a:srgbClr val="00B0F0"/>
                </a:solidFill>
              </a:rPr>
              <a:t> </a:t>
            </a:r>
            <a:r>
              <a:rPr lang="en-US" sz="2400" cap="none" dirty="0" smtClean="0"/>
              <a:t>is a common use of </a:t>
            </a:r>
            <a:r>
              <a:rPr lang="en-US" sz="2400" b="1" cap="none" dirty="0" smtClean="0">
                <a:solidFill>
                  <a:srgbClr val="FFC000"/>
                </a:solidFill>
              </a:rPr>
              <a:t>Infinitives</a:t>
            </a:r>
            <a:r>
              <a:rPr lang="en-US" sz="2400" b="1" cap="none" dirty="0" smtClean="0">
                <a:solidFill>
                  <a:srgbClr val="FFFF00"/>
                </a:solidFill>
              </a:rPr>
              <a:t> </a:t>
            </a:r>
            <a:r>
              <a:rPr lang="en-US" sz="2400" cap="none" dirty="0" smtClean="0"/>
              <a:t>in Latin. </a:t>
            </a:r>
          </a:p>
          <a:p>
            <a:r>
              <a:rPr lang="en-US" sz="2400" b="1" cap="none" dirty="0" smtClean="0">
                <a:solidFill>
                  <a:srgbClr val="FF0000"/>
                </a:solidFill>
              </a:rPr>
              <a:t>IS </a:t>
            </a:r>
            <a:r>
              <a:rPr lang="en-US" sz="2400" cap="none" dirty="0" smtClean="0">
                <a:solidFill>
                  <a:schemeClr val="tx1"/>
                </a:solidFill>
              </a:rPr>
              <a:t>reports a speech, thought, or feeling indirectly. </a:t>
            </a:r>
            <a:endParaRPr lang="en-US" sz="2400" cap="none" dirty="0" smtClean="0"/>
          </a:p>
          <a:p>
            <a:r>
              <a:rPr lang="en-US" sz="2400" cap="none" dirty="0" smtClean="0"/>
              <a:t>Various </a:t>
            </a:r>
            <a:r>
              <a:rPr lang="en-US" sz="2400" b="1" cap="none" dirty="0" smtClean="0">
                <a:solidFill>
                  <a:srgbClr val="00B050"/>
                </a:solidFill>
              </a:rPr>
              <a:t>main verbs </a:t>
            </a:r>
            <a:r>
              <a:rPr lang="en-US" sz="2400" cap="none" dirty="0" smtClean="0"/>
              <a:t>can introduce an </a:t>
            </a:r>
            <a:r>
              <a:rPr lang="en-US" sz="2400" b="1" cap="none" dirty="0" smtClean="0">
                <a:solidFill>
                  <a:srgbClr val="FF0000"/>
                </a:solidFill>
              </a:rPr>
              <a:t>IS</a:t>
            </a:r>
            <a:r>
              <a:rPr lang="en-US" sz="2400" cap="none" dirty="0" smtClean="0"/>
              <a:t>, but generally speaking they are verbs of </a:t>
            </a:r>
            <a:r>
              <a:rPr lang="en-US" sz="2400" b="1" cap="none" dirty="0" smtClean="0">
                <a:solidFill>
                  <a:srgbClr val="00B050"/>
                </a:solidFill>
              </a:rPr>
              <a:t>saying</a:t>
            </a:r>
            <a:r>
              <a:rPr lang="en-US" sz="2400" cap="none" dirty="0" smtClean="0"/>
              <a:t>, </a:t>
            </a:r>
            <a:r>
              <a:rPr lang="en-US" sz="2400" b="1" cap="none" dirty="0" smtClean="0">
                <a:solidFill>
                  <a:srgbClr val="00B050"/>
                </a:solidFill>
              </a:rPr>
              <a:t>knowing</a:t>
            </a:r>
            <a:r>
              <a:rPr lang="en-US" sz="2400" cap="none" dirty="0" smtClean="0"/>
              <a:t>, </a:t>
            </a:r>
            <a:r>
              <a:rPr lang="en-US" sz="2400" b="1" cap="none" dirty="0" smtClean="0">
                <a:solidFill>
                  <a:srgbClr val="00B050"/>
                </a:solidFill>
              </a:rPr>
              <a:t>thinking</a:t>
            </a:r>
            <a:r>
              <a:rPr lang="en-US" sz="2400" cap="none" dirty="0" smtClean="0"/>
              <a:t>, and </a:t>
            </a:r>
            <a:r>
              <a:rPr lang="en-US" sz="2400" b="1" cap="none" dirty="0" smtClean="0">
                <a:solidFill>
                  <a:srgbClr val="00B050"/>
                </a:solidFill>
              </a:rPr>
              <a:t>perceiving</a:t>
            </a:r>
            <a:r>
              <a:rPr lang="en-US" sz="2400" cap="none" dirty="0" smtClean="0"/>
              <a:t>. </a:t>
            </a:r>
          </a:p>
          <a:p>
            <a:pPr lvl="1"/>
            <a:r>
              <a:rPr lang="en-US" sz="2200" cap="none" dirty="0" smtClean="0"/>
              <a:t>We often call them “</a:t>
            </a:r>
            <a:r>
              <a:rPr lang="en-US" sz="2200" b="1" cap="none" dirty="0" smtClean="0">
                <a:solidFill>
                  <a:srgbClr val="00B050"/>
                </a:solidFill>
              </a:rPr>
              <a:t>Head Verbs</a:t>
            </a:r>
            <a:r>
              <a:rPr lang="en-US" sz="2200" cap="none" dirty="0" smtClean="0"/>
              <a:t>” because all of these actions occur in the head. </a:t>
            </a:r>
          </a:p>
          <a:p>
            <a:r>
              <a:rPr lang="en-US" sz="2400" cap="none" dirty="0" smtClean="0"/>
              <a:t>After the “</a:t>
            </a:r>
            <a:r>
              <a:rPr lang="en-US" sz="2400" b="1" cap="none" dirty="0" smtClean="0">
                <a:solidFill>
                  <a:srgbClr val="00B050"/>
                </a:solidFill>
              </a:rPr>
              <a:t>Head Verb</a:t>
            </a:r>
            <a:r>
              <a:rPr lang="en-US" sz="2400" cap="none" dirty="0" smtClean="0"/>
              <a:t>,” the </a:t>
            </a:r>
            <a:r>
              <a:rPr lang="en-US" sz="2400" b="1" cap="none" dirty="0" smtClean="0">
                <a:solidFill>
                  <a:srgbClr val="FFC000"/>
                </a:solidFill>
              </a:rPr>
              <a:t>Verb of the IS </a:t>
            </a:r>
            <a:r>
              <a:rPr lang="en-US" sz="2400" cap="none" dirty="0" smtClean="0"/>
              <a:t>(=</a:t>
            </a:r>
            <a:r>
              <a:rPr lang="en-US" sz="2400" b="1" cap="none" dirty="0" smtClean="0">
                <a:solidFill>
                  <a:srgbClr val="FFC000"/>
                </a:solidFill>
              </a:rPr>
              <a:t>VIS</a:t>
            </a:r>
            <a:r>
              <a:rPr lang="en-US" sz="2400" cap="none" dirty="0" smtClean="0"/>
              <a:t>) is an </a:t>
            </a:r>
            <a:r>
              <a:rPr lang="en-US" sz="2400" b="1" cap="none" dirty="0" smtClean="0">
                <a:solidFill>
                  <a:srgbClr val="FFC000"/>
                </a:solidFill>
              </a:rPr>
              <a:t>infinitive</a:t>
            </a:r>
            <a:r>
              <a:rPr lang="en-US" sz="2400" cap="none" dirty="0" smtClean="0"/>
              <a:t>. </a:t>
            </a:r>
            <a:endParaRPr lang="en-US" sz="2400" cap="none" dirty="0"/>
          </a:p>
          <a:p>
            <a:pPr lvl="1"/>
            <a:r>
              <a:rPr lang="en-US" sz="2100" cap="none" dirty="0" smtClean="0"/>
              <a:t>Remember that the tense of the </a:t>
            </a:r>
            <a:r>
              <a:rPr lang="en-US" sz="2100" b="1" cap="none" dirty="0" smtClean="0">
                <a:solidFill>
                  <a:srgbClr val="FFC000"/>
                </a:solidFill>
              </a:rPr>
              <a:t>VIS</a:t>
            </a:r>
            <a:r>
              <a:rPr lang="en-US" sz="2100" cap="none" dirty="0" smtClean="0"/>
              <a:t>, like all </a:t>
            </a:r>
            <a:r>
              <a:rPr lang="en-US" sz="2100" b="1" cap="none" dirty="0" smtClean="0">
                <a:solidFill>
                  <a:srgbClr val="FFC000"/>
                </a:solidFill>
              </a:rPr>
              <a:t>infinitives</a:t>
            </a:r>
            <a:r>
              <a:rPr lang="en-US" sz="2100" cap="none" dirty="0" smtClean="0"/>
              <a:t>, shows time </a:t>
            </a:r>
            <a:r>
              <a:rPr lang="en-US" sz="2100" i="1" cap="none" dirty="0" smtClean="0"/>
              <a:t>relative </a:t>
            </a:r>
            <a:r>
              <a:rPr lang="en-US" sz="2100" cap="none" dirty="0" smtClean="0"/>
              <a:t>to that of the </a:t>
            </a:r>
            <a:r>
              <a:rPr lang="en-US" sz="2100" b="1" cap="none" dirty="0" smtClean="0">
                <a:solidFill>
                  <a:srgbClr val="00B050"/>
                </a:solidFill>
              </a:rPr>
              <a:t>main verb</a:t>
            </a:r>
            <a:r>
              <a:rPr lang="en-US" sz="2100" cap="none" dirty="0" smtClean="0"/>
              <a:t>. </a:t>
            </a:r>
          </a:p>
          <a:p>
            <a:pPr lvl="1"/>
            <a:r>
              <a:rPr lang="en-US" sz="2100" cap="none" dirty="0" smtClean="0"/>
              <a:t>Ultimately, this use of the </a:t>
            </a:r>
            <a:r>
              <a:rPr lang="en-US" sz="2100" b="1" cap="none" dirty="0" smtClean="0">
                <a:solidFill>
                  <a:srgbClr val="FFC000"/>
                </a:solidFill>
              </a:rPr>
              <a:t>Inf</a:t>
            </a:r>
            <a:r>
              <a:rPr lang="en-US" sz="2100" cap="none" dirty="0" smtClean="0"/>
              <a:t>. </a:t>
            </a:r>
            <a:r>
              <a:rPr lang="en-US" sz="2100" cap="none" dirty="0"/>
              <a:t>f</a:t>
            </a:r>
            <a:r>
              <a:rPr lang="en-US" sz="2100" cap="none" dirty="0" smtClean="0"/>
              <a:t>alls under the category of </a:t>
            </a:r>
            <a:r>
              <a:rPr lang="en-US" sz="2100" b="1" cap="none" dirty="0" smtClean="0">
                <a:solidFill>
                  <a:srgbClr val="FFC000"/>
                </a:solidFill>
              </a:rPr>
              <a:t>Object Inf.</a:t>
            </a:r>
          </a:p>
          <a:p>
            <a:r>
              <a:rPr lang="en-US" sz="2400" cap="none" dirty="0" smtClean="0"/>
              <a:t>The </a:t>
            </a:r>
            <a:r>
              <a:rPr lang="en-US" sz="2400" b="1" cap="none" dirty="0" smtClean="0">
                <a:solidFill>
                  <a:srgbClr val="00B0F0"/>
                </a:solidFill>
              </a:rPr>
              <a:t>Subject </a:t>
            </a:r>
            <a:r>
              <a:rPr lang="en-US" sz="2400" cap="none" dirty="0" smtClean="0">
                <a:solidFill>
                  <a:schemeClr val="tx1"/>
                </a:solidFill>
              </a:rPr>
              <a:t>of the </a:t>
            </a:r>
            <a:r>
              <a:rPr lang="en-US" sz="2400" b="1" cap="none" dirty="0" smtClean="0">
                <a:solidFill>
                  <a:srgbClr val="FF0000"/>
                </a:solidFill>
              </a:rPr>
              <a:t>IS </a:t>
            </a:r>
            <a:r>
              <a:rPr lang="en-US" sz="2400" cap="none" dirty="0" smtClean="0">
                <a:solidFill>
                  <a:schemeClr val="tx1"/>
                </a:solidFill>
              </a:rPr>
              <a:t>(= </a:t>
            </a:r>
            <a:r>
              <a:rPr lang="en-US" sz="2400" b="1" cap="none" dirty="0" smtClean="0">
                <a:solidFill>
                  <a:srgbClr val="00B0F0"/>
                </a:solidFill>
              </a:rPr>
              <a:t>SIS</a:t>
            </a:r>
            <a:r>
              <a:rPr lang="en-US" sz="2400" cap="none" dirty="0" smtClean="0">
                <a:solidFill>
                  <a:schemeClr val="tx1"/>
                </a:solidFill>
              </a:rPr>
              <a:t>) </a:t>
            </a:r>
            <a:r>
              <a:rPr lang="en-US" sz="2400" cap="none" dirty="0" smtClean="0"/>
              <a:t>will stand in the </a:t>
            </a:r>
            <a:r>
              <a:rPr lang="en-US" sz="2400" b="1" cap="none" dirty="0" smtClean="0">
                <a:solidFill>
                  <a:srgbClr val="00B0F0"/>
                </a:solidFill>
              </a:rPr>
              <a:t>Accusative</a:t>
            </a:r>
            <a:r>
              <a:rPr lang="en-US" sz="2400" cap="none" dirty="0" smtClean="0"/>
              <a:t> case. </a:t>
            </a:r>
          </a:p>
          <a:p>
            <a:pPr lvl="1"/>
            <a:r>
              <a:rPr lang="en-US" sz="2200" cap="none" dirty="0" smtClean="0"/>
              <a:t>This is because the </a:t>
            </a:r>
            <a:r>
              <a:rPr lang="en-US" sz="2200" b="1" cap="none" dirty="0" smtClean="0">
                <a:solidFill>
                  <a:srgbClr val="FFC000"/>
                </a:solidFill>
              </a:rPr>
              <a:t>Inf. </a:t>
            </a:r>
            <a:r>
              <a:rPr lang="en-US" sz="2200" cap="none" dirty="0" smtClean="0"/>
              <a:t>is really an </a:t>
            </a:r>
            <a:r>
              <a:rPr lang="en-US" sz="2200" b="1" cap="none" dirty="0" smtClean="0">
                <a:solidFill>
                  <a:srgbClr val="FFC000"/>
                </a:solidFill>
              </a:rPr>
              <a:t>Obj. Inf. </a:t>
            </a:r>
            <a:r>
              <a:rPr lang="en-US" sz="2200" cap="none" dirty="0" smtClean="0"/>
              <a:t>as noted above. </a:t>
            </a:r>
            <a:endParaRPr lang="en-US" sz="2200" cap="none" dirty="0"/>
          </a:p>
        </p:txBody>
      </p:sp>
    </p:spTree>
    <p:extLst>
      <p:ext uri="{BB962C8B-B14F-4D97-AF65-F5344CB8AC3E}">
        <p14:creationId xmlns:p14="http://schemas.microsoft.com/office/powerpoint/2010/main" val="171229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0012" y="227423"/>
            <a:ext cx="7511473" cy="8854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Indirect Statement - Examples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011" y="2480931"/>
            <a:ext cx="8772221" cy="4377070"/>
          </a:xfrm>
        </p:spPr>
        <p:txBody>
          <a:bodyPr anchor="t">
            <a:normAutofit/>
          </a:bodyPr>
          <a:lstStyle/>
          <a:p>
            <a:r>
              <a:rPr lang="en-US" sz="2100" b="1" cap="none" dirty="0" err="1" smtClean="0">
                <a:solidFill>
                  <a:srgbClr val="00B050"/>
                </a:solidFill>
              </a:rPr>
              <a:t>Dicunt</a:t>
            </a:r>
            <a:r>
              <a:rPr lang="en-US" sz="2100" b="1" cap="none" dirty="0" smtClean="0">
                <a:solidFill>
                  <a:srgbClr val="00B050"/>
                </a:solidFill>
              </a:rPr>
              <a:t> </a:t>
            </a:r>
            <a:r>
              <a:rPr lang="en-US" sz="2100" b="1" cap="none" dirty="0" err="1" smtClean="0">
                <a:solidFill>
                  <a:srgbClr val="00B0F0"/>
                </a:solidFill>
              </a:rPr>
              <a:t>Caesarem</a:t>
            </a:r>
            <a:r>
              <a:rPr lang="en-US" sz="2100" cap="none" dirty="0" smtClean="0">
                <a:solidFill>
                  <a:srgbClr val="00B0F0"/>
                </a:solidFill>
              </a:rPr>
              <a:t> </a:t>
            </a:r>
            <a:r>
              <a:rPr lang="en-US" sz="2100" cap="none" dirty="0" err="1" smtClean="0">
                <a:solidFill>
                  <a:schemeClr val="tx1"/>
                </a:solidFill>
              </a:rPr>
              <a:t>imperatorem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cap="none" dirty="0" err="1" smtClean="0">
                <a:solidFill>
                  <a:schemeClr val="tx1"/>
                </a:solidFill>
              </a:rPr>
              <a:t>bonum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C000"/>
                </a:solidFill>
              </a:rPr>
              <a:t>esse</a:t>
            </a:r>
            <a:r>
              <a:rPr lang="en-US" sz="2100" cap="none" dirty="0" smtClean="0">
                <a:solidFill>
                  <a:schemeClr val="tx1"/>
                </a:solidFill>
              </a:rPr>
              <a:t>.  </a:t>
            </a:r>
          </a:p>
          <a:p>
            <a:pPr lvl="1"/>
            <a:r>
              <a:rPr lang="en-US" sz="1900" b="1" cap="none" dirty="0" smtClean="0">
                <a:solidFill>
                  <a:srgbClr val="00B050"/>
                </a:solidFill>
              </a:rPr>
              <a:t>They say </a:t>
            </a:r>
            <a:r>
              <a:rPr lang="en-US" sz="1900" b="1" cap="none" dirty="0" smtClean="0">
                <a:solidFill>
                  <a:srgbClr val="FF0000"/>
                </a:solidFill>
              </a:rPr>
              <a:t>that </a:t>
            </a:r>
            <a:r>
              <a:rPr lang="en-US" sz="1900" b="1" cap="none" dirty="0" smtClean="0">
                <a:solidFill>
                  <a:srgbClr val="00B0F0"/>
                </a:solidFill>
              </a:rPr>
              <a:t>Caesar </a:t>
            </a:r>
            <a:r>
              <a:rPr lang="en-US" sz="1900" b="1" cap="none" dirty="0" smtClean="0">
                <a:solidFill>
                  <a:srgbClr val="FFC000"/>
                </a:solidFill>
              </a:rPr>
              <a:t>is</a:t>
            </a:r>
            <a:r>
              <a:rPr lang="en-US" sz="1900" b="1" cap="none" dirty="0" smtClean="0">
                <a:solidFill>
                  <a:srgbClr val="00B0F0"/>
                </a:solidFill>
              </a:rPr>
              <a:t> </a:t>
            </a:r>
            <a:r>
              <a:rPr lang="en-US" sz="1900" cap="none" dirty="0" smtClean="0">
                <a:solidFill>
                  <a:schemeClr val="tx1"/>
                </a:solidFill>
              </a:rPr>
              <a:t>a good general.</a:t>
            </a:r>
          </a:p>
          <a:p>
            <a:r>
              <a:rPr lang="en-US" sz="2100" b="1" cap="none" dirty="0" err="1" smtClean="0">
                <a:solidFill>
                  <a:srgbClr val="00B050"/>
                </a:solidFill>
              </a:rPr>
              <a:t>Dixerunt</a:t>
            </a:r>
            <a:r>
              <a:rPr lang="en-US" sz="2100" b="1" cap="none" dirty="0" smtClean="0">
                <a:solidFill>
                  <a:srgbClr val="00B050"/>
                </a:solidFill>
              </a:rPr>
              <a:t> </a:t>
            </a:r>
            <a:r>
              <a:rPr lang="en-US" sz="2100" b="1" cap="none" dirty="0" err="1">
                <a:solidFill>
                  <a:srgbClr val="00B0F0"/>
                </a:solidFill>
              </a:rPr>
              <a:t>Caesarem</a:t>
            </a:r>
            <a:r>
              <a:rPr lang="en-US" sz="2100" cap="none" dirty="0">
                <a:solidFill>
                  <a:srgbClr val="00B0F0"/>
                </a:solidFill>
              </a:rPr>
              <a:t> </a:t>
            </a:r>
            <a:r>
              <a:rPr lang="en-US" sz="2100" cap="none" dirty="0" err="1">
                <a:solidFill>
                  <a:schemeClr val="tx1"/>
                </a:solidFill>
              </a:rPr>
              <a:t>imperatorem</a:t>
            </a:r>
            <a:r>
              <a:rPr lang="en-US" sz="2100" cap="none" dirty="0">
                <a:solidFill>
                  <a:schemeClr val="tx1"/>
                </a:solidFill>
              </a:rPr>
              <a:t> </a:t>
            </a:r>
            <a:r>
              <a:rPr lang="en-US" sz="2100" cap="none" dirty="0" err="1">
                <a:solidFill>
                  <a:schemeClr val="tx1"/>
                </a:solidFill>
              </a:rPr>
              <a:t>bonum</a:t>
            </a:r>
            <a:r>
              <a:rPr lang="en-US" sz="2100" cap="none" dirty="0">
                <a:solidFill>
                  <a:schemeClr val="tx1"/>
                </a:solidFill>
              </a:rPr>
              <a:t> </a:t>
            </a:r>
            <a:r>
              <a:rPr lang="en-US" sz="2100" b="1" cap="none" dirty="0" err="1">
                <a:solidFill>
                  <a:srgbClr val="FFC000"/>
                </a:solidFill>
              </a:rPr>
              <a:t>esse</a:t>
            </a:r>
            <a:r>
              <a:rPr lang="en-US" sz="2100" cap="none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sz="1900" b="1" cap="none" dirty="0">
                <a:solidFill>
                  <a:srgbClr val="00B050"/>
                </a:solidFill>
              </a:rPr>
              <a:t>They </a:t>
            </a:r>
            <a:r>
              <a:rPr lang="en-US" sz="1900" b="1" cap="none" dirty="0" smtClean="0">
                <a:solidFill>
                  <a:srgbClr val="00B050"/>
                </a:solidFill>
              </a:rPr>
              <a:t>said </a:t>
            </a:r>
            <a:r>
              <a:rPr lang="en-US" sz="1900" b="1" cap="none" dirty="0" smtClean="0">
                <a:solidFill>
                  <a:srgbClr val="FF0000"/>
                </a:solidFill>
              </a:rPr>
              <a:t>that </a:t>
            </a:r>
            <a:r>
              <a:rPr lang="en-US" sz="1900" b="1" cap="none" dirty="0">
                <a:solidFill>
                  <a:srgbClr val="00B0F0"/>
                </a:solidFill>
              </a:rPr>
              <a:t>Caesar </a:t>
            </a:r>
            <a:r>
              <a:rPr lang="en-US" sz="1900" b="1" cap="none" dirty="0" smtClean="0">
                <a:solidFill>
                  <a:srgbClr val="FFC000"/>
                </a:solidFill>
              </a:rPr>
              <a:t>was</a:t>
            </a:r>
            <a:r>
              <a:rPr lang="en-US" sz="1900" b="1" cap="none" dirty="0" smtClean="0">
                <a:solidFill>
                  <a:srgbClr val="00B0F0"/>
                </a:solidFill>
              </a:rPr>
              <a:t> </a:t>
            </a:r>
            <a:r>
              <a:rPr lang="en-US" sz="1900" cap="none" dirty="0">
                <a:solidFill>
                  <a:schemeClr val="tx1"/>
                </a:solidFill>
              </a:rPr>
              <a:t>a good general</a:t>
            </a:r>
            <a:r>
              <a:rPr lang="en-US" sz="1900" cap="none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100" b="1" cap="none" dirty="0" err="1">
                <a:solidFill>
                  <a:srgbClr val="00B050"/>
                </a:solidFill>
              </a:rPr>
              <a:t>Dixerunt</a:t>
            </a:r>
            <a:r>
              <a:rPr lang="en-US" sz="2100" b="1" cap="none" dirty="0">
                <a:solidFill>
                  <a:srgbClr val="00B050"/>
                </a:solidFill>
              </a:rPr>
              <a:t> </a:t>
            </a:r>
            <a:r>
              <a:rPr lang="en-US" sz="2100" b="1" cap="none" dirty="0" err="1">
                <a:solidFill>
                  <a:srgbClr val="00B0F0"/>
                </a:solidFill>
              </a:rPr>
              <a:t>Caesarem</a:t>
            </a:r>
            <a:r>
              <a:rPr lang="en-US" sz="2100" cap="none" dirty="0">
                <a:solidFill>
                  <a:srgbClr val="00B0F0"/>
                </a:solidFill>
              </a:rPr>
              <a:t> </a:t>
            </a:r>
            <a:r>
              <a:rPr lang="en-US" sz="2100" cap="none" dirty="0" err="1">
                <a:solidFill>
                  <a:schemeClr val="tx1"/>
                </a:solidFill>
              </a:rPr>
              <a:t>imperatorem</a:t>
            </a:r>
            <a:r>
              <a:rPr lang="en-US" sz="2100" cap="none" dirty="0">
                <a:solidFill>
                  <a:schemeClr val="tx1"/>
                </a:solidFill>
              </a:rPr>
              <a:t> </a:t>
            </a:r>
            <a:r>
              <a:rPr lang="en-US" sz="2100" cap="none" dirty="0" err="1">
                <a:solidFill>
                  <a:schemeClr val="tx1"/>
                </a:solidFill>
              </a:rPr>
              <a:t>bonum</a:t>
            </a:r>
            <a:r>
              <a:rPr lang="en-US" sz="2100" cap="none" dirty="0">
                <a:solidFill>
                  <a:schemeClr val="tx1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C000"/>
                </a:solidFill>
              </a:rPr>
              <a:t>futurum</a:t>
            </a:r>
            <a:r>
              <a:rPr lang="en-US" sz="2100" b="1" cap="none" dirty="0" smtClean="0">
                <a:solidFill>
                  <a:srgbClr val="FFC000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C000"/>
                </a:solidFill>
              </a:rPr>
              <a:t>esse</a:t>
            </a:r>
            <a:r>
              <a:rPr lang="en-US" sz="2100" cap="none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sz="1900" b="1" cap="none" dirty="0">
                <a:solidFill>
                  <a:srgbClr val="00B050"/>
                </a:solidFill>
              </a:rPr>
              <a:t>They said </a:t>
            </a:r>
            <a:r>
              <a:rPr lang="en-US" sz="1900" b="1" cap="none" dirty="0">
                <a:solidFill>
                  <a:srgbClr val="FF0000"/>
                </a:solidFill>
              </a:rPr>
              <a:t>that </a:t>
            </a:r>
            <a:r>
              <a:rPr lang="en-US" sz="1900" b="1" cap="none" dirty="0">
                <a:solidFill>
                  <a:srgbClr val="00B0F0"/>
                </a:solidFill>
              </a:rPr>
              <a:t>Caesar </a:t>
            </a:r>
            <a:r>
              <a:rPr lang="en-US" sz="1900" b="1" cap="none" dirty="0" smtClean="0">
                <a:solidFill>
                  <a:srgbClr val="FFC000"/>
                </a:solidFill>
              </a:rPr>
              <a:t>would be</a:t>
            </a:r>
            <a:r>
              <a:rPr lang="en-US" sz="1900" b="1" cap="none" dirty="0" smtClean="0">
                <a:solidFill>
                  <a:srgbClr val="00B0F0"/>
                </a:solidFill>
              </a:rPr>
              <a:t> </a:t>
            </a:r>
            <a:r>
              <a:rPr lang="en-US" sz="1900" cap="none" dirty="0">
                <a:solidFill>
                  <a:schemeClr val="tx1"/>
                </a:solidFill>
              </a:rPr>
              <a:t>a good general</a:t>
            </a:r>
            <a:r>
              <a:rPr lang="en-US" sz="1900" cap="none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100" cap="none" dirty="0" smtClean="0">
                <a:solidFill>
                  <a:schemeClr val="tx1"/>
                </a:solidFill>
              </a:rPr>
              <a:t>Gaius </a:t>
            </a:r>
            <a:r>
              <a:rPr lang="en-US" sz="2100" b="1" cap="none" dirty="0" smtClean="0">
                <a:solidFill>
                  <a:srgbClr val="00B050"/>
                </a:solidFill>
              </a:rPr>
              <a:t>dicit </a:t>
            </a:r>
            <a:r>
              <a:rPr lang="en-US" sz="2100" b="1" cap="none" dirty="0" err="1" smtClean="0">
                <a:solidFill>
                  <a:srgbClr val="00B0F0"/>
                </a:solidFill>
              </a:rPr>
              <a:t>litteras</a:t>
            </a:r>
            <a:r>
              <a:rPr lang="en-US" sz="2100" b="1" cap="none" dirty="0" smtClean="0">
                <a:solidFill>
                  <a:srgbClr val="00B050"/>
                </a:solidFill>
              </a:rPr>
              <a:t> </a:t>
            </a:r>
            <a:r>
              <a:rPr lang="en-US" sz="2100" cap="none" dirty="0" smtClean="0">
                <a:solidFill>
                  <a:schemeClr val="tx1"/>
                </a:solidFill>
              </a:rPr>
              <a:t>a </a:t>
            </a:r>
            <a:r>
              <a:rPr lang="en-US" sz="2100" b="1" cap="none" dirty="0" smtClean="0">
                <a:solidFill>
                  <a:schemeClr val="accent6">
                    <a:lumMod val="75000"/>
                  </a:schemeClr>
                </a:solidFill>
              </a:rPr>
              <a:t>se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C000"/>
                </a:solidFill>
              </a:rPr>
              <a:t>scriptas</a:t>
            </a:r>
            <a:r>
              <a:rPr lang="en-US" sz="2100" b="1" cap="none" dirty="0" smtClean="0">
                <a:solidFill>
                  <a:srgbClr val="FFC000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C000"/>
                </a:solidFill>
              </a:rPr>
              <a:t>esse</a:t>
            </a:r>
            <a:r>
              <a:rPr lang="en-US" sz="2100" cap="none" dirty="0" smtClean="0">
                <a:solidFill>
                  <a:schemeClr val="tx1"/>
                </a:solidFill>
              </a:rPr>
              <a:t>.</a:t>
            </a:r>
            <a:r>
              <a:rPr lang="en-US" sz="2100" b="1" cap="none" dirty="0" smtClean="0">
                <a:solidFill>
                  <a:srgbClr val="00B050"/>
                </a:solidFill>
              </a:rPr>
              <a:t> </a:t>
            </a:r>
          </a:p>
          <a:p>
            <a:pPr lvl="1"/>
            <a:r>
              <a:rPr lang="en-US" sz="1900" cap="none" dirty="0" smtClean="0">
                <a:solidFill>
                  <a:schemeClr val="tx1"/>
                </a:solidFill>
              </a:rPr>
              <a:t>Gaius</a:t>
            </a:r>
            <a:r>
              <a:rPr lang="en-US" sz="1900" b="1" cap="none" dirty="0" smtClean="0">
                <a:solidFill>
                  <a:srgbClr val="00B0F0"/>
                </a:solidFill>
              </a:rPr>
              <a:t> </a:t>
            </a:r>
            <a:r>
              <a:rPr lang="en-US" sz="1900" b="1" cap="none" dirty="0" smtClean="0">
                <a:solidFill>
                  <a:srgbClr val="00B050"/>
                </a:solidFill>
              </a:rPr>
              <a:t>says </a:t>
            </a:r>
            <a:r>
              <a:rPr lang="en-US" sz="1900" b="1" cap="none" dirty="0" smtClean="0">
                <a:solidFill>
                  <a:srgbClr val="FF0000"/>
                </a:solidFill>
              </a:rPr>
              <a:t>that</a:t>
            </a:r>
            <a:r>
              <a:rPr lang="en-US" sz="1900" cap="none" dirty="0" smtClean="0">
                <a:solidFill>
                  <a:srgbClr val="00B0F0"/>
                </a:solidFill>
              </a:rPr>
              <a:t> </a:t>
            </a:r>
            <a:r>
              <a:rPr lang="en-US" sz="1900" b="1" cap="none" dirty="0" smtClean="0">
                <a:solidFill>
                  <a:srgbClr val="00B0F0"/>
                </a:solidFill>
              </a:rPr>
              <a:t>the letter </a:t>
            </a:r>
            <a:r>
              <a:rPr lang="en-US" sz="1900" b="1" cap="none" dirty="0" smtClean="0">
                <a:solidFill>
                  <a:srgbClr val="FFC000"/>
                </a:solidFill>
              </a:rPr>
              <a:t>has been written </a:t>
            </a:r>
            <a:r>
              <a:rPr lang="en-US" sz="1900" cap="none" dirty="0" smtClean="0">
                <a:solidFill>
                  <a:schemeClr val="tx1"/>
                </a:solidFill>
              </a:rPr>
              <a:t>by </a:t>
            </a:r>
            <a:r>
              <a:rPr lang="en-US" sz="1900" b="1" cap="none" dirty="0" smtClean="0">
                <a:solidFill>
                  <a:schemeClr val="accent6">
                    <a:lumMod val="75000"/>
                  </a:schemeClr>
                </a:solidFill>
              </a:rPr>
              <a:t>him</a:t>
            </a:r>
            <a:r>
              <a:rPr lang="en-US" sz="1900" cap="none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sz="2100" b="1" cap="none" dirty="0" smtClean="0">
                <a:solidFill>
                  <a:srgbClr val="00B0F0"/>
                </a:solidFill>
              </a:rPr>
              <a:t>Eos </a:t>
            </a:r>
            <a:r>
              <a:rPr lang="en-US" sz="2100" cap="none" dirty="0" smtClean="0">
                <a:solidFill>
                  <a:schemeClr val="tx1"/>
                </a:solidFill>
              </a:rPr>
              <a:t>in </a:t>
            </a:r>
            <a:r>
              <a:rPr lang="en-US" sz="2100" cap="none" dirty="0" err="1" smtClean="0">
                <a:solidFill>
                  <a:schemeClr val="tx1"/>
                </a:solidFill>
              </a:rPr>
              <a:t>urbe</a:t>
            </a:r>
            <a:r>
              <a:rPr lang="en-US" sz="2100" cap="none" dirty="0" smtClean="0">
                <a:solidFill>
                  <a:schemeClr val="tx1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C000"/>
                </a:solidFill>
              </a:rPr>
              <a:t>remanisse</a:t>
            </a:r>
            <a:r>
              <a:rPr lang="en-US" sz="2100" b="1" cap="none" dirty="0" smtClean="0">
                <a:solidFill>
                  <a:srgbClr val="FFC000"/>
                </a:solidFill>
              </a:rPr>
              <a:t> </a:t>
            </a:r>
            <a:r>
              <a:rPr lang="en-US" sz="2100" cap="none" dirty="0" smtClean="0">
                <a:solidFill>
                  <a:schemeClr val="tx1"/>
                </a:solidFill>
              </a:rPr>
              <a:t>et </a:t>
            </a:r>
            <a:r>
              <a:rPr lang="en-US" sz="2100" cap="none" dirty="0" err="1" smtClean="0">
                <a:solidFill>
                  <a:schemeClr val="tx1"/>
                </a:solidFill>
              </a:rPr>
              <a:t>nobiscum</a:t>
            </a:r>
            <a:r>
              <a:rPr lang="en-US" sz="2100" b="1" cap="none" dirty="0" smtClean="0">
                <a:solidFill>
                  <a:srgbClr val="00B050"/>
                </a:solidFill>
              </a:rPr>
              <a:t> </a:t>
            </a:r>
            <a:r>
              <a:rPr lang="en-US" sz="2100" b="1" cap="none" dirty="0" err="1" smtClean="0">
                <a:solidFill>
                  <a:srgbClr val="FFC000"/>
                </a:solidFill>
              </a:rPr>
              <a:t>esse</a:t>
            </a:r>
            <a:r>
              <a:rPr lang="en-US" sz="2100" b="1" cap="none" dirty="0" smtClean="0">
                <a:solidFill>
                  <a:srgbClr val="00B050"/>
                </a:solidFill>
              </a:rPr>
              <a:t> </a:t>
            </a:r>
            <a:r>
              <a:rPr lang="en-US" sz="2100" b="1" cap="none" dirty="0" err="1" smtClean="0">
                <a:solidFill>
                  <a:srgbClr val="00B050"/>
                </a:solidFill>
              </a:rPr>
              <a:t>vidi</a:t>
            </a:r>
            <a:r>
              <a:rPr lang="en-US" sz="2100" cap="none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sz="1900" b="1" cap="none" dirty="0" smtClean="0">
                <a:solidFill>
                  <a:srgbClr val="00B050"/>
                </a:solidFill>
              </a:rPr>
              <a:t>I saw </a:t>
            </a:r>
            <a:r>
              <a:rPr lang="en-US" sz="1900" b="1" cap="none" dirty="0" smtClean="0">
                <a:solidFill>
                  <a:srgbClr val="FF0000"/>
                </a:solidFill>
              </a:rPr>
              <a:t>that</a:t>
            </a:r>
            <a:r>
              <a:rPr lang="en-US" sz="1900" cap="none" dirty="0" smtClean="0">
                <a:solidFill>
                  <a:srgbClr val="FF0000"/>
                </a:solidFill>
              </a:rPr>
              <a:t> </a:t>
            </a:r>
            <a:r>
              <a:rPr lang="en-US" sz="1900" b="1" cap="none" dirty="0" smtClean="0">
                <a:solidFill>
                  <a:srgbClr val="00B0F0"/>
                </a:solidFill>
              </a:rPr>
              <a:t>they </a:t>
            </a:r>
            <a:r>
              <a:rPr lang="en-US" sz="1900" b="1" cap="none" dirty="0" smtClean="0">
                <a:solidFill>
                  <a:srgbClr val="FFC000"/>
                </a:solidFill>
              </a:rPr>
              <a:t>had remained </a:t>
            </a:r>
            <a:r>
              <a:rPr lang="en-US" sz="1900" cap="none" dirty="0" smtClean="0">
                <a:solidFill>
                  <a:schemeClr val="tx1"/>
                </a:solidFill>
              </a:rPr>
              <a:t>in the city and </a:t>
            </a:r>
            <a:r>
              <a:rPr lang="en-US" sz="1900" b="1" cap="none" dirty="0" smtClean="0">
                <a:solidFill>
                  <a:srgbClr val="FFC000"/>
                </a:solidFill>
              </a:rPr>
              <a:t>were </a:t>
            </a:r>
            <a:r>
              <a:rPr lang="en-US" sz="1900" cap="none" dirty="0" smtClean="0">
                <a:solidFill>
                  <a:schemeClr val="tx1"/>
                </a:solidFill>
              </a:rPr>
              <a:t>with you. </a:t>
            </a:r>
            <a:endParaRPr lang="en-US" sz="1900" cap="none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95" y="942753"/>
            <a:ext cx="90093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Translating the </a:t>
            </a:r>
            <a:r>
              <a:rPr lang="en-US" sz="2000" b="1" dirty="0" smtClean="0">
                <a:solidFill>
                  <a:srgbClr val="FF0000"/>
                </a:solidFill>
              </a:rPr>
              <a:t>Indirect Statement</a:t>
            </a:r>
            <a:r>
              <a:rPr lang="en-US" sz="2000" dirty="0" smtClean="0"/>
              <a:t>: In English, we signal </a:t>
            </a:r>
            <a:r>
              <a:rPr lang="en-US" sz="2000" b="1" dirty="0" smtClean="0">
                <a:solidFill>
                  <a:srgbClr val="FF0000"/>
                </a:solidFill>
              </a:rPr>
              <a:t>IS</a:t>
            </a:r>
            <a:r>
              <a:rPr lang="en-US" sz="2000" dirty="0" smtClean="0"/>
              <a:t> with the conjunction “</a:t>
            </a:r>
            <a:r>
              <a:rPr lang="en-US" sz="2000" b="1" dirty="0" smtClean="0">
                <a:solidFill>
                  <a:srgbClr val="FF0000"/>
                </a:solidFill>
              </a:rPr>
              <a:t>that</a:t>
            </a:r>
            <a:r>
              <a:rPr lang="en-US" sz="2000" dirty="0" smtClean="0"/>
              <a:t>” and use an indicative verb as the </a:t>
            </a:r>
            <a:r>
              <a:rPr lang="en-US" sz="2000" b="1" dirty="0" smtClean="0">
                <a:solidFill>
                  <a:srgbClr val="FFC000"/>
                </a:solidFill>
              </a:rPr>
              <a:t>VIS</a:t>
            </a:r>
            <a:r>
              <a:rPr lang="en-US" sz="2000" dirty="0" smtClean="0"/>
              <a:t>. So, when translating, be sure to add the word “</a:t>
            </a:r>
            <a:r>
              <a:rPr lang="en-US" sz="2000" b="1" dirty="0" smtClean="0">
                <a:solidFill>
                  <a:srgbClr val="FF0000"/>
                </a:solidFill>
              </a:rPr>
              <a:t>that</a:t>
            </a:r>
            <a:r>
              <a:rPr lang="en-US" sz="2000" dirty="0" smtClean="0"/>
              <a:t>” (which will have no equivalent in the Latin) and translate the </a:t>
            </a:r>
            <a:r>
              <a:rPr lang="en-US" sz="2000" b="1" dirty="0" smtClean="0">
                <a:solidFill>
                  <a:srgbClr val="FFC000"/>
                </a:solidFill>
              </a:rPr>
              <a:t>VIS</a:t>
            </a:r>
            <a:r>
              <a:rPr lang="en-US" sz="2000" dirty="0" smtClean="0"/>
              <a:t> as if it is an indicative verb. Be sure to render the tense of the </a:t>
            </a:r>
            <a:r>
              <a:rPr lang="en-US" sz="2000" b="1" dirty="0" smtClean="0">
                <a:solidFill>
                  <a:srgbClr val="FFC000"/>
                </a:solidFill>
              </a:rPr>
              <a:t>VIS</a:t>
            </a:r>
            <a:r>
              <a:rPr lang="en-US" sz="2000" dirty="0" smtClean="0"/>
              <a:t> as relative to the </a:t>
            </a:r>
            <a:r>
              <a:rPr lang="en-US" sz="2000" b="1" dirty="0" smtClean="0">
                <a:solidFill>
                  <a:srgbClr val="00B050"/>
                </a:solidFill>
              </a:rPr>
              <a:t>Head Verb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82809" y="2573969"/>
            <a:ext cx="2119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Note the changes in translation to the </a:t>
            </a:r>
            <a:r>
              <a:rPr lang="en-US" b="1" dirty="0" smtClean="0">
                <a:solidFill>
                  <a:srgbClr val="FFC000"/>
                </a:solidFill>
              </a:rPr>
              <a:t>VIS </a:t>
            </a:r>
            <a:r>
              <a:rPr lang="en-US" dirty="0" smtClean="0"/>
              <a:t>because its time is relative to the </a:t>
            </a:r>
            <a:r>
              <a:rPr lang="en-US" b="1" dirty="0" smtClean="0">
                <a:solidFill>
                  <a:srgbClr val="00B050"/>
                </a:solidFill>
              </a:rPr>
              <a:t>Head Verb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53693" y="4808318"/>
            <a:ext cx="2119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 that the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reflexive pronoun </a:t>
            </a:r>
            <a:r>
              <a:rPr lang="en-US" sz="1600" dirty="0" smtClean="0"/>
              <a:t>in </a:t>
            </a:r>
            <a:r>
              <a:rPr lang="en-US" sz="1600" b="1" dirty="0" smtClean="0">
                <a:solidFill>
                  <a:srgbClr val="FF0000"/>
                </a:solidFill>
              </a:rPr>
              <a:t>IS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will refer to the Subj. of the </a:t>
            </a:r>
            <a:r>
              <a:rPr lang="en-US" sz="1600" b="1" dirty="0" smtClean="0">
                <a:solidFill>
                  <a:srgbClr val="92D050"/>
                </a:solidFill>
              </a:rPr>
              <a:t>MV</a:t>
            </a:r>
            <a:r>
              <a:rPr lang="en-US" sz="1600" dirty="0" smtClean="0"/>
              <a:t>, so the “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him</a:t>
            </a:r>
            <a:r>
              <a:rPr lang="en-US" sz="1600" dirty="0" smtClean="0"/>
              <a:t>” in this sentence is Gaius.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555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26288"/>
            <a:ext cx="8991600" cy="5401340"/>
          </a:xfrm>
        </p:spPr>
        <p:txBody>
          <a:bodyPr anchor="t">
            <a:noAutofit/>
          </a:bodyPr>
          <a:lstStyle/>
          <a:p>
            <a:pPr marL="609600" indent="-609600" eaLnBrk="1" hangingPunct="1">
              <a:defRPr/>
            </a:pP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In Latin, there are three types of </a:t>
            </a:r>
            <a:r>
              <a:rPr lang="en-US" b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verbal nouns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.</a:t>
            </a:r>
          </a:p>
          <a:p>
            <a:pPr marL="1009650" lvl="1" indent="-609600" eaLnBrk="1" hangingPunct="1">
              <a:defRPr/>
            </a:pPr>
            <a:r>
              <a:rPr lang="en-US" sz="1800" b="1" cap="none" dirty="0" smtClean="0">
                <a:solidFill>
                  <a:srgbClr val="00B0F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Infinitives</a:t>
            </a:r>
            <a:r>
              <a:rPr lang="en-US" sz="1800" cap="none" dirty="0" smtClean="0">
                <a:solidFill>
                  <a:srgbClr val="00B0F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sz="1800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(“to verb”)</a:t>
            </a:r>
          </a:p>
          <a:p>
            <a:pPr marL="1009650" lvl="1" indent="-609600">
              <a:defRPr/>
            </a:pPr>
            <a:r>
              <a:rPr lang="en-US" sz="1800" b="1" cap="none" dirty="0" err="1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Supines</a:t>
            </a:r>
            <a:r>
              <a:rPr lang="en-US" sz="1800" b="1" cap="none" dirty="0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sz="1800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(“to verb”)</a:t>
            </a:r>
            <a:endParaRPr lang="en-US" sz="1800" b="1" cap="none" dirty="0">
              <a:solidFill>
                <a:schemeClr val="accent5">
                  <a:lumMod val="50000"/>
                </a:schemeClr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1009650" lvl="1" indent="-609600" eaLnBrk="1" hangingPunct="1">
              <a:defRPr/>
            </a:pPr>
            <a:r>
              <a:rPr lang="en-US" sz="1800" b="1" cap="none" dirty="0" smtClean="0">
                <a:solidFill>
                  <a:schemeClr val="accent6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Gerunds</a:t>
            </a:r>
            <a:r>
              <a:rPr lang="en-US" sz="1800" cap="none" dirty="0" smtClean="0">
                <a:solidFill>
                  <a:schemeClr val="accent6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sz="1800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(“</a:t>
            </a:r>
            <a:r>
              <a:rPr lang="en-US" sz="1800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verbing</a:t>
            </a:r>
            <a:r>
              <a:rPr lang="en-US" sz="1800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”)</a:t>
            </a:r>
          </a:p>
          <a:p>
            <a:pPr marL="609600" indent="-609600" eaLnBrk="1" hangingPunct="1">
              <a:defRPr/>
            </a:pP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We know various uses of the </a:t>
            </a:r>
            <a:r>
              <a:rPr lang="en-US" b="1" cap="none" dirty="0" smtClean="0">
                <a:solidFill>
                  <a:srgbClr val="00B0F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infinitive</a:t>
            </a:r>
            <a:r>
              <a:rPr lang="en-US" cap="none" dirty="0">
                <a:solidFill>
                  <a:srgbClr val="00B0F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(complementary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, VIS, etc.)</a:t>
            </a:r>
          </a:p>
          <a:p>
            <a:pPr marL="609600" indent="-609600" eaLnBrk="1" hangingPunct="1">
              <a:defRPr/>
            </a:pP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The </a:t>
            </a:r>
            <a:r>
              <a:rPr lang="en-US" b="1" cap="none" dirty="0" smtClean="0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Supine 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is 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 4</a:t>
            </a:r>
            <a:r>
              <a:rPr lang="en-US" cap="none" baseline="300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th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decl. neuter formed from the 4</a:t>
            </a:r>
            <a:r>
              <a:rPr lang="en-US" cap="none" baseline="30000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th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principal part (but only exists in the </a:t>
            </a:r>
            <a:r>
              <a:rPr lang="en-US" b="1" cap="none" dirty="0" smtClean="0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Acc</a:t>
            </a:r>
            <a:r>
              <a:rPr lang="en-US" b="1" cap="none" dirty="0" smtClean="0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. 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and </a:t>
            </a:r>
            <a:r>
              <a:rPr lang="en-US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Abl</a:t>
            </a:r>
            <a:r>
              <a:rPr lang="en-US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. </a:t>
            </a:r>
            <a:r>
              <a:rPr lang="en-US" b="1" cap="none" dirty="0" err="1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Sg</a:t>
            </a:r>
            <a:r>
              <a:rPr lang="en-US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.</a:t>
            </a:r>
            <a:r>
              <a:rPr lang="en-US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) – [v. Bennett #340]</a:t>
            </a:r>
            <a:endParaRPr lang="en-US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976313" lvl="1" indent="-609600" eaLnBrk="1" hangingPunct="1">
              <a:defRPr/>
            </a:pPr>
            <a:r>
              <a:rPr lang="en-US" sz="1800" b="1" cap="none" dirty="0" smtClean="0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Acc.</a:t>
            </a:r>
            <a:r>
              <a:rPr lang="en-US" sz="1800" b="1" cap="none" dirty="0" smtClean="0">
                <a:solidFill>
                  <a:srgbClr val="7030A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sz="1800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o</a:t>
            </a:r>
            <a:r>
              <a:rPr lang="en-US" sz="1800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f the Supine </a:t>
            </a:r>
            <a:r>
              <a:rPr lang="en-US" sz="1800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used </a:t>
            </a:r>
            <a:r>
              <a:rPr lang="en-US" sz="1800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w/verb of motion </a:t>
            </a:r>
            <a:r>
              <a:rPr lang="en-US" sz="1800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to express </a:t>
            </a:r>
            <a:r>
              <a:rPr lang="en-US" sz="1800" b="1" cap="none" dirty="0" smtClean="0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Purpose</a:t>
            </a:r>
            <a:endParaRPr lang="en-US" sz="1800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457200" lvl="1" indent="-90487">
              <a:buNone/>
              <a:defRPr/>
            </a:pPr>
            <a:r>
              <a:rPr lang="en-US" altLang="en-US" sz="2000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		</a:t>
            </a:r>
            <a:r>
              <a:rPr lang="en-US" altLang="en-US" sz="1800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Ibant</a:t>
            </a:r>
            <a:r>
              <a:rPr lang="en-US" altLang="en-US" sz="1800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altLang="en-US" sz="1800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Romam</a:t>
            </a:r>
            <a:r>
              <a:rPr lang="en-US" altLang="en-US" sz="1800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altLang="en-US" sz="1800" b="1" i="1" cap="none" dirty="0" err="1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visum</a:t>
            </a:r>
            <a:r>
              <a:rPr lang="en-US" altLang="en-US" sz="1800" b="1" i="1" cap="none" dirty="0">
                <a:solidFill>
                  <a:srgbClr val="0000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altLang="en-US" sz="1800" i="1" cap="none" dirty="0" err="1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Caesarem</a:t>
            </a:r>
            <a:r>
              <a:rPr lang="en-US" altLang="en-US" sz="1800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: </a:t>
            </a:r>
            <a:r>
              <a:rPr lang="en-US" altLang="en-US" sz="1800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“They went to Rome </a:t>
            </a:r>
            <a:r>
              <a:rPr lang="en-US" altLang="en-US" sz="1800" b="1" cap="none" dirty="0">
                <a:solidFill>
                  <a:srgbClr val="00B05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to see </a:t>
            </a:r>
            <a:r>
              <a:rPr lang="en-US" altLang="en-US" sz="1800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Caesar</a:t>
            </a:r>
            <a:r>
              <a:rPr lang="en-US" altLang="en-US" sz="1800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.”</a:t>
            </a:r>
            <a:endParaRPr lang="en-US" sz="1800" cap="none" dirty="0" smtClean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pPr marL="976313" lvl="1" indent="-609600" eaLnBrk="1" hangingPunct="1">
              <a:defRPr/>
            </a:pPr>
            <a:r>
              <a:rPr lang="en-US" sz="1800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Abl</a:t>
            </a:r>
            <a:r>
              <a:rPr lang="en-US" sz="1800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. </a:t>
            </a:r>
            <a:r>
              <a:rPr lang="en-US" sz="1800" cap="none" dirty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o</a:t>
            </a:r>
            <a:r>
              <a:rPr lang="en-US" sz="1800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f the Supine is used with </a:t>
            </a:r>
            <a:r>
              <a:rPr lang="en-US" sz="1800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Adj. </a:t>
            </a:r>
            <a:r>
              <a:rPr lang="en-US" sz="1800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to specify how the adj. applies</a:t>
            </a:r>
            <a:r>
              <a:rPr lang="en-US" sz="1800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</a:p>
          <a:p>
            <a:pPr marL="366713" lvl="1" indent="0">
              <a:buNone/>
              <a:defRPr/>
            </a:pPr>
            <a:r>
              <a:rPr lang="en-US" altLang="en-US" sz="2000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		</a:t>
            </a:r>
            <a:r>
              <a:rPr lang="en-US" altLang="en-US" sz="1800" i="1" cap="none" dirty="0" err="1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mirabile</a:t>
            </a:r>
            <a:r>
              <a:rPr lang="en-US" altLang="en-US" sz="1800" i="1" cap="none" dirty="0" smtClean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altLang="en-US" sz="1800" b="1" i="1" cap="none" dirty="0" err="1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dictu</a:t>
            </a:r>
            <a:r>
              <a:rPr lang="en-US" altLang="en-US" sz="1800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,</a:t>
            </a:r>
            <a:r>
              <a:rPr lang="en-US" altLang="en-US" sz="1800" b="1" i="1" cap="none" dirty="0" smtClean="0">
                <a:solidFill>
                  <a:srgbClr val="FF00FF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 </a:t>
            </a:r>
            <a:r>
              <a:rPr lang="en-US" altLang="en-US" sz="1800" i="1" cap="none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facile </a:t>
            </a:r>
            <a:r>
              <a:rPr lang="en-US" altLang="en-US" sz="1800" b="1" i="1" cap="none" dirty="0" err="1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factu</a:t>
            </a:r>
            <a:r>
              <a:rPr lang="en-US" altLang="en-US" sz="1800" i="1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, </a:t>
            </a:r>
            <a:r>
              <a:rPr lang="en-US" altLang="en-US" sz="1800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“Amazing </a:t>
            </a:r>
            <a:r>
              <a:rPr lang="en-US" altLang="en-US" sz="1800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to say</a:t>
            </a:r>
            <a:r>
              <a:rPr lang="en-US" altLang="en-US" sz="1800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”, “Easy </a:t>
            </a:r>
            <a:r>
              <a:rPr lang="en-US" altLang="en-US" sz="1800" b="1" cap="none" dirty="0" smtClean="0">
                <a:solidFill>
                  <a:srgbClr val="FF00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to do</a:t>
            </a:r>
            <a:r>
              <a:rPr lang="en-US" altLang="en-US" sz="1800" cap="none" dirty="0" smtClean="0">
                <a:solidFill>
                  <a:schemeClr val="tx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”</a:t>
            </a:r>
            <a:endParaRPr lang="en-US" sz="1800" cap="none" dirty="0" smtClean="0">
              <a:solidFill>
                <a:schemeClr val="tx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latin typeface="Copperplate Gothic Light" charset="0"/>
              </a:rPr>
              <a:t>Verbal Nouns in Latin</a:t>
            </a:r>
            <a:endParaRPr b="1" dirty="0" smtClean="0"/>
          </a:p>
        </p:txBody>
      </p:sp>
    </p:spTree>
    <p:extLst>
      <p:ext uri="{BB962C8B-B14F-4D97-AF65-F5344CB8AC3E}">
        <p14:creationId xmlns:p14="http://schemas.microsoft.com/office/powerpoint/2010/main" val="415235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44575"/>
            <a:ext cx="9144000" cy="5051425"/>
          </a:xfrm>
        </p:spPr>
        <p:txBody>
          <a:bodyPr anchor="t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cap="none" dirty="0" smtClean="0"/>
              <a:t>A </a:t>
            </a:r>
            <a:r>
              <a:rPr lang="en-US" sz="2200" b="1" cap="none" dirty="0" smtClean="0">
                <a:solidFill>
                  <a:schemeClr val="accent6"/>
                </a:solidFill>
              </a:rPr>
              <a:t>gerund</a:t>
            </a:r>
            <a:r>
              <a:rPr lang="en-US" sz="2200" cap="none" dirty="0" smtClean="0">
                <a:solidFill>
                  <a:schemeClr val="accent6"/>
                </a:solidFill>
              </a:rPr>
              <a:t> </a:t>
            </a:r>
            <a:r>
              <a:rPr lang="en-US" sz="2200" cap="none" dirty="0" smtClean="0"/>
              <a:t>is a verbal noun that is typically translated </a:t>
            </a:r>
            <a:r>
              <a:rPr lang="en-US" sz="2200" cap="none" dirty="0" smtClean="0"/>
              <a:t>into English as </a:t>
            </a:r>
            <a:r>
              <a:rPr lang="en-US" sz="2200" cap="none" dirty="0" smtClean="0"/>
              <a:t>“</a:t>
            </a:r>
            <a:r>
              <a:rPr lang="en-US" sz="2200" b="1" u="sng" cap="none" dirty="0" err="1" smtClean="0">
                <a:solidFill>
                  <a:schemeClr val="accent6"/>
                </a:solidFill>
              </a:rPr>
              <a:t>verb</a:t>
            </a:r>
            <a:r>
              <a:rPr lang="en-US" sz="2200" b="1" cap="none" dirty="0" err="1" smtClean="0">
                <a:solidFill>
                  <a:schemeClr val="accent6"/>
                </a:solidFill>
              </a:rPr>
              <a:t>ing</a:t>
            </a:r>
            <a:r>
              <a:rPr lang="en-US" sz="2200" cap="none" dirty="0" smtClean="0"/>
              <a:t>”</a:t>
            </a:r>
            <a:endParaRPr lang="en-US" sz="2200" cap="none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cap="none" dirty="0" smtClean="0"/>
              <a:t>Although it ends in “-</a:t>
            </a:r>
            <a:r>
              <a:rPr lang="en-US" sz="2200" cap="none" dirty="0" err="1" smtClean="0"/>
              <a:t>ing</a:t>
            </a:r>
            <a:r>
              <a:rPr lang="en-US" sz="2200" cap="none" dirty="0" smtClean="0"/>
              <a:t>” in English, the </a:t>
            </a:r>
            <a:r>
              <a:rPr lang="en-US" sz="2200" b="1" cap="none" dirty="0" smtClean="0">
                <a:solidFill>
                  <a:schemeClr val="accent6"/>
                </a:solidFill>
              </a:rPr>
              <a:t>Gerund</a:t>
            </a:r>
            <a:r>
              <a:rPr lang="en-US" sz="2200" cap="none" dirty="0" smtClean="0">
                <a:solidFill>
                  <a:schemeClr val="accent6"/>
                </a:solidFill>
              </a:rPr>
              <a:t> </a:t>
            </a:r>
            <a:r>
              <a:rPr lang="en-US" sz="2200" cap="none" dirty="0" smtClean="0"/>
              <a:t>is </a:t>
            </a:r>
            <a:r>
              <a:rPr lang="en-US" sz="2200" b="1" i="1" cap="none" dirty="0" smtClean="0"/>
              <a:t>not</a:t>
            </a:r>
            <a:r>
              <a:rPr lang="en-US" sz="2200" cap="none" dirty="0" smtClean="0"/>
              <a:t> a </a:t>
            </a:r>
            <a:r>
              <a:rPr lang="en-US" sz="2200" b="1" cap="none" dirty="0" smtClean="0">
                <a:solidFill>
                  <a:srgbClr val="FFFF00"/>
                </a:solidFill>
              </a:rPr>
              <a:t>Participle</a:t>
            </a:r>
            <a:r>
              <a:rPr lang="en-US" sz="2200" cap="none" dirty="0" smtClean="0">
                <a:solidFill>
                  <a:srgbClr val="FFFF00"/>
                </a:solidFill>
              </a:rPr>
              <a:t> </a:t>
            </a:r>
            <a:r>
              <a:rPr lang="en-US" sz="2200" cap="none" dirty="0" smtClean="0"/>
              <a:t>because it </a:t>
            </a:r>
            <a:r>
              <a:rPr lang="en-US" sz="2200" u="sng" cap="none" dirty="0" smtClean="0"/>
              <a:t>does not modify</a:t>
            </a:r>
            <a:r>
              <a:rPr lang="en-US" sz="2200" cap="none" dirty="0" smtClean="0"/>
              <a:t> another noun.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cap="none" dirty="0" smtClean="0"/>
              <a:t>Compare these two examples:</a:t>
            </a:r>
            <a:endParaRPr lang="en-US" sz="2200" cap="none" dirty="0" smtClean="0"/>
          </a:p>
          <a:p>
            <a:pPr marL="1066800" lvl="1" indent="-60960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cap="none" dirty="0" smtClean="0"/>
              <a:t>Watch out for the </a:t>
            </a:r>
            <a:r>
              <a:rPr lang="en-US" sz="2000" b="1" cap="none" dirty="0" smtClean="0">
                <a:solidFill>
                  <a:srgbClr val="FFFF00"/>
                </a:solidFill>
              </a:rPr>
              <a:t>running</a:t>
            </a:r>
            <a:r>
              <a:rPr lang="en-US" sz="2000" cap="none" dirty="0" smtClean="0">
                <a:solidFill>
                  <a:srgbClr val="FFFF00"/>
                </a:solidFill>
              </a:rPr>
              <a:t> </a:t>
            </a:r>
            <a:r>
              <a:rPr lang="en-US" sz="2000" cap="none" dirty="0" smtClean="0"/>
              <a:t>man!</a:t>
            </a:r>
          </a:p>
          <a:p>
            <a:pPr marL="1066800" lvl="1" indent="-60960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cap="none" dirty="0" smtClean="0"/>
              <a:t>Man, I really love </a:t>
            </a:r>
            <a:r>
              <a:rPr lang="en-US" sz="2000" b="1" cap="none" dirty="0" smtClean="0">
                <a:solidFill>
                  <a:schemeClr val="accent6"/>
                </a:solidFill>
              </a:rPr>
              <a:t>running</a:t>
            </a:r>
            <a:r>
              <a:rPr lang="en-US" sz="2000" cap="none" dirty="0" smtClean="0"/>
              <a:t>!</a:t>
            </a:r>
          </a:p>
          <a:p>
            <a:pPr marL="609600" indent="-60960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cap="none" dirty="0" smtClean="0"/>
              <a:t>The </a:t>
            </a:r>
            <a:r>
              <a:rPr lang="en-US" sz="2200" b="1" cap="none" dirty="0" smtClean="0">
                <a:solidFill>
                  <a:schemeClr val="accent6"/>
                </a:solidFill>
              </a:rPr>
              <a:t>Gerund</a:t>
            </a:r>
            <a:r>
              <a:rPr lang="en-US" sz="2200" cap="none" dirty="0" smtClean="0">
                <a:solidFill>
                  <a:schemeClr val="accent6"/>
                </a:solidFill>
              </a:rPr>
              <a:t> </a:t>
            </a:r>
            <a:r>
              <a:rPr lang="en-US" sz="2200" cap="none" dirty="0" smtClean="0"/>
              <a:t>in Latin is formed from the </a:t>
            </a:r>
            <a:r>
              <a:rPr lang="en-US" sz="2200" b="1" cap="none" dirty="0" smtClean="0">
                <a:solidFill>
                  <a:srgbClr val="FFFF00"/>
                </a:solidFill>
              </a:rPr>
              <a:t>Future Passive Participle </a:t>
            </a:r>
            <a:r>
              <a:rPr lang="en-US" sz="2200" cap="none" dirty="0" smtClean="0"/>
              <a:t>(the “</a:t>
            </a:r>
            <a:r>
              <a:rPr lang="en-US" sz="2200" b="1" cap="none" dirty="0" smtClean="0">
                <a:solidFill>
                  <a:srgbClr val="FFFF00"/>
                </a:solidFill>
              </a:rPr>
              <a:t>-</a:t>
            </a:r>
            <a:r>
              <a:rPr lang="en-US" sz="2200" b="1" cap="none" dirty="0" err="1" smtClean="0">
                <a:solidFill>
                  <a:srgbClr val="FFFF00"/>
                </a:solidFill>
              </a:rPr>
              <a:t>ndus</a:t>
            </a:r>
            <a:r>
              <a:rPr lang="en-US" sz="2200" b="1" cap="none" dirty="0" smtClean="0">
                <a:solidFill>
                  <a:srgbClr val="FFFF00"/>
                </a:solidFill>
              </a:rPr>
              <a:t>/a/um</a:t>
            </a:r>
            <a:r>
              <a:rPr lang="en-US" sz="2200" cap="none" dirty="0" smtClean="0"/>
              <a:t>” </a:t>
            </a:r>
            <a:r>
              <a:rPr lang="en-US" sz="2200" b="1" cap="none" dirty="0" smtClean="0">
                <a:solidFill>
                  <a:srgbClr val="FFFF00"/>
                </a:solidFill>
              </a:rPr>
              <a:t>Participle</a:t>
            </a:r>
            <a:r>
              <a:rPr lang="en-US" sz="2200" cap="none" dirty="0" smtClean="0"/>
              <a:t>)</a:t>
            </a:r>
          </a:p>
          <a:p>
            <a:pPr marL="609600" indent="-60960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cap="none" dirty="0" smtClean="0"/>
              <a:t>Like all other verbal nouns, the </a:t>
            </a:r>
            <a:r>
              <a:rPr lang="en-US" sz="2200" b="1" cap="none" dirty="0" smtClean="0">
                <a:solidFill>
                  <a:schemeClr val="accent6"/>
                </a:solidFill>
              </a:rPr>
              <a:t>Gerund </a:t>
            </a:r>
            <a:r>
              <a:rPr lang="en-US" sz="2200" cap="none" dirty="0" smtClean="0"/>
              <a:t>will </a:t>
            </a:r>
            <a:r>
              <a:rPr lang="en-US" sz="2200" u="sng" cap="none" dirty="0" smtClean="0"/>
              <a:t>always be Neuter in Gender and Singular in Number</a:t>
            </a:r>
            <a:endParaRPr lang="en-US" sz="2200" cap="none" dirty="0" smtClean="0"/>
          </a:p>
          <a:p>
            <a:pPr marL="609600" indent="-609600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cap="none" dirty="0" smtClean="0"/>
              <a:t>To form the </a:t>
            </a:r>
            <a:r>
              <a:rPr lang="en-US" sz="2200" b="1" cap="none" dirty="0" smtClean="0">
                <a:solidFill>
                  <a:schemeClr val="accent6"/>
                </a:solidFill>
              </a:rPr>
              <a:t>Gerund</a:t>
            </a:r>
            <a:r>
              <a:rPr lang="en-US" sz="2200" cap="none" dirty="0" smtClean="0"/>
              <a:t>: Use the Neuter Singular Forms of the </a:t>
            </a:r>
            <a:r>
              <a:rPr lang="en-US" sz="2200" b="1" cap="none" dirty="0" smtClean="0">
                <a:solidFill>
                  <a:srgbClr val="FFFF00"/>
                </a:solidFill>
              </a:rPr>
              <a:t>Fut. Pass. </a:t>
            </a:r>
            <a:r>
              <a:rPr lang="en-US" sz="2200" b="1" cap="none" dirty="0" err="1" smtClean="0">
                <a:solidFill>
                  <a:srgbClr val="FFFF00"/>
                </a:solidFill>
              </a:rPr>
              <a:t>Ppl</a:t>
            </a:r>
            <a:r>
              <a:rPr lang="en-US" sz="2200" b="1" cap="none" dirty="0" smtClean="0">
                <a:solidFill>
                  <a:srgbClr val="FFFF00"/>
                </a:solidFill>
              </a:rPr>
              <a:t>.</a:t>
            </a:r>
            <a:r>
              <a:rPr lang="en-US" sz="2200" cap="none" dirty="0" smtClean="0"/>
              <a:t>, following the 2</a:t>
            </a:r>
            <a:r>
              <a:rPr lang="en-US" sz="2200" cap="none" baseline="30000" dirty="0" smtClean="0"/>
              <a:t>nd</a:t>
            </a:r>
            <a:r>
              <a:rPr lang="en-US" sz="2200" cap="none" dirty="0" smtClean="0"/>
              <a:t> declension Neuter Pattern. </a:t>
            </a:r>
            <a:endParaRPr lang="en-US" sz="2200" cap="none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10" y="357598"/>
            <a:ext cx="7511473" cy="6869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latin typeface="Copperplate Gothic Light" charset="0"/>
              </a:rPr>
              <a:t>Gerunds</a:t>
            </a:r>
            <a:endParaRPr b="1" dirty="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3239" y="2913320"/>
            <a:ext cx="3581400" cy="892175"/>
            <a:chOff x="4648200" y="4267200"/>
            <a:chExt cx="3581400" cy="892552"/>
          </a:xfrm>
        </p:grpSpPr>
        <p:sp>
          <p:nvSpPr>
            <p:cNvPr id="4" name="TextBox 3"/>
            <p:cNvSpPr txBox="1"/>
            <p:nvPr/>
          </p:nvSpPr>
          <p:spPr>
            <a:xfrm>
              <a:off x="6248400" y="4267200"/>
              <a:ext cx="1981200" cy="892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b="1" dirty="0">
                  <a:solidFill>
                    <a:srgbClr val="FFFF00"/>
                  </a:solidFill>
                  <a:latin typeface="+mn-lt"/>
                  <a:ea typeface="ＭＳ Ｐゴシック" charset="-128"/>
                </a:rPr>
                <a:t>Participle!</a:t>
              </a:r>
            </a:p>
            <a:p>
              <a:pPr>
                <a:defRPr/>
              </a:pPr>
              <a:r>
                <a:rPr lang="en-US" sz="2600" b="1" dirty="0">
                  <a:solidFill>
                    <a:schemeClr val="accent6"/>
                  </a:solidFill>
                  <a:latin typeface="+mn-lt"/>
                  <a:ea typeface="ＭＳ Ｐゴシック" charset="-128"/>
                </a:rPr>
                <a:t>Gerund!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5230235" y="4495308"/>
              <a:ext cx="1018165" cy="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4648200" y="4877058"/>
              <a:ext cx="1676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05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0" y="999464"/>
            <a:ext cx="9144000" cy="588331"/>
          </a:xfrm>
        </p:spPr>
        <p:txBody>
          <a:bodyPr anchor="t"/>
          <a:lstStyle/>
          <a:p>
            <a:pPr marL="609600" indent="-609600" algn="ctr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800" dirty="0" smtClean="0"/>
              <a:t>The Gerund of </a:t>
            </a:r>
            <a:r>
              <a:rPr lang="en-US" altLang="en-US" sz="2800" i="1" dirty="0" err="1" smtClean="0"/>
              <a:t>am</a:t>
            </a:r>
            <a:r>
              <a:rPr lang="en-US" altLang="en-US" sz="2800" i="1" dirty="0" err="1" smtClean="0">
                <a:cs typeface="Arial" panose="020B0604020202020204" pitchFamily="34" charset="0"/>
              </a:rPr>
              <a:t>ō</a:t>
            </a:r>
            <a:r>
              <a:rPr lang="en-US" altLang="en-US" sz="2800" i="1" dirty="0" smtClean="0"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cs typeface="Arial" panose="020B0604020202020204" pitchFamily="34" charset="0"/>
              </a:rPr>
              <a:t>amāre</a:t>
            </a:r>
            <a:r>
              <a:rPr lang="en-US" altLang="en-US" sz="2800" i="1" dirty="0" smtClean="0"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cs typeface="Arial" panose="020B0604020202020204" pitchFamily="34" charset="0"/>
              </a:rPr>
              <a:t>amāvī</a:t>
            </a:r>
            <a:r>
              <a:rPr lang="en-US" altLang="en-US" sz="2800" i="1" dirty="0" smtClean="0">
                <a:cs typeface="Arial" panose="020B0604020202020204" pitchFamily="34" charset="0"/>
              </a:rPr>
              <a:t>, </a:t>
            </a:r>
            <a:r>
              <a:rPr lang="en-US" altLang="en-US" sz="2800" i="1" dirty="0" err="1" smtClean="0">
                <a:cs typeface="Arial" panose="020B0604020202020204" pitchFamily="34" charset="0"/>
              </a:rPr>
              <a:t>amātum</a:t>
            </a:r>
            <a:endParaRPr lang="en-US" altLang="en-US" sz="2800" i="1" dirty="0" smtClean="0">
              <a:cs typeface="Arial" panose="020B0604020202020204" pitchFamily="34" charset="0"/>
            </a:endParaRPr>
          </a:p>
          <a:p>
            <a:pPr marL="609600" indent="-609600" algn="ctr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altLang="en-US" sz="2800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7220" y="390459"/>
            <a:ext cx="7511473" cy="60900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>
                <a:latin typeface="Copperplate Gothic Light" charset="0"/>
              </a:rPr>
              <a:t>Gerunds</a:t>
            </a:r>
            <a:endParaRPr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13512"/>
              </p:ext>
            </p:extLst>
          </p:nvPr>
        </p:nvGraphicFramePr>
        <p:xfrm>
          <a:off x="4345172" y="1693611"/>
          <a:ext cx="4636777" cy="4912752"/>
        </p:xfrm>
        <a:graphic>
          <a:graphicData uri="http://schemas.openxmlformats.org/drawingml/2006/table">
            <a:tbl>
              <a:tblPr/>
              <a:tblGrid>
                <a:gridCol w="1202973"/>
                <a:gridCol w="1537766"/>
                <a:gridCol w="1896038"/>
              </a:tblGrid>
              <a:tr h="937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Nom.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amāre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4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“to love”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48000"/>
                      </a:srgbClr>
                    </a:solidFill>
                  </a:tcPr>
                </a:tc>
              </a:tr>
              <a:tr h="937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amāndī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“of loving”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138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Dat.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amāndō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“to/for loving”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96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Acc.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amāndum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“loving”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937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amāndō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ＭＳ Ｐゴシック" charset="-128"/>
                          <a:cs typeface="Times New Roman" panose="02020603050405020304" pitchFamily="18" charset="0"/>
                        </a:rPr>
                        <a:t>“by loving”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0121" y="2140679"/>
            <a:ext cx="4054549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dirty="0" smtClean="0"/>
              <a:t>Things to note about the formation of </a:t>
            </a:r>
            <a:r>
              <a:rPr lang="en-US" altLang="en-US" sz="2200" b="1" dirty="0" smtClean="0">
                <a:solidFill>
                  <a:schemeClr val="accent6"/>
                </a:solidFill>
              </a:rPr>
              <a:t>Gerunds</a:t>
            </a:r>
            <a:r>
              <a:rPr lang="en-US" altLang="en-US" sz="2200" dirty="0" smtClean="0"/>
              <a:t>:</a:t>
            </a:r>
          </a:p>
          <a:p>
            <a:pPr marL="182880" indent="-182880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dirty="0" smtClean="0"/>
              <a:t>1.</a:t>
            </a:r>
            <a:r>
              <a:rPr lang="en-US" altLang="en-US" sz="2200" u="sng" dirty="0" smtClean="0"/>
              <a:t>There is no nominative  of the gerund</a:t>
            </a:r>
            <a:r>
              <a:rPr lang="en-US" altLang="en-US" sz="2200" dirty="0" smtClean="0"/>
              <a:t>.  Instead, Latin (as does English) uses the </a:t>
            </a:r>
            <a:r>
              <a:rPr lang="en-US" altLang="en-US" sz="2200" b="1" dirty="0" smtClean="0">
                <a:solidFill>
                  <a:srgbClr val="00B0F0"/>
                </a:solidFill>
              </a:rPr>
              <a:t>present active infinitive</a:t>
            </a:r>
            <a:r>
              <a:rPr lang="en-US" altLang="en-US" sz="2200" dirty="0" smtClean="0">
                <a:solidFill>
                  <a:srgbClr val="00B0F0"/>
                </a:solidFill>
              </a:rPr>
              <a:t> </a:t>
            </a:r>
            <a:r>
              <a:rPr lang="en-US" altLang="en-US" sz="2200" dirty="0" smtClean="0"/>
              <a:t>for the subj. of a sentence. </a:t>
            </a:r>
          </a:p>
          <a:p>
            <a:pPr marL="182880" indent="-182880">
              <a:lnSpc>
                <a:spcPct val="90000"/>
              </a:lnSpc>
              <a:buClr>
                <a:schemeClr val="tx1"/>
              </a:buClr>
            </a:pPr>
            <a:r>
              <a:rPr lang="en-US" altLang="en-US" sz="2200" dirty="0" smtClean="0"/>
              <a:t>2. These are the </a:t>
            </a:r>
            <a:r>
              <a:rPr lang="en-US" altLang="en-US" sz="2200" u="sng" dirty="0" smtClean="0"/>
              <a:t>only</a:t>
            </a:r>
            <a:r>
              <a:rPr lang="en-US" altLang="en-US" sz="2200" dirty="0" smtClean="0"/>
              <a:t> forms of gerunds. They do not have separate masculine or feminine forms or any plurals.</a:t>
            </a:r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098158" y="1433865"/>
            <a:ext cx="4857307" cy="949600"/>
            <a:chOff x="2686493" y="2327000"/>
            <a:chExt cx="4857307" cy="949600"/>
          </a:xfrm>
        </p:grpSpPr>
        <p:sp>
          <p:nvSpPr>
            <p:cNvPr id="8" name="Oval 7"/>
            <p:cNvSpPr/>
            <p:nvPr/>
          </p:nvSpPr>
          <p:spPr>
            <a:xfrm>
              <a:off x="6324600" y="2819400"/>
              <a:ext cx="1219200" cy="4572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813005" y="2714847"/>
              <a:ext cx="1511595" cy="258484"/>
            </a:xfrm>
            <a:prstGeom prst="straightConnector1">
              <a:avLst/>
            </a:prstGeom>
            <a:ln w="3175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8"/>
            <p:cNvSpPr txBox="1">
              <a:spLocks noChangeArrowheads="1"/>
            </p:cNvSpPr>
            <p:nvPr/>
          </p:nvSpPr>
          <p:spPr bwMode="auto">
            <a:xfrm>
              <a:off x="2686493" y="2327000"/>
              <a:ext cx="229131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 dirty="0">
                  <a:solidFill>
                    <a:srgbClr val="00FF00"/>
                  </a:solidFill>
                </a:rPr>
                <a:t>Inf. used as nom. = </a:t>
              </a:r>
              <a:r>
                <a:rPr lang="en-US" altLang="en-US" sz="1800" b="1" dirty="0" smtClean="0">
                  <a:solidFill>
                    <a:srgbClr val="00FF00"/>
                  </a:solidFill>
                </a:rPr>
                <a:t>“Subjective </a:t>
              </a:r>
              <a:r>
                <a:rPr lang="en-US" altLang="en-US" sz="1800" b="1" dirty="0">
                  <a:solidFill>
                    <a:srgbClr val="00FF00"/>
                  </a:solidFill>
                </a:rPr>
                <a:t>Inf</a:t>
              </a:r>
              <a:r>
                <a:rPr lang="en-US" altLang="en-US" sz="1800" b="1" dirty="0" smtClean="0">
                  <a:solidFill>
                    <a:srgbClr val="00FF00"/>
                  </a:solidFill>
                </a:rPr>
                <a:t>.”</a:t>
              </a:r>
              <a:endParaRPr lang="en-US" altLang="en-US" sz="1800" b="1" dirty="0">
                <a:solidFill>
                  <a:srgbClr val="00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924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1731</TotalTime>
  <Words>1601</Words>
  <Application>Microsoft Office PowerPoint</Application>
  <PresentationFormat>On-screen Show (4:3)</PresentationFormat>
  <Paragraphs>169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Century Gothic</vt:lpstr>
      <vt:lpstr>Copperplate Gothic Light</vt:lpstr>
      <vt:lpstr>Times New Roman</vt:lpstr>
      <vt:lpstr>Wingdings 2</vt:lpstr>
      <vt:lpstr>Mesh</vt:lpstr>
      <vt:lpstr>Week 12 Review PPT </vt:lpstr>
      <vt:lpstr>Ablative Absolute</vt:lpstr>
      <vt:lpstr>Ablative Absolute</vt:lpstr>
      <vt:lpstr>Ablative Absolute - Examples</vt:lpstr>
      <vt:lpstr>iNdirect statement</vt:lpstr>
      <vt:lpstr>Indirect Statement - Examples</vt:lpstr>
      <vt:lpstr>Verbal Nouns in Latin</vt:lpstr>
      <vt:lpstr>Gerunds</vt:lpstr>
      <vt:lpstr>Gerunds</vt:lpstr>
      <vt:lpstr>Using Gerunds</vt:lpstr>
      <vt:lpstr>Using Gerunds in Purpose constructions</vt:lpstr>
      <vt:lpstr>Gerundives + Passive Periphrastic</vt:lpstr>
      <vt:lpstr>Gerunds Transforming to Gerundives</vt:lpstr>
      <vt:lpstr>Expressing Purpose in Latin: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12 Review PPT </dc:title>
  <dc:creator>Chuck Oughton</dc:creator>
  <cp:lastModifiedBy>Chuck Oughton</cp:lastModifiedBy>
  <cp:revision>53</cp:revision>
  <dcterms:created xsi:type="dcterms:W3CDTF">2014-11-13T01:26:05Z</dcterms:created>
  <dcterms:modified xsi:type="dcterms:W3CDTF">2014-11-14T06:17:10Z</dcterms:modified>
</cp:coreProperties>
</file>