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8" r:id="rId3"/>
    <p:sldId id="270" r:id="rId4"/>
    <p:sldId id="272" r:id="rId5"/>
    <p:sldId id="273" r:id="rId6"/>
    <p:sldId id="280" r:id="rId7"/>
    <p:sldId id="281" r:id="rId8"/>
    <p:sldId id="282" r:id="rId9"/>
    <p:sldId id="284" r:id="rId10"/>
    <p:sldId id="286" r:id="rId11"/>
    <p:sldId id="287" r:id="rId12"/>
    <p:sldId id="288" r:id="rId13"/>
    <p:sldId id="289" r:id="rId14"/>
    <p:sldId id="290" r:id="rId15"/>
    <p:sldId id="291" r:id="rId16"/>
    <p:sldId id="293" r:id="rId17"/>
    <p:sldId id="29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CC"/>
    <a:srgbClr val="FF0066"/>
    <a:srgbClr val="00FF00"/>
    <a:srgbClr val="FF6600"/>
    <a:srgbClr val="FF3300"/>
    <a:srgbClr val="990099"/>
    <a:srgbClr val="CC00CC"/>
    <a:srgbClr val="6600CC"/>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4" autoAdjust="0"/>
    <p:restoredTop sz="94660"/>
  </p:normalViewPr>
  <p:slideViewPr>
    <p:cSldViewPr>
      <p:cViewPr varScale="1">
        <p:scale>
          <a:sx n="90" d="100"/>
          <a:sy n="90" d="100"/>
        </p:scale>
        <p:origin x="392"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09088D-989F-4107-94D1-550385FB5257}" type="datetimeFigureOut">
              <a:rPr lang="en-US" smtClean="0"/>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A31AFC-9715-411D-8765-915714F93F37}" type="slidenum">
              <a:rPr lang="en-US" smtClean="0"/>
              <a:t>‹#›</a:t>
            </a:fld>
            <a:endParaRPr lang="en-US"/>
          </a:p>
        </p:txBody>
      </p:sp>
    </p:spTree>
    <p:extLst>
      <p:ext uri="{BB962C8B-B14F-4D97-AF65-F5344CB8AC3E}">
        <p14:creationId xmlns:p14="http://schemas.microsoft.com/office/powerpoint/2010/main" val="153228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11/11/2014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11/11/2014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11/11/2014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11/11/2014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0"/>
            <a:duotone>
              <a:schemeClr val="bg1">
                <a:shade val="30000"/>
                <a:satMod val="120000"/>
              </a:schemeClr>
              <a:schemeClr val="bg1">
                <a:tint val="70000"/>
                <a:satMod val="250000"/>
              </a:schemeClr>
            </a:duotone>
            <a:lum/>
          </a:blip>
          <a:srcRect/>
          <a:tile tx="0" ty="0" sx="50000" sy="50000" flip="none" algn="t"/>
        </a:blip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11/11/2014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Wk</a:t>
            </a:r>
            <a:r>
              <a:rPr lang="en-US" dirty="0" smtClean="0"/>
              <a:t> 10 Review: Uses of the Subjunctive 2</a:t>
            </a:r>
            <a:endParaRPr lang="en-US" dirty="0"/>
          </a:p>
        </p:txBody>
      </p:sp>
      <p:sp>
        <p:nvSpPr>
          <p:cNvPr id="3" name="Subtitle 2"/>
          <p:cNvSpPr>
            <a:spLocks noGrp="1"/>
          </p:cNvSpPr>
          <p:nvPr>
            <p:ph type="subTitle" idx="1"/>
          </p:nvPr>
        </p:nvSpPr>
        <p:spPr/>
        <p:txBody>
          <a:bodyPr/>
          <a:lstStyle/>
          <a:p>
            <a:r>
              <a:rPr lang="en-US" dirty="0" smtClean="0"/>
              <a:t>Cum Clauses, RCC, RCP, and Conditions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53536"/>
            <a:ext cx="8229600" cy="813264"/>
          </a:xfrm>
        </p:spPr>
        <p:txBody>
          <a:bodyPr/>
          <a:lstStyle/>
          <a:p>
            <a:pPr algn="l" eaLnBrk="1" hangingPunct="1"/>
            <a:r>
              <a:rPr lang="en-US" altLang="en-US" b="1" dirty="0" smtClean="0">
                <a:solidFill>
                  <a:schemeClr val="accent5">
                    <a:lumMod val="60000"/>
                    <a:lumOff val="40000"/>
                  </a:schemeClr>
                </a:solidFill>
              </a:rPr>
              <a:t>Simple Fact Present</a:t>
            </a:r>
          </a:p>
        </p:txBody>
      </p:sp>
      <p:sp>
        <p:nvSpPr>
          <p:cNvPr id="3" name="Content Placeholder 2"/>
          <p:cNvSpPr>
            <a:spLocks noGrp="1"/>
          </p:cNvSpPr>
          <p:nvPr>
            <p:ph idx="1"/>
          </p:nvPr>
        </p:nvSpPr>
        <p:spPr>
          <a:xfrm>
            <a:off x="457200" y="1219200"/>
            <a:ext cx="8229600" cy="5105400"/>
          </a:xfrm>
        </p:spPr>
        <p:txBody>
          <a:bodyPr rtlCol="0">
            <a:normAutofit/>
          </a:bodyPr>
          <a:lstStyle/>
          <a:p>
            <a:pPr eaLnBrk="1" fontAlgn="auto" hangingPunct="1">
              <a:spcAft>
                <a:spcPts val="0"/>
              </a:spcAft>
              <a:buFont typeface="Arial" panose="020B0604020202020204" pitchFamily="34" charset="0"/>
              <a:buNone/>
              <a:defRPr/>
            </a:pPr>
            <a:r>
              <a:rPr lang="en-US" sz="2800" dirty="0" smtClean="0"/>
              <a:t>Expresses a general fact that is true for the present situation:</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charset="0"/>
              <a:buNone/>
              <a:defRPr/>
            </a:pPr>
            <a:r>
              <a:rPr lang="en-US" sz="2800" dirty="0" smtClean="0"/>
              <a:t>Si </a:t>
            </a:r>
            <a:r>
              <a:rPr lang="en-US" sz="2800" b="1" dirty="0" err="1" smtClean="0">
                <a:solidFill>
                  <a:srgbClr val="0000FF"/>
                </a:solidFill>
              </a:rPr>
              <a:t>laborat</a:t>
            </a:r>
            <a:r>
              <a:rPr lang="en-US" sz="2800" dirty="0" smtClean="0"/>
              <a:t>, </a:t>
            </a:r>
            <a:r>
              <a:rPr lang="en-US" sz="2800" dirty="0" err="1" smtClean="0"/>
              <a:t>pecuniam</a:t>
            </a:r>
            <a:r>
              <a:rPr lang="en-US" sz="2800" dirty="0" smtClean="0"/>
              <a:t> </a:t>
            </a:r>
            <a:r>
              <a:rPr lang="en-US" sz="2800" b="1" dirty="0" err="1" smtClean="0">
                <a:solidFill>
                  <a:srgbClr val="0000FF"/>
                </a:solidFill>
              </a:rPr>
              <a:t>optat</a:t>
            </a:r>
            <a:r>
              <a:rPr lang="en-US" sz="2800" dirty="0" smtClean="0"/>
              <a:t>.</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If he </a:t>
            </a:r>
            <a:r>
              <a:rPr lang="en-US" sz="2800" b="1" dirty="0" smtClean="0">
                <a:solidFill>
                  <a:srgbClr val="0000FF"/>
                </a:solidFill>
              </a:rPr>
              <a:t>works</a:t>
            </a:r>
            <a:r>
              <a:rPr lang="en-US" sz="2800" dirty="0" smtClean="0"/>
              <a:t>, then he </a:t>
            </a:r>
            <a:r>
              <a:rPr lang="en-US" sz="2800" b="1" dirty="0" smtClean="0">
                <a:solidFill>
                  <a:srgbClr val="0000FF"/>
                </a:solidFill>
              </a:rPr>
              <a:t>desires</a:t>
            </a:r>
            <a:r>
              <a:rPr lang="en-US" sz="2800" dirty="0" smtClean="0"/>
              <a:t> money.</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In Latin and English, this is expressed with </a:t>
            </a:r>
            <a:r>
              <a:rPr lang="en-US" sz="2800" b="1" dirty="0" smtClean="0">
                <a:solidFill>
                  <a:srgbClr val="0000FF"/>
                </a:solidFill>
              </a:rPr>
              <a:t>present indicatives</a:t>
            </a:r>
            <a:r>
              <a:rPr lang="en-US" sz="2800" dirty="0" smtClean="0"/>
              <a:t> in both the </a:t>
            </a:r>
            <a:r>
              <a:rPr lang="en-US" sz="2800" dirty="0" err="1" smtClean="0"/>
              <a:t>protasis</a:t>
            </a:r>
            <a:r>
              <a:rPr lang="en-US" sz="2800" dirty="0" smtClean="0"/>
              <a:t> and apodosis. </a:t>
            </a:r>
          </a:p>
          <a:p>
            <a:pPr eaLnBrk="1" fontAlgn="auto" hangingPunct="1">
              <a:spcAft>
                <a:spcPts val="0"/>
              </a:spcAft>
              <a:buFont typeface="Arial" panose="020B0604020202020204" pitchFamily="34" charset="0"/>
              <a:buNone/>
              <a:defRPr/>
            </a:pPr>
            <a:endParaRPr lang="en-US" sz="2800" b="1" dirty="0" smtClean="0"/>
          </a:p>
        </p:txBody>
      </p:sp>
    </p:spTree>
    <p:extLst>
      <p:ext uri="{BB962C8B-B14F-4D97-AF65-F5344CB8AC3E}">
        <p14:creationId xmlns:p14="http://schemas.microsoft.com/office/powerpoint/2010/main" val="9260708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53536"/>
            <a:ext cx="8229600" cy="889464"/>
          </a:xfrm>
        </p:spPr>
        <p:txBody>
          <a:bodyPr/>
          <a:lstStyle/>
          <a:p>
            <a:pPr algn="l" eaLnBrk="1" hangingPunct="1"/>
            <a:r>
              <a:rPr lang="en-US" altLang="en-US" b="1" dirty="0" smtClean="0">
                <a:solidFill>
                  <a:schemeClr val="accent5">
                    <a:lumMod val="60000"/>
                    <a:lumOff val="40000"/>
                  </a:schemeClr>
                </a:solidFill>
              </a:rPr>
              <a:t>Simple Fact Past</a:t>
            </a:r>
          </a:p>
        </p:txBody>
      </p:sp>
      <p:sp>
        <p:nvSpPr>
          <p:cNvPr id="3" name="Content Placeholder 2"/>
          <p:cNvSpPr>
            <a:spLocks noGrp="1"/>
          </p:cNvSpPr>
          <p:nvPr>
            <p:ph idx="1"/>
          </p:nvPr>
        </p:nvSpPr>
        <p:spPr>
          <a:xfrm>
            <a:off x="457200" y="1295400"/>
            <a:ext cx="8229600" cy="4877117"/>
          </a:xfrm>
        </p:spPr>
        <p:txBody>
          <a:bodyPr rtlCol="0">
            <a:normAutofit/>
          </a:bodyPr>
          <a:lstStyle/>
          <a:p>
            <a:pPr eaLnBrk="1" fontAlgn="auto" hangingPunct="1">
              <a:spcAft>
                <a:spcPts val="0"/>
              </a:spcAft>
              <a:buFont typeface="Arial" panose="020B0604020202020204" pitchFamily="34" charset="0"/>
              <a:buNone/>
              <a:defRPr/>
            </a:pPr>
            <a:r>
              <a:rPr lang="en-US" sz="2800" dirty="0" smtClean="0"/>
              <a:t>Expresses a general fact true in a past situation:</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Si </a:t>
            </a:r>
            <a:r>
              <a:rPr lang="en-US" sz="2800" b="1" dirty="0" err="1" smtClean="0">
                <a:solidFill>
                  <a:srgbClr val="0000FF"/>
                </a:solidFill>
              </a:rPr>
              <a:t>laboravit</a:t>
            </a:r>
            <a:r>
              <a:rPr lang="en-US" sz="2800" dirty="0" smtClean="0"/>
              <a:t>, </a:t>
            </a:r>
            <a:r>
              <a:rPr lang="en-US" sz="2800" dirty="0" err="1" smtClean="0"/>
              <a:t>pecuniam</a:t>
            </a:r>
            <a:r>
              <a:rPr lang="en-US" sz="2800" dirty="0" smtClean="0"/>
              <a:t> </a:t>
            </a:r>
            <a:r>
              <a:rPr lang="en-US" sz="2800" b="1" dirty="0" err="1" smtClean="0">
                <a:solidFill>
                  <a:srgbClr val="0000FF"/>
                </a:solidFill>
              </a:rPr>
              <a:t>optavit</a:t>
            </a:r>
            <a:r>
              <a:rPr lang="en-US" sz="2800" dirty="0" smtClean="0"/>
              <a:t>.</a:t>
            </a:r>
          </a:p>
          <a:p>
            <a:pPr eaLnBrk="1" fontAlgn="auto" hangingPunct="1">
              <a:spcAft>
                <a:spcPts val="0"/>
              </a:spcAft>
              <a:buFont typeface="Arial" panose="020B0604020202020204" pitchFamily="34" charset="0"/>
              <a:buNone/>
              <a:defRPr/>
            </a:pPr>
            <a:r>
              <a:rPr lang="en-US" sz="2800" dirty="0" smtClean="0"/>
              <a:t>Si </a:t>
            </a:r>
            <a:r>
              <a:rPr lang="en-US" sz="2800" b="1" dirty="0" err="1" smtClean="0">
                <a:solidFill>
                  <a:srgbClr val="0000FF"/>
                </a:solidFill>
              </a:rPr>
              <a:t>laborabat</a:t>
            </a:r>
            <a:r>
              <a:rPr lang="en-US" sz="2800" dirty="0" smtClean="0"/>
              <a:t>, </a:t>
            </a:r>
            <a:r>
              <a:rPr lang="en-US" sz="2800" dirty="0" err="1" smtClean="0"/>
              <a:t>pecuniam</a:t>
            </a:r>
            <a:r>
              <a:rPr lang="en-US" sz="2800" dirty="0" smtClean="0"/>
              <a:t> </a:t>
            </a:r>
            <a:r>
              <a:rPr lang="en-US" sz="2800" b="1" dirty="0" err="1" smtClean="0">
                <a:solidFill>
                  <a:srgbClr val="0000FF"/>
                </a:solidFill>
              </a:rPr>
              <a:t>optabat</a:t>
            </a:r>
            <a:r>
              <a:rPr lang="en-US" sz="2800" dirty="0" smtClean="0"/>
              <a:t>.</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If he </a:t>
            </a:r>
            <a:r>
              <a:rPr lang="en-US" sz="2800" b="1" dirty="0" smtClean="0">
                <a:solidFill>
                  <a:srgbClr val="0000FF"/>
                </a:solidFill>
              </a:rPr>
              <a:t>has worked</a:t>
            </a:r>
            <a:r>
              <a:rPr lang="en-US" sz="2800" dirty="0" smtClean="0"/>
              <a:t>, then he </a:t>
            </a:r>
            <a:r>
              <a:rPr lang="en-US" sz="2800" b="1" dirty="0" smtClean="0">
                <a:solidFill>
                  <a:srgbClr val="0000FF"/>
                </a:solidFill>
              </a:rPr>
              <a:t>has desired</a:t>
            </a:r>
            <a:r>
              <a:rPr lang="en-US" sz="2800" dirty="0" smtClean="0"/>
              <a:t> money. </a:t>
            </a:r>
          </a:p>
          <a:p>
            <a:pPr eaLnBrk="1" fontAlgn="auto" hangingPunct="1">
              <a:spcAft>
                <a:spcPts val="0"/>
              </a:spcAft>
              <a:buFont typeface="Arial" panose="020B0604020202020204" pitchFamily="34" charset="0"/>
              <a:buNone/>
              <a:defRPr/>
            </a:pPr>
            <a:r>
              <a:rPr lang="en-US" sz="2800" b="1" dirty="0" smtClean="0"/>
              <a:t>– or – </a:t>
            </a:r>
          </a:p>
          <a:p>
            <a:pPr eaLnBrk="1" fontAlgn="auto" hangingPunct="1">
              <a:spcAft>
                <a:spcPts val="0"/>
              </a:spcAft>
              <a:buFont typeface="Arial" panose="020B0604020202020204" pitchFamily="34" charset="0"/>
              <a:buNone/>
              <a:defRPr/>
            </a:pPr>
            <a:r>
              <a:rPr lang="en-US" sz="2800" dirty="0" smtClean="0"/>
              <a:t>If he </a:t>
            </a:r>
            <a:r>
              <a:rPr lang="en-US" sz="2800" b="1" dirty="0" smtClean="0">
                <a:solidFill>
                  <a:srgbClr val="0000FF"/>
                </a:solidFill>
              </a:rPr>
              <a:t>was working</a:t>
            </a:r>
            <a:r>
              <a:rPr lang="en-US" sz="2800" dirty="0" smtClean="0"/>
              <a:t>, then he </a:t>
            </a:r>
            <a:r>
              <a:rPr lang="en-US" sz="2800" b="1" dirty="0" smtClean="0">
                <a:solidFill>
                  <a:srgbClr val="0000FF"/>
                </a:solidFill>
              </a:rPr>
              <a:t>was desiring</a:t>
            </a:r>
            <a:r>
              <a:rPr lang="en-US" sz="2800" dirty="0" smtClean="0"/>
              <a:t> money.</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In Latin and English, this is expressed by the </a:t>
            </a:r>
            <a:r>
              <a:rPr lang="en-US" sz="2800" b="1" dirty="0" smtClean="0">
                <a:solidFill>
                  <a:srgbClr val="0000FF"/>
                </a:solidFill>
              </a:rPr>
              <a:t>perfect </a:t>
            </a:r>
            <a:r>
              <a:rPr lang="en-US" sz="2800" dirty="0" smtClean="0"/>
              <a:t>or</a:t>
            </a:r>
            <a:r>
              <a:rPr lang="en-US" sz="2800" b="1" dirty="0" smtClean="0">
                <a:solidFill>
                  <a:srgbClr val="0000FF"/>
                </a:solidFill>
              </a:rPr>
              <a:t> imperfect indicatives </a:t>
            </a:r>
            <a:r>
              <a:rPr lang="en-US" sz="2800" dirty="0" smtClean="0"/>
              <a:t>in both parts.</a:t>
            </a:r>
          </a:p>
          <a:p>
            <a:pPr eaLnBrk="1" fontAlgn="auto" hangingPunct="1">
              <a:spcAft>
                <a:spcPts val="0"/>
              </a:spcAft>
              <a:buFont typeface="Arial" panose="020B0604020202020204" pitchFamily="34" charset="0"/>
              <a:buNone/>
              <a:defRPr/>
            </a:pPr>
            <a:endParaRPr lang="en-US" sz="2800" dirty="0" smtClean="0"/>
          </a:p>
        </p:txBody>
      </p:sp>
    </p:spTree>
    <p:extLst>
      <p:ext uri="{BB962C8B-B14F-4D97-AF65-F5344CB8AC3E}">
        <p14:creationId xmlns:p14="http://schemas.microsoft.com/office/powerpoint/2010/main" val="2611219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04800"/>
            <a:ext cx="8229600" cy="914400"/>
          </a:xfrm>
        </p:spPr>
        <p:txBody>
          <a:bodyPr/>
          <a:lstStyle/>
          <a:p>
            <a:pPr algn="l" eaLnBrk="1" hangingPunct="1"/>
            <a:r>
              <a:rPr lang="en-US" altLang="en-US" b="1" dirty="0" smtClean="0">
                <a:solidFill>
                  <a:schemeClr val="accent5">
                    <a:lumMod val="60000"/>
                    <a:lumOff val="40000"/>
                  </a:schemeClr>
                </a:solidFill>
              </a:rPr>
              <a:t>Future More Vivid</a:t>
            </a:r>
          </a:p>
        </p:txBody>
      </p:sp>
      <p:sp>
        <p:nvSpPr>
          <p:cNvPr id="3" name="Content Placeholder 2"/>
          <p:cNvSpPr>
            <a:spLocks noGrp="1"/>
          </p:cNvSpPr>
          <p:nvPr>
            <p:ph idx="1"/>
          </p:nvPr>
        </p:nvSpPr>
        <p:spPr>
          <a:xfrm>
            <a:off x="457200" y="1371600"/>
            <a:ext cx="8458200" cy="5181600"/>
          </a:xfrm>
        </p:spPr>
        <p:txBody>
          <a:bodyPr rtlCol="0">
            <a:normAutofit fontScale="85000" lnSpcReduction="20000"/>
          </a:bodyPr>
          <a:lstStyle/>
          <a:p>
            <a:pPr eaLnBrk="1" fontAlgn="auto" hangingPunct="1">
              <a:spcAft>
                <a:spcPts val="0"/>
              </a:spcAft>
              <a:buFont typeface="Arial" panose="020B0604020202020204" pitchFamily="34" charset="0"/>
              <a:buNone/>
              <a:defRPr/>
            </a:pPr>
            <a:r>
              <a:rPr lang="en-US" dirty="0" smtClean="0"/>
              <a:t>Expresses a general fact true in the future.</a:t>
            </a:r>
          </a:p>
          <a:p>
            <a:pPr eaLnBrk="1" fontAlgn="auto" hangingPunct="1">
              <a:spcAft>
                <a:spcPts val="0"/>
              </a:spcAft>
              <a:buFont typeface="Arial" panose="020B0604020202020204" pitchFamily="34" charset="0"/>
              <a:buNone/>
              <a:defRPr/>
            </a:pPr>
            <a:endParaRPr lang="en-US" dirty="0" smtClean="0"/>
          </a:p>
          <a:p>
            <a:pPr eaLnBrk="1" fontAlgn="auto" hangingPunct="1">
              <a:spcAft>
                <a:spcPts val="0"/>
              </a:spcAft>
              <a:buFont typeface="Arial" charset="0"/>
              <a:buNone/>
              <a:defRPr/>
            </a:pPr>
            <a:r>
              <a:rPr lang="en-US" dirty="0" smtClean="0"/>
              <a:t>Si </a:t>
            </a:r>
            <a:r>
              <a:rPr lang="en-US" b="1" dirty="0" err="1" smtClean="0">
                <a:solidFill>
                  <a:srgbClr val="0000FF"/>
                </a:solidFill>
              </a:rPr>
              <a:t>laborabit</a:t>
            </a:r>
            <a:r>
              <a:rPr lang="en-US" dirty="0" smtClean="0"/>
              <a:t>, </a:t>
            </a:r>
            <a:r>
              <a:rPr lang="en-US" dirty="0" err="1" smtClean="0"/>
              <a:t>pecuniam</a:t>
            </a:r>
            <a:r>
              <a:rPr lang="en-US" dirty="0" smtClean="0"/>
              <a:t> </a:t>
            </a:r>
            <a:r>
              <a:rPr lang="en-US" b="1" dirty="0" err="1" smtClean="0">
                <a:solidFill>
                  <a:srgbClr val="0000FF"/>
                </a:solidFill>
              </a:rPr>
              <a:t>optabit</a:t>
            </a:r>
            <a:r>
              <a:rPr lang="en-US" dirty="0" smtClean="0"/>
              <a:t>.</a:t>
            </a:r>
          </a:p>
          <a:p>
            <a:pPr eaLnBrk="1" fontAlgn="auto" hangingPunct="1">
              <a:spcAft>
                <a:spcPts val="0"/>
              </a:spcAft>
              <a:buFont typeface="Arial" panose="020B0604020202020204" pitchFamily="34" charset="0"/>
              <a:buNone/>
              <a:defRPr/>
            </a:pPr>
            <a:endParaRPr lang="en-US" dirty="0" smtClean="0"/>
          </a:p>
          <a:p>
            <a:pPr eaLnBrk="1" fontAlgn="auto" hangingPunct="1">
              <a:spcAft>
                <a:spcPts val="0"/>
              </a:spcAft>
              <a:buFont typeface="Arial" panose="020B0604020202020204" pitchFamily="34" charset="0"/>
              <a:buNone/>
              <a:defRPr/>
            </a:pPr>
            <a:r>
              <a:rPr lang="en-US" dirty="0" smtClean="0"/>
              <a:t>If he </a:t>
            </a:r>
            <a:r>
              <a:rPr lang="en-US" b="1" i="1" dirty="0" smtClean="0">
                <a:solidFill>
                  <a:srgbClr val="0000FF"/>
                </a:solidFill>
              </a:rPr>
              <a:t>works</a:t>
            </a:r>
            <a:r>
              <a:rPr lang="en-US" dirty="0" smtClean="0"/>
              <a:t>, he </a:t>
            </a:r>
            <a:r>
              <a:rPr lang="en-US" b="1" dirty="0" smtClean="0">
                <a:solidFill>
                  <a:srgbClr val="0000FF"/>
                </a:solidFill>
              </a:rPr>
              <a:t>will desire</a:t>
            </a:r>
            <a:r>
              <a:rPr lang="en-US" dirty="0" smtClean="0"/>
              <a:t> money.</a:t>
            </a:r>
          </a:p>
          <a:p>
            <a:pPr eaLnBrk="1" fontAlgn="auto" hangingPunct="1">
              <a:spcAft>
                <a:spcPts val="0"/>
              </a:spcAft>
              <a:buFont typeface="Arial" panose="020B0604020202020204" pitchFamily="34" charset="0"/>
              <a:buNone/>
              <a:defRPr/>
            </a:pPr>
            <a:endParaRPr lang="en-US" dirty="0" smtClean="0"/>
          </a:p>
          <a:p>
            <a:pPr eaLnBrk="1" fontAlgn="auto" hangingPunct="1">
              <a:spcAft>
                <a:spcPts val="0"/>
              </a:spcAft>
              <a:buFont typeface="Arial" panose="020B0604020202020204" pitchFamily="34" charset="0"/>
              <a:buNone/>
              <a:defRPr/>
            </a:pPr>
            <a:r>
              <a:rPr lang="en-US" dirty="0" smtClean="0"/>
              <a:t>In Latin, this is expressed with the </a:t>
            </a:r>
            <a:r>
              <a:rPr lang="en-US" b="1" dirty="0" smtClean="0">
                <a:solidFill>
                  <a:srgbClr val="0000FF"/>
                </a:solidFill>
              </a:rPr>
              <a:t>future indicative </a:t>
            </a:r>
            <a:r>
              <a:rPr lang="en-US" dirty="0" smtClean="0"/>
              <a:t>in both parts.</a:t>
            </a:r>
          </a:p>
          <a:p>
            <a:pPr eaLnBrk="1" fontAlgn="auto" hangingPunct="1">
              <a:spcAft>
                <a:spcPts val="0"/>
              </a:spcAft>
              <a:buFont typeface="Arial" panose="020B0604020202020204" pitchFamily="34" charset="0"/>
              <a:buNone/>
              <a:defRPr/>
            </a:pPr>
            <a:endParaRPr lang="en-US" dirty="0" smtClean="0"/>
          </a:p>
          <a:p>
            <a:pPr eaLnBrk="1" fontAlgn="auto" hangingPunct="1">
              <a:spcAft>
                <a:spcPts val="0"/>
              </a:spcAft>
              <a:buFont typeface="Arial" panose="020B0604020202020204" pitchFamily="34" charset="0"/>
              <a:buNone/>
              <a:defRPr/>
            </a:pPr>
            <a:r>
              <a:rPr lang="en-US" b="1" dirty="0" smtClean="0"/>
              <a:t>***</a:t>
            </a:r>
            <a:r>
              <a:rPr lang="en-US" dirty="0" smtClean="0"/>
              <a:t>The English and Latin constructions differ in this </a:t>
            </a:r>
            <a:r>
              <a:rPr lang="en-US" dirty="0" smtClean="0"/>
              <a:t>condition</a:t>
            </a:r>
            <a:r>
              <a:rPr lang="en-US" dirty="0" smtClean="0"/>
              <a:t>— English uses a </a:t>
            </a:r>
            <a:r>
              <a:rPr lang="en-US" b="1" dirty="0" smtClean="0">
                <a:solidFill>
                  <a:srgbClr val="0000FF"/>
                </a:solidFill>
              </a:rPr>
              <a:t>present indicative </a:t>
            </a:r>
            <a:r>
              <a:rPr lang="en-US" dirty="0" smtClean="0"/>
              <a:t>in the </a:t>
            </a:r>
            <a:r>
              <a:rPr lang="en-US" b="1" dirty="0" smtClean="0">
                <a:solidFill>
                  <a:srgbClr val="FFC000"/>
                </a:solidFill>
              </a:rPr>
              <a:t>protasis</a:t>
            </a:r>
            <a:r>
              <a:rPr lang="en-US" dirty="0" smtClean="0"/>
              <a:t>: think of it as “</a:t>
            </a:r>
            <a:r>
              <a:rPr lang="en-US" b="1" dirty="0" smtClean="0">
                <a:solidFill>
                  <a:srgbClr val="0000FF"/>
                </a:solidFill>
              </a:rPr>
              <a:t>present-future</a:t>
            </a:r>
            <a:r>
              <a:rPr lang="en-US" dirty="0" smtClean="0"/>
              <a:t>,” whereas Latin uses “</a:t>
            </a:r>
            <a:r>
              <a:rPr lang="en-US" b="1" dirty="0" smtClean="0">
                <a:solidFill>
                  <a:srgbClr val="0000FF"/>
                </a:solidFill>
              </a:rPr>
              <a:t>future-future</a:t>
            </a:r>
            <a:r>
              <a:rPr lang="en-US" dirty="0" smtClean="0"/>
              <a:t>”</a:t>
            </a:r>
          </a:p>
          <a:p>
            <a:pPr eaLnBrk="1" fontAlgn="auto" hangingPunct="1">
              <a:spcAft>
                <a:spcPts val="0"/>
              </a:spcAft>
              <a:buFont typeface="Arial" panose="020B0604020202020204" pitchFamily="34" charset="0"/>
              <a:buNone/>
              <a:defRPr/>
            </a:pPr>
            <a:r>
              <a:rPr lang="en-US" dirty="0" smtClean="0"/>
              <a:t>Remember: “If </a:t>
            </a:r>
            <a:r>
              <a:rPr lang="en-US" b="1" dirty="0" smtClean="0">
                <a:solidFill>
                  <a:srgbClr val="0000FF"/>
                </a:solidFill>
              </a:rPr>
              <a:t>you give </a:t>
            </a:r>
            <a:r>
              <a:rPr lang="en-US" dirty="0" smtClean="0"/>
              <a:t>a mouse a cookie, </a:t>
            </a:r>
            <a:r>
              <a:rPr lang="en-US" b="1" dirty="0" smtClean="0">
                <a:solidFill>
                  <a:srgbClr val="0000FF"/>
                </a:solidFill>
              </a:rPr>
              <a:t>he will ask </a:t>
            </a:r>
            <a:r>
              <a:rPr lang="en-US" dirty="0" smtClean="0"/>
              <a:t>for a glass of milk”</a:t>
            </a:r>
          </a:p>
        </p:txBody>
      </p:sp>
    </p:spTree>
    <p:extLst>
      <p:ext uri="{BB962C8B-B14F-4D97-AF65-F5344CB8AC3E}">
        <p14:creationId xmlns:p14="http://schemas.microsoft.com/office/powerpoint/2010/main" val="2196508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53536"/>
            <a:ext cx="8229600" cy="813264"/>
          </a:xfrm>
        </p:spPr>
        <p:txBody>
          <a:bodyPr/>
          <a:lstStyle/>
          <a:p>
            <a:pPr algn="l" eaLnBrk="1" hangingPunct="1"/>
            <a:r>
              <a:rPr lang="en-US" altLang="en-US" b="1" dirty="0" smtClean="0">
                <a:solidFill>
                  <a:schemeClr val="accent5">
                    <a:lumMod val="60000"/>
                    <a:lumOff val="40000"/>
                  </a:schemeClr>
                </a:solidFill>
              </a:rPr>
              <a:t>Contrary to Fact Present</a:t>
            </a:r>
          </a:p>
        </p:txBody>
      </p:sp>
      <p:sp>
        <p:nvSpPr>
          <p:cNvPr id="3" name="Content Placeholder 2"/>
          <p:cNvSpPr>
            <a:spLocks noGrp="1"/>
          </p:cNvSpPr>
          <p:nvPr>
            <p:ph idx="1"/>
          </p:nvPr>
        </p:nvSpPr>
        <p:spPr>
          <a:xfrm>
            <a:off x="304800" y="1295400"/>
            <a:ext cx="8686800" cy="5257800"/>
          </a:xfrm>
        </p:spPr>
        <p:txBody>
          <a:bodyPr rtlCol="0">
            <a:noAutofit/>
          </a:bodyPr>
          <a:lstStyle/>
          <a:p>
            <a:pPr eaLnBrk="1" fontAlgn="auto" hangingPunct="1">
              <a:spcAft>
                <a:spcPts val="0"/>
              </a:spcAft>
              <a:buFont typeface="Arial" panose="020B0604020202020204" pitchFamily="34" charset="0"/>
              <a:buNone/>
              <a:defRPr/>
            </a:pPr>
            <a:r>
              <a:rPr lang="en-US" sz="2800" dirty="0" smtClean="0"/>
              <a:t>This condition expresses an idea </a:t>
            </a:r>
            <a:r>
              <a:rPr lang="en-US" sz="2800" dirty="0" smtClean="0"/>
              <a:t>that is untrue in the </a:t>
            </a:r>
            <a:r>
              <a:rPr lang="en-US" sz="2800" dirty="0" smtClean="0"/>
              <a:t>present time.</a:t>
            </a:r>
            <a:endParaRPr lang="en-US" sz="2800" dirty="0" smtClean="0"/>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charset="0"/>
              <a:buNone/>
              <a:defRPr/>
            </a:pPr>
            <a:r>
              <a:rPr lang="en-US" sz="2800" dirty="0" smtClean="0"/>
              <a:t>Si non </a:t>
            </a:r>
            <a:r>
              <a:rPr lang="en-US" sz="2800" b="1" dirty="0" err="1" smtClean="0">
                <a:solidFill>
                  <a:srgbClr val="C00000"/>
                </a:solidFill>
              </a:rPr>
              <a:t>laboraret</a:t>
            </a:r>
            <a:r>
              <a:rPr lang="en-US" sz="2800" dirty="0" smtClean="0"/>
              <a:t>, </a:t>
            </a:r>
            <a:r>
              <a:rPr lang="en-US" sz="2800" dirty="0" err="1" smtClean="0"/>
              <a:t>pecuniam</a:t>
            </a:r>
            <a:r>
              <a:rPr lang="en-US" sz="2800" dirty="0" smtClean="0"/>
              <a:t> </a:t>
            </a:r>
            <a:r>
              <a:rPr lang="en-US" sz="2800" b="1" dirty="0" err="1" smtClean="0">
                <a:solidFill>
                  <a:srgbClr val="C00000"/>
                </a:solidFill>
              </a:rPr>
              <a:t>optaret</a:t>
            </a:r>
            <a:r>
              <a:rPr lang="en-US" sz="2800" dirty="0" smtClean="0"/>
              <a:t>.</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If he </a:t>
            </a:r>
            <a:r>
              <a:rPr lang="en-US" sz="2800" b="1" dirty="0" smtClean="0">
                <a:solidFill>
                  <a:srgbClr val="C00000"/>
                </a:solidFill>
              </a:rPr>
              <a:t>were </a:t>
            </a:r>
            <a:r>
              <a:rPr lang="en-US" sz="2800" dirty="0" smtClean="0"/>
              <a:t>not </a:t>
            </a:r>
            <a:r>
              <a:rPr lang="en-US" sz="2800" b="1" dirty="0" smtClean="0">
                <a:solidFill>
                  <a:srgbClr val="C00000"/>
                </a:solidFill>
              </a:rPr>
              <a:t>working</a:t>
            </a:r>
            <a:r>
              <a:rPr lang="en-US" sz="2800" dirty="0" smtClean="0"/>
              <a:t>, then he </a:t>
            </a:r>
            <a:r>
              <a:rPr lang="en-US" sz="2800" b="1" dirty="0" smtClean="0">
                <a:solidFill>
                  <a:srgbClr val="C00000"/>
                </a:solidFill>
              </a:rPr>
              <a:t>would want </a:t>
            </a:r>
            <a:r>
              <a:rPr lang="en-US" sz="2800" dirty="0" smtClean="0"/>
              <a:t>money. </a:t>
            </a:r>
            <a:endParaRPr lang="en-US" sz="2800" dirty="0" smtClean="0"/>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In Latin, this is expressed with </a:t>
            </a:r>
            <a:r>
              <a:rPr lang="en-US" sz="2800" b="1" dirty="0" smtClean="0">
                <a:solidFill>
                  <a:srgbClr val="C00000"/>
                </a:solidFill>
              </a:rPr>
              <a:t>imperfect subjunctives</a:t>
            </a:r>
            <a:r>
              <a:rPr lang="en-US" sz="2800" dirty="0" smtClean="0"/>
              <a:t> in both parts. </a:t>
            </a:r>
            <a:endParaRPr lang="en-US" sz="2800" dirty="0" smtClean="0"/>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In English, </a:t>
            </a:r>
            <a:r>
              <a:rPr lang="en-US" sz="2800" dirty="0" smtClean="0"/>
              <a:t>this is the </a:t>
            </a:r>
            <a:r>
              <a:rPr lang="en-US" sz="2800" dirty="0" smtClean="0"/>
              <a:t>“</a:t>
            </a:r>
            <a:r>
              <a:rPr lang="en-US" sz="2800" b="1" dirty="0" smtClean="0">
                <a:solidFill>
                  <a:srgbClr val="C00000"/>
                </a:solidFill>
              </a:rPr>
              <a:t>were… </a:t>
            </a:r>
            <a:r>
              <a:rPr lang="en-US" sz="2800" dirty="0" smtClean="0"/>
              <a:t>/</a:t>
            </a:r>
            <a:r>
              <a:rPr lang="en-US" sz="2800" b="1" dirty="0" smtClean="0">
                <a:solidFill>
                  <a:srgbClr val="C00000"/>
                </a:solidFill>
              </a:rPr>
              <a:t> would…</a:t>
            </a:r>
            <a:r>
              <a:rPr lang="en-US" sz="2800" dirty="0" smtClean="0"/>
              <a:t>” condition. </a:t>
            </a:r>
          </a:p>
          <a:p>
            <a:pPr eaLnBrk="1" fontAlgn="auto" hangingPunct="1">
              <a:spcAft>
                <a:spcPts val="0"/>
              </a:spcAft>
              <a:buFont typeface="Arial" panose="020B0604020202020204" pitchFamily="34" charset="0"/>
              <a:buNone/>
              <a:defRPr/>
            </a:pPr>
            <a:endParaRPr lang="en-US" sz="2800" dirty="0" smtClean="0"/>
          </a:p>
        </p:txBody>
      </p:sp>
    </p:spTree>
    <p:extLst>
      <p:ext uri="{BB962C8B-B14F-4D97-AF65-F5344CB8AC3E}">
        <p14:creationId xmlns:p14="http://schemas.microsoft.com/office/powerpoint/2010/main" val="3127624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53536"/>
            <a:ext cx="8229600" cy="813264"/>
          </a:xfrm>
        </p:spPr>
        <p:txBody>
          <a:bodyPr/>
          <a:lstStyle/>
          <a:p>
            <a:pPr algn="l" eaLnBrk="1" hangingPunct="1"/>
            <a:r>
              <a:rPr lang="en-US" altLang="en-US" b="1" dirty="0" smtClean="0">
                <a:solidFill>
                  <a:schemeClr val="accent5">
                    <a:lumMod val="60000"/>
                    <a:lumOff val="40000"/>
                  </a:schemeClr>
                </a:solidFill>
              </a:rPr>
              <a:t>Contrary to Fact Past</a:t>
            </a:r>
          </a:p>
        </p:txBody>
      </p:sp>
      <p:sp>
        <p:nvSpPr>
          <p:cNvPr id="3" name="Content Placeholder 2"/>
          <p:cNvSpPr>
            <a:spLocks noGrp="1"/>
          </p:cNvSpPr>
          <p:nvPr>
            <p:ph idx="1"/>
          </p:nvPr>
        </p:nvSpPr>
        <p:spPr>
          <a:xfrm>
            <a:off x="457200" y="1447800"/>
            <a:ext cx="8458200" cy="5029200"/>
          </a:xfrm>
        </p:spPr>
        <p:txBody>
          <a:bodyPr rtlCol="0">
            <a:normAutofit/>
          </a:bodyPr>
          <a:lstStyle/>
          <a:p>
            <a:pPr eaLnBrk="1" fontAlgn="auto" hangingPunct="1">
              <a:spcAft>
                <a:spcPts val="0"/>
              </a:spcAft>
              <a:buFont typeface="Arial" panose="020B0604020202020204" pitchFamily="34" charset="0"/>
              <a:buNone/>
              <a:defRPr/>
            </a:pPr>
            <a:r>
              <a:rPr lang="en-US" sz="2800" dirty="0" smtClean="0"/>
              <a:t>Expresses </a:t>
            </a:r>
            <a:r>
              <a:rPr lang="en-US" sz="2800" dirty="0" smtClean="0"/>
              <a:t>an idea </a:t>
            </a:r>
            <a:r>
              <a:rPr lang="en-US" sz="2800" dirty="0" smtClean="0"/>
              <a:t>that is untrue in the </a:t>
            </a:r>
            <a:r>
              <a:rPr lang="en-US" sz="2800" dirty="0" smtClean="0"/>
              <a:t>past.</a:t>
            </a:r>
            <a:endParaRPr lang="en-US" sz="2800" dirty="0" smtClean="0"/>
          </a:p>
          <a:p>
            <a:pPr eaLnBrk="1" fontAlgn="auto" hangingPunct="1">
              <a:spcAft>
                <a:spcPts val="0"/>
              </a:spcAft>
              <a:buFont typeface="Arial" charset="0"/>
              <a:buNone/>
              <a:defRPr/>
            </a:pPr>
            <a:endParaRPr lang="en-US" sz="2800" dirty="0" smtClean="0"/>
          </a:p>
          <a:p>
            <a:pPr eaLnBrk="1" fontAlgn="auto" hangingPunct="1">
              <a:spcAft>
                <a:spcPts val="0"/>
              </a:spcAft>
              <a:buFont typeface="Arial" charset="0"/>
              <a:buNone/>
              <a:defRPr/>
            </a:pPr>
            <a:r>
              <a:rPr lang="en-US" sz="2800" dirty="0" smtClean="0"/>
              <a:t>Si non </a:t>
            </a:r>
            <a:r>
              <a:rPr lang="en-US" sz="2800" b="1" dirty="0" err="1" smtClean="0">
                <a:solidFill>
                  <a:srgbClr val="C00000"/>
                </a:solidFill>
              </a:rPr>
              <a:t>laboravisset</a:t>
            </a:r>
            <a:r>
              <a:rPr lang="en-US" sz="2800" dirty="0" smtClean="0"/>
              <a:t>, </a:t>
            </a:r>
            <a:r>
              <a:rPr lang="en-US" sz="2800" dirty="0" err="1" smtClean="0"/>
              <a:t>pecuniam</a:t>
            </a:r>
            <a:r>
              <a:rPr lang="en-US" sz="2800" dirty="0" smtClean="0"/>
              <a:t> </a:t>
            </a:r>
            <a:r>
              <a:rPr lang="en-US" sz="2800" b="1" dirty="0" err="1" smtClean="0">
                <a:solidFill>
                  <a:srgbClr val="C00000"/>
                </a:solidFill>
              </a:rPr>
              <a:t>optavisset</a:t>
            </a:r>
            <a:r>
              <a:rPr lang="en-US" sz="2800" dirty="0" smtClean="0"/>
              <a:t>.</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If he </a:t>
            </a:r>
            <a:r>
              <a:rPr lang="en-US" sz="2800" b="1" dirty="0" smtClean="0">
                <a:solidFill>
                  <a:srgbClr val="C00000"/>
                </a:solidFill>
              </a:rPr>
              <a:t>had </a:t>
            </a:r>
            <a:r>
              <a:rPr lang="en-US" sz="2800" dirty="0" smtClean="0"/>
              <a:t>not </a:t>
            </a:r>
            <a:r>
              <a:rPr lang="en-US" sz="2800" b="1" dirty="0" smtClean="0">
                <a:solidFill>
                  <a:srgbClr val="C00000"/>
                </a:solidFill>
              </a:rPr>
              <a:t>worked</a:t>
            </a:r>
            <a:r>
              <a:rPr lang="en-US" sz="2800" dirty="0" smtClean="0"/>
              <a:t>, then he </a:t>
            </a:r>
            <a:r>
              <a:rPr lang="en-US" sz="2800" b="1" dirty="0" smtClean="0">
                <a:solidFill>
                  <a:srgbClr val="C00000"/>
                </a:solidFill>
              </a:rPr>
              <a:t>would have wanted </a:t>
            </a:r>
            <a:r>
              <a:rPr lang="en-US" sz="2800" dirty="0" smtClean="0"/>
              <a:t>money.</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In Latin, this is expressed with the </a:t>
            </a:r>
            <a:r>
              <a:rPr lang="en-US" sz="2800" b="1" dirty="0" smtClean="0">
                <a:solidFill>
                  <a:srgbClr val="C00000"/>
                </a:solidFill>
              </a:rPr>
              <a:t>pluperfect subjunctive</a:t>
            </a:r>
            <a:r>
              <a:rPr lang="en-US" sz="2800" dirty="0" smtClean="0"/>
              <a:t> in both parts. </a:t>
            </a:r>
          </a:p>
          <a:p>
            <a:pPr eaLnBrk="1" fontAlgn="auto" hangingPunct="1">
              <a:spcAft>
                <a:spcPts val="0"/>
              </a:spcAft>
              <a:buFont typeface="Arial" panose="020B0604020202020204" pitchFamily="34" charset="0"/>
              <a:buNone/>
              <a:defRPr/>
            </a:pPr>
            <a:r>
              <a:rPr lang="en-US" sz="2800" dirty="0" smtClean="0"/>
              <a:t>In English, think of this as the “</a:t>
            </a:r>
            <a:r>
              <a:rPr lang="en-US" sz="2800" b="1" dirty="0" smtClean="0">
                <a:solidFill>
                  <a:srgbClr val="C00000"/>
                </a:solidFill>
              </a:rPr>
              <a:t>had…</a:t>
            </a:r>
            <a:r>
              <a:rPr lang="en-US" sz="2800" dirty="0" smtClean="0"/>
              <a:t>/</a:t>
            </a:r>
            <a:r>
              <a:rPr lang="en-US" sz="2800" b="1" dirty="0" smtClean="0">
                <a:solidFill>
                  <a:srgbClr val="C00000"/>
                </a:solidFill>
              </a:rPr>
              <a:t>would have…</a:t>
            </a:r>
            <a:r>
              <a:rPr lang="en-US" sz="2800" dirty="0" smtClean="0"/>
              <a:t>” condition. </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endParaRPr lang="en-US" sz="2800" dirty="0" smtClean="0"/>
          </a:p>
        </p:txBody>
      </p:sp>
    </p:spTree>
    <p:extLst>
      <p:ext uri="{BB962C8B-B14F-4D97-AF65-F5344CB8AC3E}">
        <p14:creationId xmlns:p14="http://schemas.microsoft.com/office/powerpoint/2010/main" val="2962442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53536"/>
            <a:ext cx="8229600" cy="889464"/>
          </a:xfrm>
        </p:spPr>
        <p:txBody>
          <a:bodyPr/>
          <a:lstStyle/>
          <a:p>
            <a:pPr algn="l" eaLnBrk="1" hangingPunct="1"/>
            <a:r>
              <a:rPr lang="en-US" altLang="en-US" b="1" dirty="0" smtClean="0">
                <a:solidFill>
                  <a:schemeClr val="accent5">
                    <a:lumMod val="60000"/>
                    <a:lumOff val="40000"/>
                  </a:schemeClr>
                </a:solidFill>
              </a:rPr>
              <a:t>Future Less Vivid</a:t>
            </a:r>
          </a:p>
        </p:txBody>
      </p:sp>
      <p:sp>
        <p:nvSpPr>
          <p:cNvPr id="3" name="Content Placeholder 2"/>
          <p:cNvSpPr>
            <a:spLocks noGrp="1"/>
          </p:cNvSpPr>
          <p:nvPr>
            <p:ph idx="1"/>
          </p:nvPr>
        </p:nvSpPr>
        <p:spPr>
          <a:xfrm>
            <a:off x="381000" y="1447800"/>
            <a:ext cx="8534400" cy="5029200"/>
          </a:xfrm>
        </p:spPr>
        <p:txBody>
          <a:bodyPr rtlCol="0">
            <a:normAutofit/>
          </a:bodyPr>
          <a:lstStyle/>
          <a:p>
            <a:pPr eaLnBrk="1" fontAlgn="auto" hangingPunct="1">
              <a:spcAft>
                <a:spcPts val="0"/>
              </a:spcAft>
              <a:buFont typeface="Arial" panose="020B0604020202020204" pitchFamily="34" charset="0"/>
              <a:buNone/>
              <a:defRPr/>
            </a:pPr>
            <a:r>
              <a:rPr lang="en-US" sz="2800" dirty="0" smtClean="0"/>
              <a:t>Expresses an idea that is </a:t>
            </a:r>
            <a:r>
              <a:rPr lang="en-US" sz="2800" dirty="0" smtClean="0"/>
              <a:t>unlikely </a:t>
            </a:r>
            <a:r>
              <a:rPr lang="en-US" sz="2800" dirty="0" smtClean="0"/>
              <a:t>or indefinite in </a:t>
            </a:r>
            <a:r>
              <a:rPr lang="en-US" sz="2800" dirty="0" smtClean="0"/>
              <a:t>the </a:t>
            </a:r>
            <a:r>
              <a:rPr lang="en-US" sz="2800" dirty="0" smtClean="0"/>
              <a:t>future.</a:t>
            </a:r>
            <a:endParaRPr lang="en-US" sz="2800" dirty="0" smtClean="0"/>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charset="0"/>
              <a:buNone/>
              <a:defRPr/>
            </a:pPr>
            <a:r>
              <a:rPr lang="en-US" sz="2800" dirty="0" smtClean="0"/>
              <a:t>Si </a:t>
            </a:r>
            <a:r>
              <a:rPr lang="en-US" sz="2800" b="1" dirty="0" err="1" smtClean="0">
                <a:solidFill>
                  <a:srgbClr val="C00000"/>
                </a:solidFill>
              </a:rPr>
              <a:t>laboret</a:t>
            </a:r>
            <a:r>
              <a:rPr lang="en-US" sz="2800" dirty="0" smtClean="0"/>
              <a:t> , </a:t>
            </a:r>
            <a:r>
              <a:rPr lang="en-US" sz="2800" dirty="0" err="1" smtClean="0"/>
              <a:t>pecuniam</a:t>
            </a:r>
            <a:r>
              <a:rPr lang="en-US" sz="2800" dirty="0" smtClean="0"/>
              <a:t> </a:t>
            </a:r>
            <a:r>
              <a:rPr lang="en-US" sz="2800" dirty="0" smtClean="0"/>
              <a:t>non </a:t>
            </a:r>
            <a:r>
              <a:rPr lang="en-US" sz="2800" b="1" dirty="0" err="1" smtClean="0">
                <a:solidFill>
                  <a:srgbClr val="C00000"/>
                </a:solidFill>
              </a:rPr>
              <a:t>optet</a:t>
            </a:r>
            <a:r>
              <a:rPr lang="en-US" sz="2800" dirty="0" smtClean="0"/>
              <a:t>.</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If he </a:t>
            </a:r>
            <a:r>
              <a:rPr lang="en-US" sz="2800" b="1" dirty="0" smtClean="0">
                <a:solidFill>
                  <a:srgbClr val="C00000"/>
                </a:solidFill>
              </a:rPr>
              <a:t>should work</a:t>
            </a:r>
            <a:r>
              <a:rPr lang="en-US" sz="2800" dirty="0" smtClean="0"/>
              <a:t>, he </a:t>
            </a:r>
            <a:r>
              <a:rPr lang="en-US" sz="2800" b="1" dirty="0" smtClean="0">
                <a:solidFill>
                  <a:srgbClr val="C00000"/>
                </a:solidFill>
              </a:rPr>
              <a:t>would </a:t>
            </a:r>
            <a:r>
              <a:rPr lang="en-US" sz="2800" dirty="0" smtClean="0"/>
              <a:t>not </a:t>
            </a:r>
            <a:r>
              <a:rPr lang="en-US" sz="2800" b="1" dirty="0" smtClean="0">
                <a:solidFill>
                  <a:srgbClr val="C00000"/>
                </a:solidFill>
              </a:rPr>
              <a:t>want </a:t>
            </a:r>
            <a:r>
              <a:rPr lang="en-US" sz="2800" dirty="0" smtClean="0"/>
              <a:t>money.</a:t>
            </a:r>
          </a:p>
          <a:p>
            <a:pPr eaLnBrk="1" fontAlgn="auto" hangingPunct="1">
              <a:spcAft>
                <a:spcPts val="0"/>
              </a:spcAft>
              <a:buFont typeface="Arial" panose="020B0604020202020204" pitchFamily="34" charset="0"/>
              <a:buNone/>
              <a:defRPr/>
            </a:pPr>
            <a:endParaRPr lang="en-US" sz="2800" dirty="0" smtClean="0"/>
          </a:p>
          <a:p>
            <a:pPr eaLnBrk="1" fontAlgn="auto" hangingPunct="1">
              <a:spcAft>
                <a:spcPts val="0"/>
              </a:spcAft>
              <a:buFont typeface="Arial" panose="020B0604020202020204" pitchFamily="34" charset="0"/>
              <a:buNone/>
              <a:defRPr/>
            </a:pPr>
            <a:r>
              <a:rPr lang="en-US" sz="2800" dirty="0" smtClean="0"/>
              <a:t>In Latin, this is expressed with </a:t>
            </a:r>
            <a:r>
              <a:rPr lang="en-US" sz="2800" b="1" dirty="0" smtClean="0">
                <a:solidFill>
                  <a:srgbClr val="C00000"/>
                </a:solidFill>
              </a:rPr>
              <a:t>present subjunctives</a:t>
            </a:r>
            <a:r>
              <a:rPr lang="en-US" sz="2800" dirty="0" smtClean="0"/>
              <a:t> in both parts.</a:t>
            </a:r>
          </a:p>
          <a:p>
            <a:pPr eaLnBrk="1" fontAlgn="auto" hangingPunct="1">
              <a:spcAft>
                <a:spcPts val="0"/>
              </a:spcAft>
              <a:buFont typeface="Arial" panose="020B0604020202020204" pitchFamily="34" charset="0"/>
              <a:buNone/>
              <a:defRPr/>
            </a:pPr>
            <a:endParaRPr lang="en-US" sz="2800" dirty="0" smtClean="0"/>
          </a:p>
          <a:p>
            <a:pPr>
              <a:buNone/>
              <a:defRPr/>
            </a:pPr>
            <a:r>
              <a:rPr lang="en-US" sz="2800" dirty="0" smtClean="0"/>
              <a:t>In </a:t>
            </a:r>
            <a:r>
              <a:rPr lang="en-US" sz="2800" dirty="0"/>
              <a:t>English, this is the “</a:t>
            </a:r>
            <a:r>
              <a:rPr lang="en-US" sz="2800" b="1" dirty="0">
                <a:solidFill>
                  <a:srgbClr val="C00000"/>
                </a:solidFill>
              </a:rPr>
              <a:t>should-would</a:t>
            </a:r>
            <a:r>
              <a:rPr lang="en-US" sz="2800" dirty="0"/>
              <a:t>” </a:t>
            </a:r>
            <a:r>
              <a:rPr lang="en-US" sz="2800" dirty="0" smtClean="0"/>
              <a:t>condition.</a:t>
            </a:r>
            <a:endParaRPr lang="en-US" sz="2800" dirty="0"/>
          </a:p>
          <a:p>
            <a:pPr eaLnBrk="1" fontAlgn="auto" hangingPunct="1">
              <a:spcAft>
                <a:spcPts val="0"/>
              </a:spcAft>
              <a:buFont typeface="Arial" panose="020B0604020202020204" pitchFamily="34" charset="0"/>
              <a:buNone/>
              <a:defRPr/>
            </a:pPr>
            <a:endParaRPr lang="en-US" sz="2800" dirty="0" smtClean="0"/>
          </a:p>
        </p:txBody>
      </p:sp>
    </p:spTree>
    <p:extLst>
      <p:ext uri="{BB962C8B-B14F-4D97-AF65-F5344CB8AC3E}">
        <p14:creationId xmlns:p14="http://schemas.microsoft.com/office/powerpoint/2010/main" val="7489256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53536"/>
            <a:ext cx="8229600" cy="889464"/>
          </a:xfrm>
        </p:spPr>
        <p:txBody>
          <a:bodyPr/>
          <a:lstStyle/>
          <a:p>
            <a:pPr algn="l" eaLnBrk="1" hangingPunct="1"/>
            <a:r>
              <a:rPr lang="en-US" altLang="en-US" b="1" dirty="0" smtClean="0">
                <a:solidFill>
                  <a:schemeClr val="accent5">
                    <a:lumMod val="60000"/>
                    <a:lumOff val="40000"/>
                  </a:schemeClr>
                </a:solidFill>
              </a:rPr>
              <a:t>Mixed Conditions</a:t>
            </a:r>
            <a:endParaRPr lang="en-US" altLang="en-US" b="1" dirty="0" smtClean="0">
              <a:solidFill>
                <a:schemeClr val="accent5">
                  <a:lumMod val="60000"/>
                  <a:lumOff val="40000"/>
                </a:schemeClr>
              </a:solidFill>
            </a:endParaRPr>
          </a:p>
        </p:txBody>
      </p:sp>
      <p:sp>
        <p:nvSpPr>
          <p:cNvPr id="3" name="Content Placeholder 2"/>
          <p:cNvSpPr>
            <a:spLocks noGrp="1"/>
          </p:cNvSpPr>
          <p:nvPr>
            <p:ph idx="1"/>
          </p:nvPr>
        </p:nvSpPr>
        <p:spPr>
          <a:xfrm>
            <a:off x="76200" y="1295400"/>
            <a:ext cx="8915400" cy="5181600"/>
          </a:xfrm>
        </p:spPr>
        <p:txBody>
          <a:bodyPr rtlCol="0">
            <a:normAutofit fontScale="92500"/>
          </a:bodyPr>
          <a:lstStyle/>
          <a:p>
            <a:pPr>
              <a:buNone/>
              <a:defRPr/>
            </a:pPr>
            <a:r>
              <a:rPr lang="en-US" sz="2800" dirty="0" smtClean="0"/>
              <a:t>Please </a:t>
            </a:r>
            <a:r>
              <a:rPr lang="en-US" sz="2800" dirty="0"/>
              <a:t>note </a:t>
            </a:r>
            <a:r>
              <a:rPr lang="en-US" sz="2800" dirty="0" smtClean="0"/>
              <a:t>that</a:t>
            </a:r>
            <a:r>
              <a:rPr lang="en-US" sz="2800" dirty="0"/>
              <a:t> in real Latin</a:t>
            </a:r>
            <a:r>
              <a:rPr lang="en-US" sz="2800" dirty="0" smtClean="0"/>
              <a:t> you will often encounter instances in </a:t>
            </a:r>
            <a:r>
              <a:rPr lang="en-US" sz="2800" dirty="0"/>
              <a:t>which you have a </a:t>
            </a:r>
            <a:r>
              <a:rPr lang="en-US" sz="2800" b="1" dirty="0">
                <a:solidFill>
                  <a:srgbClr val="FFC000"/>
                </a:solidFill>
              </a:rPr>
              <a:t>protasis</a:t>
            </a:r>
            <a:r>
              <a:rPr lang="en-US" sz="2800" dirty="0">
                <a:solidFill>
                  <a:srgbClr val="FFC000"/>
                </a:solidFill>
              </a:rPr>
              <a:t> </a:t>
            </a:r>
            <a:r>
              <a:rPr lang="en-US" sz="2800" dirty="0"/>
              <a:t>that indicates one type </a:t>
            </a:r>
            <a:r>
              <a:rPr lang="en-US" sz="2800" dirty="0" smtClean="0"/>
              <a:t>of condition and </a:t>
            </a:r>
            <a:r>
              <a:rPr lang="en-US" sz="2800" dirty="0"/>
              <a:t>an </a:t>
            </a:r>
            <a:r>
              <a:rPr lang="en-US" sz="2800" b="1" dirty="0">
                <a:solidFill>
                  <a:srgbClr val="FFC000"/>
                </a:solidFill>
              </a:rPr>
              <a:t>apodosis</a:t>
            </a:r>
            <a:r>
              <a:rPr lang="en-US" sz="2800" b="1" dirty="0">
                <a:solidFill>
                  <a:srgbClr val="7030A0"/>
                </a:solidFill>
              </a:rPr>
              <a:t> </a:t>
            </a:r>
            <a:r>
              <a:rPr lang="en-US" sz="2800" dirty="0"/>
              <a:t>that indicates another type. Just focus on the type of condition for each clause and translate accordingly.</a:t>
            </a:r>
          </a:p>
          <a:p>
            <a:pPr>
              <a:buNone/>
              <a:defRPr/>
            </a:pPr>
            <a:endParaRPr lang="en-US" sz="1800" dirty="0"/>
          </a:p>
          <a:p>
            <a:pPr>
              <a:buNone/>
              <a:defRPr/>
            </a:pPr>
            <a:r>
              <a:rPr lang="en-US" sz="2800" dirty="0"/>
              <a:t>Si </a:t>
            </a:r>
            <a:r>
              <a:rPr lang="en-US" sz="2800" b="1" dirty="0" err="1">
                <a:solidFill>
                  <a:srgbClr val="C00000"/>
                </a:solidFill>
              </a:rPr>
              <a:t>laboravisset</a:t>
            </a:r>
            <a:r>
              <a:rPr lang="en-US" sz="2800" dirty="0"/>
              <a:t>, </a:t>
            </a:r>
            <a:r>
              <a:rPr lang="en-US" sz="2800" dirty="0" err="1"/>
              <a:t>pecuniam</a:t>
            </a:r>
            <a:r>
              <a:rPr lang="en-US" sz="2800" dirty="0"/>
              <a:t> non </a:t>
            </a:r>
            <a:r>
              <a:rPr lang="en-US" sz="2800" b="1" dirty="0" err="1">
                <a:solidFill>
                  <a:srgbClr val="C00000"/>
                </a:solidFill>
              </a:rPr>
              <a:t>optaret</a:t>
            </a:r>
            <a:r>
              <a:rPr lang="en-US" sz="2800" dirty="0"/>
              <a:t>.</a:t>
            </a:r>
          </a:p>
          <a:p>
            <a:pPr>
              <a:buNone/>
              <a:defRPr/>
            </a:pPr>
            <a:r>
              <a:rPr lang="en-US" sz="2800" dirty="0"/>
              <a:t>Si </a:t>
            </a:r>
            <a:r>
              <a:rPr lang="en-US" sz="2800" b="1" dirty="0" err="1">
                <a:solidFill>
                  <a:srgbClr val="0000FF"/>
                </a:solidFill>
              </a:rPr>
              <a:t>laborabat</a:t>
            </a:r>
            <a:r>
              <a:rPr lang="en-US" sz="2800" dirty="0"/>
              <a:t>, </a:t>
            </a:r>
            <a:r>
              <a:rPr lang="en-US" sz="2800" dirty="0" err="1"/>
              <a:t>pecuniam</a:t>
            </a:r>
            <a:r>
              <a:rPr lang="en-US" sz="2800" dirty="0"/>
              <a:t> non </a:t>
            </a:r>
            <a:r>
              <a:rPr lang="en-US" sz="2800" b="1" dirty="0" err="1">
                <a:solidFill>
                  <a:srgbClr val="0000FF"/>
                </a:solidFill>
              </a:rPr>
              <a:t>optabit</a:t>
            </a:r>
            <a:r>
              <a:rPr lang="en-US" sz="2800" dirty="0"/>
              <a:t>.</a:t>
            </a:r>
          </a:p>
          <a:p>
            <a:pPr>
              <a:buNone/>
              <a:defRPr/>
            </a:pPr>
            <a:endParaRPr lang="en-US" sz="1800" dirty="0"/>
          </a:p>
          <a:p>
            <a:pPr>
              <a:buNone/>
              <a:defRPr/>
            </a:pPr>
            <a:r>
              <a:rPr lang="en-US" sz="2800" dirty="0"/>
              <a:t>Another common trend in Latin is to replace the usual verb of the </a:t>
            </a:r>
            <a:r>
              <a:rPr lang="en-US" sz="2800" b="1" dirty="0">
                <a:solidFill>
                  <a:srgbClr val="FFC000"/>
                </a:solidFill>
              </a:rPr>
              <a:t>protasis</a:t>
            </a:r>
            <a:r>
              <a:rPr lang="en-US" sz="2800" dirty="0">
                <a:solidFill>
                  <a:srgbClr val="FFC000"/>
                </a:solidFill>
              </a:rPr>
              <a:t> </a:t>
            </a:r>
            <a:r>
              <a:rPr lang="en-US" sz="2800" dirty="0"/>
              <a:t>with an </a:t>
            </a:r>
            <a:r>
              <a:rPr lang="en-US" sz="2800" b="1" dirty="0">
                <a:solidFill>
                  <a:srgbClr val="92D050"/>
                </a:solidFill>
              </a:rPr>
              <a:t>imperative</a:t>
            </a:r>
            <a:r>
              <a:rPr lang="en-US" sz="2800" dirty="0">
                <a:solidFill>
                  <a:srgbClr val="92D050"/>
                </a:solidFill>
              </a:rPr>
              <a:t> </a:t>
            </a:r>
            <a:r>
              <a:rPr lang="en-US" sz="2800" dirty="0"/>
              <a:t>or </a:t>
            </a:r>
            <a:r>
              <a:rPr lang="en-US" sz="2800" b="1" dirty="0">
                <a:solidFill>
                  <a:srgbClr val="92D050"/>
                </a:solidFill>
              </a:rPr>
              <a:t>jussive/hortatory subjunctive </a:t>
            </a:r>
            <a:r>
              <a:rPr lang="en-US" sz="2800" dirty="0"/>
              <a:t>— this is especially common in </a:t>
            </a:r>
            <a:r>
              <a:rPr lang="en-US" sz="2800" dirty="0" smtClean="0"/>
              <a:t>the </a:t>
            </a:r>
            <a:r>
              <a:rPr lang="en-US" sz="2800" dirty="0" err="1" smtClean="0"/>
              <a:t>protases</a:t>
            </a:r>
            <a:r>
              <a:rPr lang="en-US" sz="2800" dirty="0" smtClean="0"/>
              <a:t> of </a:t>
            </a:r>
            <a:r>
              <a:rPr lang="en-US" sz="2800" b="1" dirty="0" smtClean="0">
                <a:solidFill>
                  <a:srgbClr val="0000FF"/>
                </a:solidFill>
              </a:rPr>
              <a:t>Fut</a:t>
            </a:r>
            <a:r>
              <a:rPr lang="en-US" sz="2800" b="1" dirty="0">
                <a:solidFill>
                  <a:srgbClr val="0000FF"/>
                </a:solidFill>
              </a:rPr>
              <a:t>. Move Vivid </a:t>
            </a:r>
            <a:r>
              <a:rPr lang="en-US" sz="2800" dirty="0" smtClean="0"/>
              <a:t>Conditions.</a:t>
            </a:r>
            <a:endParaRPr lang="en-US" sz="2800" dirty="0"/>
          </a:p>
          <a:p>
            <a:pPr eaLnBrk="1" fontAlgn="auto" hangingPunct="1">
              <a:spcAft>
                <a:spcPts val="0"/>
              </a:spcAft>
              <a:buFont typeface="Arial" panose="020B0604020202020204" pitchFamily="34" charset="0"/>
              <a:buNone/>
              <a:defRPr/>
            </a:pPr>
            <a:endParaRPr lang="en-US" sz="2800" dirty="0" smtClean="0"/>
          </a:p>
        </p:txBody>
      </p:sp>
    </p:spTree>
    <p:extLst>
      <p:ext uri="{BB962C8B-B14F-4D97-AF65-F5344CB8AC3E}">
        <p14:creationId xmlns:p14="http://schemas.microsoft.com/office/powerpoint/2010/main" val="3418978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53536"/>
            <a:ext cx="8229600" cy="889464"/>
          </a:xfrm>
        </p:spPr>
        <p:txBody>
          <a:bodyPr/>
          <a:lstStyle/>
          <a:p>
            <a:pPr algn="l" eaLnBrk="1" hangingPunct="1"/>
            <a:r>
              <a:rPr lang="en-US" altLang="en-US" b="1" dirty="0" smtClean="0">
                <a:solidFill>
                  <a:schemeClr val="accent5">
                    <a:lumMod val="60000"/>
                    <a:lumOff val="40000"/>
                  </a:schemeClr>
                </a:solidFill>
              </a:rPr>
              <a:t>Condition Chart</a:t>
            </a:r>
            <a:endParaRPr lang="en-US" altLang="en-US" b="1" dirty="0" smtClean="0">
              <a:solidFill>
                <a:schemeClr val="accent5">
                  <a:lumMod val="60000"/>
                  <a:lumOff val="40000"/>
                </a:schemeClr>
              </a:solidFill>
            </a:endParaRPr>
          </a:p>
        </p:txBody>
      </p:sp>
      <p:sp>
        <p:nvSpPr>
          <p:cNvPr id="3" name="Content Placeholder 2"/>
          <p:cNvSpPr>
            <a:spLocks noGrp="1"/>
          </p:cNvSpPr>
          <p:nvPr>
            <p:ph idx="1"/>
          </p:nvPr>
        </p:nvSpPr>
        <p:spPr>
          <a:xfrm>
            <a:off x="152400" y="1143000"/>
            <a:ext cx="8763000" cy="5638800"/>
          </a:xfrm>
        </p:spPr>
        <p:txBody>
          <a:bodyPr rtlCol="0">
            <a:normAutofit/>
          </a:bodyPr>
          <a:lstStyle/>
          <a:p>
            <a:pPr eaLnBrk="1" fontAlgn="auto" hangingPunct="1">
              <a:spcAft>
                <a:spcPts val="0"/>
              </a:spcAft>
              <a:buFont typeface="Arial" panose="020B0604020202020204" pitchFamily="34" charset="0"/>
              <a:buNone/>
              <a:defRPr/>
            </a:pPr>
            <a:r>
              <a:rPr lang="en-US" sz="2200" dirty="0" smtClean="0"/>
              <a:t>If you organize the types of condition by time it refers to (past, present, and future) and level of reality (real and unreal), you can view them all in this handy chart:</a:t>
            </a:r>
          </a:p>
          <a:p>
            <a:pPr eaLnBrk="1" fontAlgn="auto" hangingPunct="1">
              <a:spcAft>
                <a:spcPts val="0"/>
              </a:spcAft>
              <a:buFont typeface="Arial" panose="020B0604020202020204" pitchFamily="34" charset="0"/>
              <a:buNone/>
              <a:defRPr/>
            </a:pPr>
            <a:endParaRPr lang="en-US" sz="2200" dirty="0"/>
          </a:p>
          <a:p>
            <a:pPr eaLnBrk="1" fontAlgn="auto" hangingPunct="1">
              <a:spcAft>
                <a:spcPts val="0"/>
              </a:spcAft>
              <a:buFont typeface="Arial" panose="020B0604020202020204" pitchFamily="34" charset="0"/>
              <a:buNone/>
              <a:defRPr/>
            </a:pPr>
            <a:endParaRPr lang="en-US" sz="2200" dirty="0" smtClean="0"/>
          </a:p>
          <a:p>
            <a:pPr eaLnBrk="1" fontAlgn="auto" hangingPunct="1">
              <a:spcAft>
                <a:spcPts val="0"/>
              </a:spcAft>
              <a:buFont typeface="Arial" panose="020B0604020202020204" pitchFamily="34" charset="0"/>
              <a:buNone/>
              <a:defRPr/>
            </a:pPr>
            <a:endParaRPr lang="en-US" sz="2200" dirty="0"/>
          </a:p>
          <a:p>
            <a:pPr eaLnBrk="1" fontAlgn="auto" hangingPunct="1">
              <a:spcAft>
                <a:spcPts val="0"/>
              </a:spcAft>
              <a:buFont typeface="Arial" panose="020B0604020202020204" pitchFamily="34" charset="0"/>
              <a:buNone/>
              <a:defRPr/>
            </a:pPr>
            <a:endParaRPr lang="en-US" sz="2200" dirty="0" smtClean="0"/>
          </a:p>
          <a:p>
            <a:pPr eaLnBrk="1" fontAlgn="auto" hangingPunct="1">
              <a:spcAft>
                <a:spcPts val="0"/>
              </a:spcAft>
              <a:buFont typeface="Arial" panose="020B0604020202020204" pitchFamily="34" charset="0"/>
              <a:buNone/>
              <a:defRPr/>
            </a:pPr>
            <a:endParaRPr lang="en-US" sz="2200" dirty="0"/>
          </a:p>
          <a:p>
            <a:pPr eaLnBrk="1" fontAlgn="auto" hangingPunct="1">
              <a:spcAft>
                <a:spcPts val="0"/>
              </a:spcAft>
              <a:buFont typeface="Arial" panose="020B0604020202020204" pitchFamily="34" charset="0"/>
              <a:buNone/>
              <a:defRPr/>
            </a:pPr>
            <a:endParaRPr lang="en-US" sz="2200" dirty="0" smtClean="0"/>
          </a:p>
          <a:p>
            <a:pPr eaLnBrk="1" fontAlgn="auto" hangingPunct="1">
              <a:spcAft>
                <a:spcPts val="0"/>
              </a:spcAft>
              <a:buFont typeface="Arial" panose="020B0604020202020204" pitchFamily="34" charset="0"/>
              <a:buNone/>
              <a:defRPr/>
            </a:pPr>
            <a:endParaRPr lang="en-US" sz="2200" dirty="0"/>
          </a:p>
          <a:p>
            <a:pPr eaLnBrk="1" fontAlgn="auto" hangingPunct="1">
              <a:spcAft>
                <a:spcPts val="0"/>
              </a:spcAft>
              <a:buFont typeface="Arial" panose="020B0604020202020204" pitchFamily="34" charset="0"/>
              <a:buNone/>
              <a:defRPr/>
            </a:pPr>
            <a:endParaRPr lang="en-US" sz="2200" dirty="0" smtClean="0"/>
          </a:p>
          <a:p>
            <a:pPr eaLnBrk="1" fontAlgn="auto" hangingPunct="1">
              <a:spcAft>
                <a:spcPts val="0"/>
              </a:spcAft>
              <a:buFont typeface="Arial" panose="020B0604020202020204" pitchFamily="34" charset="0"/>
              <a:buNone/>
              <a:defRPr/>
            </a:pPr>
            <a:endParaRPr lang="en-US" sz="2200" dirty="0"/>
          </a:p>
          <a:p>
            <a:pPr eaLnBrk="1" fontAlgn="auto" hangingPunct="1">
              <a:spcAft>
                <a:spcPts val="0"/>
              </a:spcAft>
              <a:buFont typeface="Arial" panose="020B0604020202020204" pitchFamily="34" charset="0"/>
              <a:buNone/>
              <a:defRPr/>
            </a:pPr>
            <a:endParaRPr lang="en-US" sz="2200" dirty="0" smtClean="0"/>
          </a:p>
          <a:p>
            <a:pPr eaLnBrk="1" fontAlgn="auto" hangingPunct="1">
              <a:spcAft>
                <a:spcPts val="0"/>
              </a:spcAft>
              <a:buFont typeface="Arial" panose="020B0604020202020204" pitchFamily="34" charset="0"/>
              <a:buNone/>
              <a:defRPr/>
            </a:pPr>
            <a:endParaRPr lang="en-US" sz="2200" dirty="0"/>
          </a:p>
          <a:p>
            <a:pPr eaLnBrk="1" fontAlgn="auto" hangingPunct="1">
              <a:spcAft>
                <a:spcPts val="0"/>
              </a:spcAft>
              <a:buFont typeface="Arial" panose="020B0604020202020204" pitchFamily="34" charset="0"/>
              <a:buNone/>
              <a:defRPr/>
            </a:pPr>
            <a:endParaRPr lang="en-US" sz="2200" dirty="0" smtClean="0"/>
          </a:p>
          <a:p>
            <a:pPr eaLnBrk="1" fontAlgn="auto" hangingPunct="1">
              <a:spcAft>
                <a:spcPts val="0"/>
              </a:spcAft>
              <a:buFont typeface="Arial" panose="020B0604020202020204" pitchFamily="34" charset="0"/>
              <a:buNone/>
              <a:defRPr/>
            </a:pPr>
            <a:r>
              <a:rPr lang="en-US" sz="2200" dirty="0" smtClean="0"/>
              <a:t>You should be ready to reproduce this chart for the quiz. </a:t>
            </a:r>
            <a:endParaRPr lang="en-US" sz="2200" dirty="0" smtClean="0"/>
          </a:p>
        </p:txBody>
      </p:sp>
      <p:graphicFrame>
        <p:nvGraphicFramePr>
          <p:cNvPr id="2" name="Table 1"/>
          <p:cNvGraphicFramePr>
            <a:graphicFrameLocks noGrp="1"/>
          </p:cNvGraphicFramePr>
          <p:nvPr>
            <p:extLst>
              <p:ext uri="{D42A27DB-BD31-4B8C-83A1-F6EECF244321}">
                <p14:modId xmlns:p14="http://schemas.microsoft.com/office/powerpoint/2010/main" val="3502461294"/>
              </p:ext>
            </p:extLst>
          </p:nvPr>
        </p:nvGraphicFramePr>
        <p:xfrm>
          <a:off x="838201" y="2362200"/>
          <a:ext cx="7467598" cy="3714750"/>
        </p:xfrm>
        <a:graphic>
          <a:graphicData uri="http://schemas.openxmlformats.org/drawingml/2006/table">
            <a:tbl>
              <a:tblPr firstRow="1" bandRow="1">
                <a:tableStyleId>{5C22544A-7EE6-4342-B048-85BDC9FD1C3A}</a:tableStyleId>
              </a:tblPr>
              <a:tblGrid>
                <a:gridCol w="1410546"/>
                <a:gridCol w="3028526"/>
                <a:gridCol w="3028526"/>
              </a:tblGrid>
              <a:tr h="685800">
                <a:tc>
                  <a:txBody>
                    <a:bodyPr/>
                    <a:lstStyle/>
                    <a:p>
                      <a:pPr algn="ctr"/>
                      <a:endParaRPr lang="en-US" dirty="0"/>
                    </a:p>
                  </a:txBody>
                  <a:tcPr anchor="ctr">
                    <a:solidFill>
                      <a:schemeClr val="bg1">
                        <a:lumMod val="75000"/>
                        <a:lumOff val="25000"/>
                      </a:schemeClr>
                    </a:solidFill>
                  </a:tcPr>
                </a:tc>
                <a:tc>
                  <a:txBody>
                    <a:bodyPr/>
                    <a:lstStyle/>
                    <a:p>
                      <a:pPr algn="ctr"/>
                      <a:r>
                        <a:rPr lang="en-US" dirty="0" smtClean="0"/>
                        <a:t>Real / Simple</a:t>
                      </a:r>
                      <a:endParaRPr lang="en-US" dirty="0"/>
                    </a:p>
                  </a:txBody>
                  <a:tcPr anchor="ctr"/>
                </a:tc>
                <a:tc>
                  <a:txBody>
                    <a:bodyPr/>
                    <a:lstStyle/>
                    <a:p>
                      <a:pPr algn="ctr"/>
                      <a:r>
                        <a:rPr lang="en-US" dirty="0" smtClean="0"/>
                        <a:t>Unreal</a:t>
                      </a:r>
                      <a:endParaRPr lang="en-US" dirty="0"/>
                    </a:p>
                  </a:txBody>
                  <a:tcPr anchor="ctr"/>
                </a:tc>
              </a:tr>
              <a:tr h="1009650">
                <a:tc>
                  <a:txBody>
                    <a:bodyPr/>
                    <a:lstStyle/>
                    <a:p>
                      <a:pPr algn="ctr"/>
                      <a:r>
                        <a:rPr lang="en-US" dirty="0" smtClean="0"/>
                        <a:t>Present</a:t>
                      </a:r>
                      <a:endParaRPr lang="en-US" dirty="0"/>
                    </a:p>
                  </a:txBody>
                  <a:tcPr anchor="ctr"/>
                </a:tc>
                <a:tc>
                  <a:txBody>
                    <a:bodyPr/>
                    <a:lstStyle/>
                    <a:p>
                      <a:pPr algn="ctr"/>
                      <a:r>
                        <a:rPr lang="en-US" dirty="0" smtClean="0"/>
                        <a:t>Simple Fact Present</a:t>
                      </a:r>
                    </a:p>
                    <a:p>
                      <a:pPr algn="ctr"/>
                      <a:r>
                        <a:rPr lang="en-US" dirty="0" smtClean="0"/>
                        <a:t>= Pres. Indic.</a:t>
                      </a:r>
                      <a:endParaRPr lang="en-US" dirty="0"/>
                    </a:p>
                  </a:txBody>
                  <a:tcPr anchor="ctr"/>
                </a:tc>
                <a:tc>
                  <a:txBody>
                    <a:bodyPr/>
                    <a:lstStyle/>
                    <a:p>
                      <a:pPr algn="ctr"/>
                      <a:r>
                        <a:rPr lang="en-US" dirty="0" smtClean="0"/>
                        <a:t>Contrary to Fact Present </a:t>
                      </a:r>
                    </a:p>
                    <a:p>
                      <a:pPr algn="ctr"/>
                      <a:r>
                        <a:rPr lang="en-US" dirty="0" smtClean="0"/>
                        <a:t>=</a:t>
                      </a:r>
                      <a:r>
                        <a:rPr lang="en-US" baseline="0" dirty="0" smtClean="0"/>
                        <a:t> Impf. Subj.</a:t>
                      </a:r>
                      <a:endParaRPr lang="en-US" dirty="0"/>
                    </a:p>
                  </a:txBody>
                  <a:tcPr anchor="ctr"/>
                </a:tc>
              </a:tr>
              <a:tr h="1009650">
                <a:tc>
                  <a:txBody>
                    <a:bodyPr/>
                    <a:lstStyle/>
                    <a:p>
                      <a:pPr algn="ctr"/>
                      <a:r>
                        <a:rPr lang="en-US" dirty="0" smtClean="0"/>
                        <a:t>Past</a:t>
                      </a:r>
                      <a:endParaRPr lang="en-US" dirty="0"/>
                    </a:p>
                  </a:txBody>
                  <a:tcPr anchor="ctr"/>
                </a:tc>
                <a:tc>
                  <a:txBody>
                    <a:bodyPr/>
                    <a:lstStyle/>
                    <a:p>
                      <a:pPr algn="ctr"/>
                      <a:r>
                        <a:rPr lang="en-US" dirty="0" smtClean="0"/>
                        <a:t>Simple Fact Past</a:t>
                      </a:r>
                    </a:p>
                    <a:p>
                      <a:pPr algn="ctr"/>
                      <a:r>
                        <a:rPr lang="en-US" dirty="0" smtClean="0"/>
                        <a:t>= Past Indic.</a:t>
                      </a:r>
                      <a:endParaRPr lang="en-US" dirty="0"/>
                    </a:p>
                  </a:txBody>
                  <a:tcPr anchor="ctr"/>
                </a:tc>
                <a:tc>
                  <a:txBody>
                    <a:bodyPr/>
                    <a:lstStyle/>
                    <a:p>
                      <a:pPr algn="ctr"/>
                      <a:r>
                        <a:rPr lang="en-US" dirty="0" smtClean="0"/>
                        <a:t>Contrary</a:t>
                      </a:r>
                      <a:r>
                        <a:rPr lang="en-US" baseline="0" dirty="0" smtClean="0"/>
                        <a:t> to Fact Past</a:t>
                      </a:r>
                    </a:p>
                    <a:p>
                      <a:pPr algn="ctr"/>
                      <a:r>
                        <a:rPr lang="en-US" baseline="0" dirty="0" smtClean="0"/>
                        <a:t>= </a:t>
                      </a:r>
                      <a:r>
                        <a:rPr lang="en-US" baseline="0" dirty="0" err="1" smtClean="0"/>
                        <a:t>Plupf</a:t>
                      </a:r>
                      <a:r>
                        <a:rPr lang="en-US" baseline="0" dirty="0" smtClean="0"/>
                        <a:t>. Subj.</a:t>
                      </a:r>
                      <a:endParaRPr lang="en-US" dirty="0"/>
                    </a:p>
                  </a:txBody>
                  <a:tcPr anchor="ctr"/>
                </a:tc>
              </a:tr>
              <a:tr h="1009650">
                <a:tc>
                  <a:txBody>
                    <a:bodyPr/>
                    <a:lstStyle/>
                    <a:p>
                      <a:pPr algn="ctr"/>
                      <a:r>
                        <a:rPr lang="en-US" dirty="0" smtClean="0"/>
                        <a:t>Future</a:t>
                      </a:r>
                      <a:endParaRPr lang="en-US" dirty="0"/>
                    </a:p>
                  </a:txBody>
                  <a:tcPr anchor="ctr"/>
                </a:tc>
                <a:tc>
                  <a:txBody>
                    <a:bodyPr/>
                    <a:lstStyle/>
                    <a:p>
                      <a:pPr algn="ctr"/>
                      <a:r>
                        <a:rPr lang="en-US" dirty="0" smtClean="0"/>
                        <a:t>Future More Vivid</a:t>
                      </a:r>
                    </a:p>
                    <a:p>
                      <a:pPr algn="ctr"/>
                      <a:r>
                        <a:rPr lang="en-US" dirty="0" smtClean="0"/>
                        <a:t>=</a:t>
                      </a:r>
                      <a:r>
                        <a:rPr lang="en-US" baseline="0" dirty="0" smtClean="0"/>
                        <a:t> Fut. Indic. </a:t>
                      </a:r>
                      <a:endParaRPr lang="en-US" dirty="0"/>
                    </a:p>
                  </a:txBody>
                  <a:tcPr anchor="ctr"/>
                </a:tc>
                <a:tc>
                  <a:txBody>
                    <a:bodyPr/>
                    <a:lstStyle/>
                    <a:p>
                      <a:pPr algn="ctr"/>
                      <a:r>
                        <a:rPr lang="en-US" dirty="0" smtClean="0"/>
                        <a:t>Future Less Vivid</a:t>
                      </a:r>
                    </a:p>
                    <a:p>
                      <a:pPr algn="ctr"/>
                      <a:r>
                        <a:rPr lang="en-US" dirty="0" smtClean="0"/>
                        <a:t>= Pres. Subj.</a:t>
                      </a:r>
                      <a:endParaRPr lang="en-US" dirty="0"/>
                    </a:p>
                  </a:txBody>
                  <a:tcPr anchor="ctr"/>
                </a:tc>
              </a:tr>
            </a:tbl>
          </a:graphicData>
        </a:graphic>
      </p:graphicFrame>
    </p:spTree>
    <p:extLst>
      <p:ext uri="{BB962C8B-B14F-4D97-AF65-F5344CB8AC3E}">
        <p14:creationId xmlns:p14="http://schemas.microsoft.com/office/powerpoint/2010/main" val="1119453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229600" cy="660864"/>
          </a:xfrm>
        </p:spPr>
        <p:txBody>
          <a:bodyPr>
            <a:noAutofit/>
          </a:bodyPr>
          <a:lstStyle/>
          <a:p>
            <a:pPr algn="ctr" eaLnBrk="1" hangingPunct="1"/>
            <a:r>
              <a:rPr lang="en-US" sz="3800" b="1" dirty="0" smtClean="0"/>
              <a:t>Cum Clauses in the Subjunctive</a:t>
            </a:r>
          </a:p>
        </p:txBody>
      </p:sp>
      <p:sp>
        <p:nvSpPr>
          <p:cNvPr id="3" name="Content Placeholder 2"/>
          <p:cNvSpPr>
            <a:spLocks noGrp="1"/>
          </p:cNvSpPr>
          <p:nvPr>
            <p:ph idx="1"/>
          </p:nvPr>
        </p:nvSpPr>
        <p:spPr>
          <a:xfrm>
            <a:off x="228600" y="685800"/>
            <a:ext cx="8686800" cy="6019800"/>
          </a:xfrm>
        </p:spPr>
        <p:txBody>
          <a:bodyPr rtlCol="0">
            <a:noAutofit/>
          </a:bodyPr>
          <a:lstStyle/>
          <a:p>
            <a:pPr eaLnBrk="1" fontAlgn="auto" hangingPunct="1">
              <a:spcAft>
                <a:spcPts val="0"/>
              </a:spcAft>
              <a:buFont typeface="Arial" pitchFamily="34" charset="0"/>
              <a:buNone/>
              <a:defRPr/>
            </a:pPr>
            <a:r>
              <a:rPr lang="en-US" sz="2400" b="1" dirty="0" smtClean="0">
                <a:solidFill>
                  <a:srgbClr val="00B0F0"/>
                </a:solidFill>
              </a:rPr>
              <a:t>Cum</a:t>
            </a:r>
            <a:r>
              <a:rPr lang="en-US" sz="2400" b="1" dirty="0" smtClean="0">
                <a:solidFill>
                  <a:srgbClr val="7030A0"/>
                </a:solidFill>
              </a:rPr>
              <a:t> </a:t>
            </a:r>
            <a:r>
              <a:rPr lang="en-US" sz="2400" b="1" dirty="0" smtClean="0"/>
              <a:t>clauses </a:t>
            </a:r>
            <a:r>
              <a:rPr lang="en-US" sz="2400" dirty="0" smtClean="0"/>
              <a:t>+</a:t>
            </a:r>
            <a:r>
              <a:rPr lang="en-US" sz="2400" b="1" dirty="0" smtClean="0">
                <a:solidFill>
                  <a:srgbClr val="7030A0"/>
                </a:solidFill>
              </a:rPr>
              <a:t> </a:t>
            </a:r>
            <a:r>
              <a:rPr lang="en-US" sz="2400" b="1" dirty="0" smtClean="0">
                <a:solidFill>
                  <a:srgbClr val="C00000"/>
                </a:solidFill>
              </a:rPr>
              <a:t>subjunctive</a:t>
            </a:r>
            <a:r>
              <a:rPr lang="en-US" sz="2400" dirty="0" smtClean="0"/>
              <a:t> describe either:</a:t>
            </a:r>
          </a:p>
          <a:p>
            <a:pPr eaLnBrk="1" fontAlgn="auto" hangingPunct="1">
              <a:spcAft>
                <a:spcPts val="0"/>
              </a:spcAft>
              <a:buFont typeface="Arial" pitchFamily="34" charset="0"/>
              <a:buNone/>
              <a:defRPr/>
            </a:pPr>
            <a:r>
              <a:rPr lang="en-US" sz="2400" dirty="0" smtClean="0"/>
              <a:t>	</a:t>
            </a:r>
            <a:r>
              <a:rPr lang="en-US" sz="2400" b="1" dirty="0" smtClean="0"/>
              <a:t>(a)</a:t>
            </a:r>
            <a:r>
              <a:rPr lang="en-US" sz="2400" dirty="0" smtClean="0"/>
              <a:t> the general circumstance when the main action occurs 	= </a:t>
            </a:r>
            <a:r>
              <a:rPr lang="en-US" sz="2400" b="1" dirty="0" smtClean="0">
                <a:solidFill>
                  <a:schemeClr val="accent6">
                    <a:lumMod val="25000"/>
                  </a:schemeClr>
                </a:solidFill>
              </a:rPr>
              <a:t>“cum circumstantial”</a:t>
            </a:r>
            <a:endParaRPr lang="en-US" sz="2400" dirty="0" smtClean="0">
              <a:solidFill>
                <a:schemeClr val="accent6">
                  <a:lumMod val="25000"/>
                </a:schemeClr>
              </a:solidFill>
            </a:endParaRPr>
          </a:p>
          <a:p>
            <a:pPr eaLnBrk="1" fontAlgn="auto" hangingPunct="1">
              <a:spcAft>
                <a:spcPts val="0"/>
              </a:spcAft>
              <a:buFont typeface="Arial" pitchFamily="34" charset="0"/>
              <a:buNone/>
              <a:defRPr/>
            </a:pPr>
            <a:r>
              <a:rPr lang="en-US" sz="2400" dirty="0" smtClean="0"/>
              <a:t>	</a:t>
            </a:r>
            <a:r>
              <a:rPr lang="en-US" sz="2400" b="1" dirty="0" smtClean="0"/>
              <a:t>(b) </a:t>
            </a:r>
            <a:r>
              <a:rPr lang="en-US" sz="2400" dirty="0" smtClean="0"/>
              <a:t>the cause of the main action = </a:t>
            </a:r>
            <a:r>
              <a:rPr lang="en-US" sz="2400" b="1" dirty="0" smtClean="0">
                <a:solidFill>
                  <a:srgbClr val="00CC99"/>
                </a:solidFill>
              </a:rPr>
              <a:t>“cum causal” </a:t>
            </a:r>
            <a:endParaRPr lang="en-US" sz="2400" dirty="0" smtClean="0">
              <a:solidFill>
                <a:srgbClr val="00CC99"/>
              </a:solidFill>
            </a:endParaRPr>
          </a:p>
          <a:p>
            <a:pPr eaLnBrk="1" fontAlgn="auto" hangingPunct="1">
              <a:spcAft>
                <a:spcPts val="0"/>
              </a:spcAft>
              <a:buFont typeface="Arial" pitchFamily="34" charset="0"/>
              <a:buNone/>
              <a:defRPr/>
            </a:pPr>
            <a:r>
              <a:rPr lang="en-US" sz="2400" dirty="0" smtClean="0"/>
              <a:t>	</a:t>
            </a:r>
            <a:r>
              <a:rPr lang="en-US" sz="2400" b="1" dirty="0" smtClean="0"/>
              <a:t>(c) </a:t>
            </a:r>
            <a:r>
              <a:rPr lang="en-US" sz="2400" dirty="0" smtClean="0"/>
              <a:t>a circumstance that </a:t>
            </a:r>
            <a:r>
              <a:rPr lang="en-US" sz="2400" dirty="0" smtClean="0"/>
              <a:t>obstructs </a:t>
            </a:r>
            <a:r>
              <a:rPr lang="en-US" sz="2400" dirty="0" smtClean="0"/>
              <a:t>or is opposed to the main action = </a:t>
            </a:r>
            <a:r>
              <a:rPr lang="en-US" sz="2400" b="1" dirty="0" smtClean="0">
                <a:solidFill>
                  <a:srgbClr val="00FF00"/>
                </a:solidFill>
              </a:rPr>
              <a:t>“cum adversative”</a:t>
            </a:r>
            <a:endParaRPr lang="en-US" sz="2400" dirty="0" smtClean="0">
              <a:solidFill>
                <a:srgbClr val="00FF00"/>
              </a:solidFill>
            </a:endParaRPr>
          </a:p>
          <a:p>
            <a:pPr eaLnBrk="1" fontAlgn="auto" hangingPunct="1">
              <a:spcAft>
                <a:spcPts val="0"/>
              </a:spcAft>
              <a:buFont typeface="Arial" pitchFamily="34" charset="0"/>
              <a:buNone/>
              <a:defRPr/>
            </a:pPr>
            <a:r>
              <a:rPr lang="en-US" sz="2400" dirty="0" smtClean="0"/>
              <a:t>These are all generally constructed in the same way, but the meanings will vary based on the </a:t>
            </a:r>
            <a:r>
              <a:rPr lang="en-US" sz="2400" i="1" dirty="0" smtClean="0"/>
              <a:t>relationship between the main clause and the </a:t>
            </a:r>
            <a:r>
              <a:rPr lang="en-US" sz="2400" b="1" i="1" dirty="0" smtClean="0">
                <a:solidFill>
                  <a:srgbClr val="0000FF"/>
                </a:solidFill>
              </a:rPr>
              <a:t>cum clause</a:t>
            </a:r>
            <a:r>
              <a:rPr lang="en-US" sz="2400" dirty="0" smtClean="0"/>
              <a:t>. Use the </a:t>
            </a:r>
            <a:r>
              <a:rPr lang="en-US" sz="2400" u="sng" dirty="0" smtClean="0"/>
              <a:t>context</a:t>
            </a:r>
            <a:r>
              <a:rPr lang="en-US" sz="2400" dirty="0" smtClean="0"/>
              <a:t> to figure out what type of cum clause the Latin contains.</a:t>
            </a:r>
          </a:p>
          <a:p>
            <a:pPr>
              <a:buNone/>
              <a:defRPr/>
            </a:pPr>
            <a:r>
              <a:rPr lang="en-US" sz="2400" dirty="0" smtClean="0"/>
              <a:t>When translating one of these </a:t>
            </a:r>
            <a:r>
              <a:rPr lang="en-US" sz="2400" b="1" dirty="0" smtClean="0">
                <a:solidFill>
                  <a:srgbClr val="C00000"/>
                </a:solidFill>
              </a:rPr>
              <a:t>subjunctive cum clauses</a:t>
            </a:r>
            <a:r>
              <a:rPr lang="en-US" sz="2400" dirty="0" smtClean="0"/>
              <a:t>, first identify which of the three types it is,</a:t>
            </a:r>
          </a:p>
          <a:p>
            <a:pPr>
              <a:buNone/>
              <a:defRPr/>
            </a:pPr>
            <a:r>
              <a:rPr lang="en-US" sz="2400" dirty="0" smtClean="0"/>
              <a:t>then you will know whether to use: “</a:t>
            </a:r>
            <a:r>
              <a:rPr lang="en-US" sz="2400" b="1" dirty="0" smtClean="0">
                <a:solidFill>
                  <a:schemeClr val="accent6">
                    <a:lumMod val="25000"/>
                  </a:schemeClr>
                </a:solidFill>
              </a:rPr>
              <a:t>when</a:t>
            </a:r>
            <a:r>
              <a:rPr lang="en-US" sz="2400" dirty="0" smtClean="0">
                <a:solidFill>
                  <a:schemeClr val="accent6">
                    <a:lumMod val="25000"/>
                  </a:schemeClr>
                </a:solidFill>
              </a:rPr>
              <a:t>…</a:t>
            </a:r>
            <a:r>
              <a:rPr lang="en-US" sz="2400" dirty="0" smtClean="0"/>
              <a:t>”, “</a:t>
            </a:r>
            <a:r>
              <a:rPr lang="en-US" sz="2400" b="1" dirty="0" smtClean="0">
                <a:solidFill>
                  <a:srgbClr val="00CC99"/>
                </a:solidFill>
              </a:rPr>
              <a:t>since</a:t>
            </a:r>
            <a:r>
              <a:rPr lang="en-US" sz="2400" dirty="0" smtClean="0">
                <a:solidFill>
                  <a:srgbClr val="00CC99"/>
                </a:solidFill>
              </a:rPr>
              <a:t>…”/ “</a:t>
            </a:r>
            <a:r>
              <a:rPr lang="en-US" sz="2400" b="1" dirty="0" smtClean="0">
                <a:solidFill>
                  <a:srgbClr val="00CC99"/>
                </a:solidFill>
              </a:rPr>
              <a:t>because</a:t>
            </a:r>
            <a:r>
              <a:rPr lang="en-US" sz="2400" dirty="0" smtClean="0">
                <a:solidFill>
                  <a:srgbClr val="00CC99"/>
                </a:solidFill>
              </a:rPr>
              <a:t>…</a:t>
            </a:r>
            <a:r>
              <a:rPr lang="en-US" sz="2400" dirty="0" smtClean="0"/>
              <a:t>”, or “</a:t>
            </a:r>
            <a:r>
              <a:rPr lang="en-US" sz="2400" b="1" dirty="0" smtClean="0">
                <a:solidFill>
                  <a:srgbClr val="00FF00"/>
                </a:solidFill>
              </a:rPr>
              <a:t>although</a:t>
            </a:r>
            <a:r>
              <a:rPr lang="en-US" sz="2400" dirty="0" smtClean="0">
                <a:solidFill>
                  <a:srgbClr val="00FF00"/>
                </a:solidFill>
              </a:rPr>
              <a:t>…</a:t>
            </a:r>
            <a:r>
              <a:rPr lang="en-US" sz="2400" dirty="0" smtClean="0"/>
              <a:t>”</a:t>
            </a:r>
          </a:p>
          <a:p>
            <a:pPr>
              <a:buNone/>
              <a:defRPr/>
            </a:pPr>
            <a:r>
              <a:rPr lang="en-US" sz="2400" dirty="0" smtClean="0"/>
              <a:t>Lastly, you will </a:t>
            </a:r>
            <a:r>
              <a:rPr lang="en-US" sz="2400" u="sng" dirty="0" smtClean="0"/>
              <a:t>translate the subjunctive verb as an indicative</a:t>
            </a:r>
            <a:r>
              <a:rPr lang="en-US" sz="2400" dirty="0" smtClean="0"/>
              <a:t> without the help of auxiliary verbs.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53536"/>
            <a:ext cx="8229600" cy="660864"/>
          </a:xfrm>
        </p:spPr>
        <p:txBody>
          <a:bodyPr>
            <a:normAutofit fontScale="90000"/>
          </a:bodyPr>
          <a:lstStyle/>
          <a:p>
            <a:pPr algn="ctr" eaLnBrk="1" hangingPunct="1"/>
            <a:r>
              <a:rPr lang="en-US" b="1" smtClean="0"/>
              <a:t>Cum Circumstantial</a:t>
            </a:r>
          </a:p>
        </p:txBody>
      </p:sp>
      <p:sp>
        <p:nvSpPr>
          <p:cNvPr id="3" name="Content Placeholder 2"/>
          <p:cNvSpPr>
            <a:spLocks noGrp="1"/>
          </p:cNvSpPr>
          <p:nvPr>
            <p:ph idx="1"/>
          </p:nvPr>
        </p:nvSpPr>
        <p:spPr>
          <a:xfrm>
            <a:off x="228600" y="762000"/>
            <a:ext cx="8686800" cy="5943600"/>
          </a:xfrm>
        </p:spPr>
        <p:txBody>
          <a:bodyPr>
            <a:normAutofit/>
          </a:bodyPr>
          <a:lstStyle/>
          <a:p>
            <a:pPr eaLnBrk="1" hangingPunct="1">
              <a:buFont typeface="Arial" pitchFamily="34" charset="0"/>
              <a:buNone/>
            </a:pPr>
            <a:r>
              <a:rPr lang="en-US" sz="2400" dirty="0" smtClean="0"/>
              <a:t>Gives the general situation behind the main action.</a:t>
            </a:r>
          </a:p>
          <a:p>
            <a:pPr eaLnBrk="1" hangingPunct="1">
              <a:buFont typeface="Arial" pitchFamily="34" charset="0"/>
              <a:buNone/>
            </a:pPr>
            <a:r>
              <a:rPr lang="en-US" sz="2400" dirty="0" smtClean="0"/>
              <a:t>Typically will be translated as “</a:t>
            </a:r>
            <a:r>
              <a:rPr lang="en-US" sz="2400" b="1" dirty="0" smtClean="0">
                <a:solidFill>
                  <a:schemeClr val="accent6">
                    <a:lumMod val="25000"/>
                  </a:schemeClr>
                </a:solidFill>
              </a:rPr>
              <a:t>when ______</a:t>
            </a:r>
            <a:r>
              <a:rPr lang="en-US" sz="2400" dirty="0" smtClean="0"/>
              <a:t>”</a:t>
            </a:r>
          </a:p>
          <a:p>
            <a:pPr eaLnBrk="1" hangingPunct="1">
              <a:buFont typeface="Arial" pitchFamily="34" charset="0"/>
              <a:buNone/>
            </a:pPr>
            <a:r>
              <a:rPr lang="en-US" sz="2400" b="1" i="1" dirty="0" smtClean="0">
                <a:solidFill>
                  <a:schemeClr val="accent6">
                    <a:lumMod val="25000"/>
                  </a:schemeClr>
                </a:solidFill>
              </a:rPr>
              <a:t>Cum</a:t>
            </a:r>
            <a:r>
              <a:rPr lang="en-US" sz="2400" b="1" i="1" dirty="0" smtClean="0"/>
              <a:t> </a:t>
            </a:r>
            <a:r>
              <a:rPr lang="en-US" sz="2400" i="1" dirty="0" smtClean="0"/>
              <a:t>hoc </a:t>
            </a:r>
            <a:r>
              <a:rPr lang="en-US" sz="2400" b="1" i="1" dirty="0" err="1" smtClean="0">
                <a:solidFill>
                  <a:schemeClr val="accent6">
                    <a:lumMod val="25000"/>
                  </a:schemeClr>
                </a:solidFill>
              </a:rPr>
              <a:t>fecisset</a:t>
            </a:r>
            <a:r>
              <a:rPr lang="en-US" sz="2400" i="1" dirty="0" smtClean="0"/>
              <a:t>, ad </a:t>
            </a:r>
            <a:r>
              <a:rPr lang="en-US" sz="2400" i="1" dirty="0" err="1" smtClean="0"/>
              <a:t>te</a:t>
            </a:r>
            <a:r>
              <a:rPr lang="en-US" sz="2400" i="1" dirty="0" smtClean="0"/>
              <a:t> </a:t>
            </a:r>
            <a:r>
              <a:rPr lang="en-US" sz="2400" i="1" dirty="0" err="1" smtClean="0"/>
              <a:t>fūgit</a:t>
            </a:r>
            <a:r>
              <a:rPr lang="en-US" sz="2400" dirty="0" smtClean="0"/>
              <a:t>.</a:t>
            </a:r>
          </a:p>
          <a:p>
            <a:pPr eaLnBrk="1" hangingPunct="1">
              <a:buFont typeface="Arial" pitchFamily="34" charset="0"/>
              <a:buNone/>
            </a:pPr>
            <a:r>
              <a:rPr lang="en-US" sz="2400" i="1" dirty="0" smtClean="0"/>
              <a:t>	</a:t>
            </a:r>
            <a:r>
              <a:rPr lang="en-US" sz="2400" b="1" dirty="0" smtClean="0">
                <a:solidFill>
                  <a:schemeClr val="accent6">
                    <a:lumMod val="25000"/>
                  </a:schemeClr>
                </a:solidFill>
              </a:rPr>
              <a:t>When </a:t>
            </a:r>
            <a:r>
              <a:rPr lang="en-US" sz="2400" dirty="0" smtClean="0"/>
              <a:t>he </a:t>
            </a:r>
            <a:r>
              <a:rPr lang="en-US" sz="2400" b="1" dirty="0" smtClean="0">
                <a:solidFill>
                  <a:schemeClr val="accent6">
                    <a:lumMod val="25000"/>
                  </a:schemeClr>
                </a:solidFill>
              </a:rPr>
              <a:t>had done</a:t>
            </a:r>
            <a:r>
              <a:rPr lang="en-US" sz="2400" dirty="0" smtClean="0">
                <a:solidFill>
                  <a:schemeClr val="accent6">
                    <a:lumMod val="25000"/>
                  </a:schemeClr>
                </a:solidFill>
              </a:rPr>
              <a:t> </a:t>
            </a:r>
            <a:r>
              <a:rPr lang="en-US" sz="2400" dirty="0" smtClean="0"/>
              <a:t>this, he fled to you.</a:t>
            </a:r>
          </a:p>
          <a:p>
            <a:pPr eaLnBrk="1" hangingPunct="1">
              <a:buFont typeface="Arial" pitchFamily="34" charset="0"/>
              <a:buNone/>
            </a:pPr>
            <a:r>
              <a:rPr lang="en-US" sz="2400" b="1" i="1" dirty="0" smtClean="0">
                <a:solidFill>
                  <a:schemeClr val="accent6">
                    <a:lumMod val="25000"/>
                  </a:schemeClr>
                </a:solidFill>
              </a:rPr>
              <a:t>Cum</a:t>
            </a:r>
            <a:r>
              <a:rPr lang="en-US" sz="2400" i="1" dirty="0" smtClean="0"/>
              <a:t> </a:t>
            </a:r>
            <a:r>
              <a:rPr lang="en-US" sz="2400" i="1" dirty="0" err="1" smtClean="0"/>
              <a:t>illum</a:t>
            </a:r>
            <a:r>
              <a:rPr lang="en-US" sz="2400" i="1" dirty="0" smtClean="0"/>
              <a:t> hominem </a:t>
            </a:r>
            <a:r>
              <a:rPr lang="en-US" sz="2400" i="1" dirty="0" err="1" smtClean="0"/>
              <a:t>esse</a:t>
            </a:r>
            <a:r>
              <a:rPr lang="en-US" sz="2400" i="1" dirty="0" smtClean="0"/>
              <a:t> </a:t>
            </a:r>
            <a:r>
              <a:rPr lang="en-US" sz="2400" i="1" dirty="0" err="1" smtClean="0"/>
              <a:t>servum</a:t>
            </a:r>
            <a:r>
              <a:rPr lang="en-US" sz="2400" i="1" dirty="0" smtClean="0"/>
              <a:t> </a:t>
            </a:r>
            <a:r>
              <a:rPr lang="en-US" sz="2400" b="1" i="1" dirty="0" err="1" smtClean="0">
                <a:solidFill>
                  <a:schemeClr val="accent6">
                    <a:lumMod val="25000"/>
                  </a:schemeClr>
                </a:solidFill>
              </a:rPr>
              <a:t>novisset</a:t>
            </a:r>
            <a:r>
              <a:rPr lang="en-US" sz="2400" i="1" dirty="0" smtClean="0"/>
              <a:t>, </a:t>
            </a:r>
            <a:r>
              <a:rPr lang="en-US" sz="2400" i="1" dirty="0" err="1" smtClean="0"/>
              <a:t>eum</a:t>
            </a:r>
            <a:r>
              <a:rPr lang="en-US" sz="2400" i="1" dirty="0" smtClean="0"/>
              <a:t> </a:t>
            </a:r>
            <a:r>
              <a:rPr lang="en-US" sz="2400" i="1" dirty="0" err="1" smtClean="0"/>
              <a:t>comprehendere</a:t>
            </a:r>
            <a:r>
              <a:rPr lang="en-US" sz="2400" i="1" dirty="0" smtClean="0"/>
              <a:t> non </a:t>
            </a:r>
            <a:r>
              <a:rPr lang="en-US" sz="2400" i="1" dirty="0" err="1" smtClean="0"/>
              <a:t>dubitavit</a:t>
            </a:r>
            <a:endParaRPr lang="en-US" sz="2400" i="1" dirty="0" smtClean="0"/>
          </a:p>
          <a:p>
            <a:pPr eaLnBrk="1" hangingPunct="1">
              <a:buFont typeface="Arial" pitchFamily="34" charset="0"/>
              <a:buNone/>
            </a:pPr>
            <a:r>
              <a:rPr lang="en-US" sz="2400" dirty="0" smtClean="0"/>
              <a:t>	</a:t>
            </a:r>
            <a:r>
              <a:rPr lang="en-US" sz="2400" b="1" dirty="0" smtClean="0">
                <a:solidFill>
                  <a:schemeClr val="accent6">
                    <a:lumMod val="25000"/>
                  </a:schemeClr>
                </a:solidFill>
              </a:rPr>
              <a:t>When</a:t>
            </a:r>
            <a:r>
              <a:rPr lang="en-US" sz="2400" dirty="0" smtClean="0">
                <a:solidFill>
                  <a:schemeClr val="accent6">
                    <a:lumMod val="25000"/>
                  </a:schemeClr>
                </a:solidFill>
              </a:rPr>
              <a:t> </a:t>
            </a:r>
            <a:r>
              <a:rPr lang="en-US" sz="2400" dirty="0" smtClean="0"/>
              <a:t>he </a:t>
            </a:r>
            <a:r>
              <a:rPr lang="en-US" sz="2400" b="1" dirty="0" smtClean="0">
                <a:solidFill>
                  <a:schemeClr val="accent6">
                    <a:lumMod val="25000"/>
                  </a:schemeClr>
                </a:solidFill>
              </a:rPr>
              <a:t>knew</a:t>
            </a:r>
            <a:r>
              <a:rPr lang="en-US" sz="2400" dirty="0" smtClean="0">
                <a:solidFill>
                  <a:schemeClr val="accent6">
                    <a:lumMod val="25000"/>
                  </a:schemeClr>
                </a:solidFill>
              </a:rPr>
              <a:t> </a:t>
            </a:r>
            <a:r>
              <a:rPr lang="en-US" sz="2400" dirty="0" smtClean="0"/>
              <a:t>that this man was a servant, he did not hesitate to arrest him.</a:t>
            </a:r>
          </a:p>
          <a:p>
            <a:pPr eaLnBrk="1" hangingPunct="1">
              <a:buFont typeface="Arial" pitchFamily="34" charset="0"/>
              <a:buNone/>
            </a:pPr>
            <a:endParaRPr lang="en-US" sz="2400" dirty="0" smtClean="0"/>
          </a:p>
          <a:p>
            <a:pPr eaLnBrk="1" hangingPunct="1">
              <a:buFont typeface="Arial" pitchFamily="34" charset="0"/>
              <a:buNone/>
            </a:pPr>
            <a:endParaRPr lang="en-US" sz="2400" dirty="0" smtClean="0"/>
          </a:p>
          <a:p>
            <a:pPr>
              <a:buNone/>
            </a:pPr>
            <a:r>
              <a:rPr lang="en-US" sz="2400" dirty="0" smtClean="0"/>
              <a:t>Explains the cause of the main action</a:t>
            </a:r>
          </a:p>
          <a:p>
            <a:pPr>
              <a:buNone/>
            </a:pPr>
            <a:r>
              <a:rPr lang="en-US" sz="2400" dirty="0" smtClean="0"/>
              <a:t>Typically will be translated with “</a:t>
            </a:r>
            <a:r>
              <a:rPr lang="en-US" sz="2400" b="1" dirty="0" smtClean="0">
                <a:solidFill>
                  <a:srgbClr val="00CC99"/>
                </a:solidFill>
              </a:rPr>
              <a:t>since</a:t>
            </a:r>
            <a:r>
              <a:rPr lang="en-US" sz="2400" dirty="0" smtClean="0"/>
              <a:t>” or “</a:t>
            </a:r>
            <a:r>
              <a:rPr lang="en-US" sz="2400" b="1" dirty="0" smtClean="0">
                <a:solidFill>
                  <a:srgbClr val="00CC99"/>
                </a:solidFill>
              </a:rPr>
              <a:t>because</a:t>
            </a:r>
            <a:r>
              <a:rPr lang="en-US" sz="2400" dirty="0" smtClean="0"/>
              <a:t>”</a:t>
            </a:r>
          </a:p>
          <a:p>
            <a:pPr>
              <a:buNone/>
            </a:pPr>
            <a:r>
              <a:rPr lang="en-US" sz="2400" b="1" i="1" dirty="0" smtClean="0">
                <a:solidFill>
                  <a:srgbClr val="00CC99"/>
                </a:solidFill>
              </a:rPr>
              <a:t>Cum</a:t>
            </a:r>
            <a:r>
              <a:rPr lang="en-US" sz="2400" i="1" dirty="0" smtClean="0"/>
              <a:t> hoc </a:t>
            </a:r>
            <a:r>
              <a:rPr lang="en-US" sz="2400" b="1" i="1" dirty="0" err="1" smtClean="0">
                <a:solidFill>
                  <a:srgbClr val="00CC99"/>
                </a:solidFill>
              </a:rPr>
              <a:t>sciret</a:t>
            </a:r>
            <a:r>
              <a:rPr lang="en-US" sz="2400" i="1" dirty="0" smtClean="0"/>
              <a:t>, </a:t>
            </a:r>
            <a:r>
              <a:rPr lang="en-US" sz="2400" i="1" dirty="0" err="1" smtClean="0"/>
              <a:t>potuit</a:t>
            </a:r>
            <a:r>
              <a:rPr lang="en-US" sz="2400" i="1" dirty="0" smtClean="0"/>
              <a:t> </a:t>
            </a:r>
            <a:r>
              <a:rPr lang="en-US" sz="2400" i="1" dirty="0" err="1" smtClean="0"/>
              <a:t>eos</a:t>
            </a:r>
            <a:r>
              <a:rPr lang="en-US" sz="2400" i="1" dirty="0" smtClean="0"/>
              <a:t> </a:t>
            </a:r>
            <a:r>
              <a:rPr lang="en-US" sz="2400" i="1" dirty="0" err="1" smtClean="0"/>
              <a:t>iuvare</a:t>
            </a:r>
            <a:r>
              <a:rPr lang="en-US" sz="2400" i="1" dirty="0" smtClean="0"/>
              <a:t>.</a:t>
            </a:r>
          </a:p>
          <a:p>
            <a:pPr>
              <a:buNone/>
            </a:pPr>
            <a:r>
              <a:rPr lang="en-US" sz="2400" dirty="0" smtClean="0"/>
              <a:t>	</a:t>
            </a:r>
            <a:r>
              <a:rPr lang="en-US" sz="2400" b="1" dirty="0" smtClean="0">
                <a:solidFill>
                  <a:srgbClr val="00CC99"/>
                </a:solidFill>
              </a:rPr>
              <a:t>Since</a:t>
            </a:r>
            <a:r>
              <a:rPr lang="en-US" sz="2400" dirty="0" smtClean="0"/>
              <a:t> he </a:t>
            </a:r>
            <a:r>
              <a:rPr lang="en-US" sz="2400" b="1" dirty="0" smtClean="0">
                <a:solidFill>
                  <a:srgbClr val="00CC99"/>
                </a:solidFill>
              </a:rPr>
              <a:t>knew</a:t>
            </a:r>
            <a:r>
              <a:rPr lang="en-US" sz="2400" dirty="0" smtClean="0">
                <a:solidFill>
                  <a:srgbClr val="993366"/>
                </a:solidFill>
              </a:rPr>
              <a:t> </a:t>
            </a:r>
            <a:r>
              <a:rPr lang="en-US" sz="2400" dirty="0" smtClean="0"/>
              <a:t>this, he was able to help them.</a:t>
            </a:r>
          </a:p>
          <a:p>
            <a:pPr>
              <a:buNone/>
            </a:pPr>
            <a:r>
              <a:rPr lang="en-US" sz="2400" i="1" dirty="0" smtClean="0"/>
              <a:t>Quae </a:t>
            </a:r>
            <a:r>
              <a:rPr lang="en-US" sz="2400" b="1" i="1" dirty="0" smtClean="0">
                <a:solidFill>
                  <a:srgbClr val="00CC99"/>
                </a:solidFill>
              </a:rPr>
              <a:t>cum</a:t>
            </a:r>
            <a:r>
              <a:rPr lang="en-US" sz="2400" i="1" dirty="0" smtClean="0"/>
              <a:t> </a:t>
            </a:r>
            <a:r>
              <a:rPr lang="en-US" sz="2400" i="1" dirty="0" err="1" smtClean="0"/>
              <a:t>ita</a:t>
            </a:r>
            <a:r>
              <a:rPr lang="en-US" sz="2400" i="1" dirty="0" smtClean="0"/>
              <a:t> </a:t>
            </a:r>
            <a:r>
              <a:rPr lang="en-US" sz="2400" b="1" i="1" dirty="0" err="1" smtClean="0">
                <a:solidFill>
                  <a:srgbClr val="00CC99"/>
                </a:solidFill>
              </a:rPr>
              <a:t>sint</a:t>
            </a:r>
            <a:r>
              <a:rPr lang="en-US" sz="2400" i="1" dirty="0" smtClean="0"/>
              <a:t>, confer </a:t>
            </a:r>
            <a:r>
              <a:rPr lang="en-US" sz="2400" i="1" dirty="0" err="1" smtClean="0"/>
              <a:t>te</a:t>
            </a:r>
            <a:r>
              <a:rPr lang="en-US" sz="2400" i="1" dirty="0" smtClean="0"/>
              <a:t> in </a:t>
            </a:r>
            <a:r>
              <a:rPr lang="en-US" sz="2400" i="1" dirty="0" err="1" smtClean="0"/>
              <a:t>exsilium</a:t>
            </a:r>
            <a:r>
              <a:rPr lang="en-US" sz="2400" dirty="0" smtClean="0"/>
              <a:t>.</a:t>
            </a:r>
          </a:p>
          <a:p>
            <a:pPr>
              <a:buNone/>
            </a:pPr>
            <a:r>
              <a:rPr lang="en-US" sz="2400" i="1" dirty="0" smtClean="0"/>
              <a:t>	</a:t>
            </a:r>
            <a:r>
              <a:rPr lang="en-US" sz="2400" b="1" dirty="0" smtClean="0">
                <a:solidFill>
                  <a:srgbClr val="00CC99"/>
                </a:solidFill>
              </a:rPr>
              <a:t>Because</a:t>
            </a:r>
            <a:r>
              <a:rPr lang="en-US" sz="2400" b="1" dirty="0" smtClean="0"/>
              <a:t> </a:t>
            </a:r>
            <a:r>
              <a:rPr lang="en-US" sz="2400" dirty="0" smtClean="0"/>
              <a:t>these things </a:t>
            </a:r>
            <a:r>
              <a:rPr lang="en-US" sz="2400" b="1" dirty="0" smtClean="0">
                <a:solidFill>
                  <a:srgbClr val="00CC99"/>
                </a:solidFill>
              </a:rPr>
              <a:t>are</a:t>
            </a:r>
            <a:r>
              <a:rPr lang="en-US" sz="2400" b="1" dirty="0" smtClean="0"/>
              <a:t> </a:t>
            </a:r>
            <a:r>
              <a:rPr lang="en-US" sz="2400" dirty="0" smtClean="0"/>
              <a:t>this way, go into exile.</a:t>
            </a:r>
            <a:endParaRPr lang="en-US" sz="2400" i="1" dirty="0" smtClean="0"/>
          </a:p>
          <a:p>
            <a:pPr eaLnBrk="1" hangingPunct="1">
              <a:buFont typeface="Arial" pitchFamily="34" charset="0"/>
              <a:buNone/>
            </a:pPr>
            <a:endParaRPr lang="en-US" sz="2400" dirty="0" smtClean="0"/>
          </a:p>
        </p:txBody>
      </p:sp>
      <p:sp>
        <p:nvSpPr>
          <p:cNvPr id="4" name="Title 1"/>
          <p:cNvSpPr txBox="1">
            <a:spLocks/>
          </p:cNvSpPr>
          <p:nvPr/>
        </p:nvSpPr>
        <p:spPr>
          <a:xfrm>
            <a:off x="457200" y="3834936"/>
            <a:ext cx="8229600" cy="584664"/>
          </a:xfrm>
          <a:prstGeom prst="rect">
            <a:avLst/>
          </a:prstGeom>
        </p:spPr>
        <p:txBody>
          <a:bodyPr rIns="91440" anchor="b">
            <a:normAutofit fontScale="82500" lnSpcReduction="20000"/>
            <a:scene3d>
              <a:camera prst="orthographicFront"/>
              <a:lightRig rig="soft" dir="t">
                <a:rot lat="0" lon="0" rev="2400000"/>
              </a:lightRig>
            </a:scene3d>
            <a:sp3d>
              <a:bevelT w="19050" h="12700"/>
            </a:sp3d>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en-US" sz="4600" b="1"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Cum Causal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8229600" cy="584664"/>
          </a:xfrm>
        </p:spPr>
        <p:txBody>
          <a:bodyPr>
            <a:normAutofit fontScale="90000"/>
          </a:bodyPr>
          <a:lstStyle/>
          <a:p>
            <a:pPr algn="ctr" eaLnBrk="1" hangingPunct="1"/>
            <a:r>
              <a:rPr lang="en-US" b="1" dirty="0" smtClean="0"/>
              <a:t>Cum Adversative</a:t>
            </a:r>
          </a:p>
        </p:txBody>
      </p:sp>
      <p:sp>
        <p:nvSpPr>
          <p:cNvPr id="3" name="Content Placeholder 2"/>
          <p:cNvSpPr>
            <a:spLocks noGrp="1"/>
          </p:cNvSpPr>
          <p:nvPr>
            <p:ph idx="1"/>
          </p:nvPr>
        </p:nvSpPr>
        <p:spPr>
          <a:xfrm>
            <a:off x="228600" y="1143000"/>
            <a:ext cx="8763000" cy="5105400"/>
          </a:xfrm>
        </p:spPr>
        <p:txBody>
          <a:bodyPr rtlCol="0">
            <a:normAutofit/>
          </a:bodyPr>
          <a:lstStyle/>
          <a:p>
            <a:pPr eaLnBrk="1" fontAlgn="auto" hangingPunct="1">
              <a:spcAft>
                <a:spcPts val="0"/>
              </a:spcAft>
              <a:buFont typeface="Arial" pitchFamily="34" charset="0"/>
              <a:buNone/>
              <a:defRPr/>
            </a:pPr>
            <a:r>
              <a:rPr lang="en-US" sz="2600" dirty="0" smtClean="0"/>
              <a:t>Gives a circumstance that </a:t>
            </a:r>
            <a:r>
              <a:rPr lang="en-US" sz="2600" i="1" dirty="0" smtClean="0"/>
              <a:t>impeded</a:t>
            </a:r>
            <a:r>
              <a:rPr lang="en-US" sz="2600" dirty="0" smtClean="0"/>
              <a:t> or is </a:t>
            </a:r>
            <a:r>
              <a:rPr lang="en-US" sz="2600" i="1" dirty="0" smtClean="0"/>
              <a:t>generally opposed to </a:t>
            </a:r>
            <a:r>
              <a:rPr lang="en-US" sz="2600" dirty="0" smtClean="0"/>
              <a:t>the main action.</a:t>
            </a:r>
          </a:p>
          <a:p>
            <a:pPr eaLnBrk="1" fontAlgn="auto" hangingPunct="1">
              <a:spcAft>
                <a:spcPts val="0"/>
              </a:spcAft>
              <a:buFont typeface="Arial" pitchFamily="34" charset="0"/>
              <a:buNone/>
              <a:defRPr/>
            </a:pPr>
            <a:r>
              <a:rPr lang="en-US" sz="2600" dirty="0" smtClean="0"/>
              <a:t>Translated as “</a:t>
            </a:r>
            <a:r>
              <a:rPr lang="en-US" sz="2600" b="1" dirty="0" smtClean="0">
                <a:solidFill>
                  <a:srgbClr val="00FF00"/>
                </a:solidFill>
              </a:rPr>
              <a:t>although</a:t>
            </a:r>
            <a:r>
              <a:rPr lang="en-US" sz="2600" dirty="0" smtClean="0"/>
              <a:t>” </a:t>
            </a:r>
          </a:p>
          <a:p>
            <a:pPr eaLnBrk="1" fontAlgn="auto" hangingPunct="1">
              <a:spcAft>
                <a:spcPts val="0"/>
              </a:spcAft>
              <a:buFont typeface="Arial" pitchFamily="34" charset="0"/>
              <a:buNone/>
              <a:defRPr/>
            </a:pPr>
            <a:r>
              <a:rPr lang="en-US" sz="2600" dirty="0" smtClean="0"/>
              <a:t>Often has </a:t>
            </a:r>
            <a:r>
              <a:rPr lang="en-US" sz="2600" b="1" i="1" dirty="0" err="1" smtClean="0">
                <a:solidFill>
                  <a:srgbClr val="00FF00"/>
                </a:solidFill>
              </a:rPr>
              <a:t>tamen</a:t>
            </a:r>
            <a:r>
              <a:rPr lang="en-US" sz="2600" dirty="0" smtClean="0"/>
              <a:t> “nevertheless” in main clause</a:t>
            </a:r>
          </a:p>
          <a:p>
            <a:pPr eaLnBrk="1" fontAlgn="auto" hangingPunct="1">
              <a:spcAft>
                <a:spcPts val="0"/>
              </a:spcAft>
              <a:buFont typeface="Arial" pitchFamily="34" charset="0"/>
              <a:buNone/>
              <a:defRPr/>
            </a:pPr>
            <a:endParaRPr lang="en-US" sz="2600" dirty="0" smtClean="0"/>
          </a:p>
          <a:p>
            <a:pPr eaLnBrk="1" fontAlgn="auto" hangingPunct="1">
              <a:spcAft>
                <a:spcPts val="0"/>
              </a:spcAft>
              <a:buFont typeface="Arial" pitchFamily="34" charset="0"/>
              <a:buNone/>
              <a:defRPr/>
            </a:pPr>
            <a:r>
              <a:rPr lang="en-US" sz="2600" b="1" i="1" dirty="0" smtClean="0">
                <a:solidFill>
                  <a:srgbClr val="00FF00"/>
                </a:solidFill>
              </a:rPr>
              <a:t>Cum</a:t>
            </a:r>
            <a:r>
              <a:rPr lang="en-US" sz="2600" i="1" dirty="0" smtClean="0"/>
              <a:t> hoc </a:t>
            </a:r>
            <a:r>
              <a:rPr lang="en-US" sz="2600" b="1" i="1" dirty="0" err="1" smtClean="0">
                <a:solidFill>
                  <a:srgbClr val="00FF00"/>
                </a:solidFill>
              </a:rPr>
              <a:t>sciret</a:t>
            </a:r>
            <a:r>
              <a:rPr lang="en-US" sz="2600" i="1" dirty="0" smtClean="0"/>
              <a:t>, </a:t>
            </a:r>
            <a:r>
              <a:rPr lang="en-US" sz="2600" i="1" dirty="0" err="1" smtClean="0"/>
              <a:t>tamen</a:t>
            </a:r>
            <a:r>
              <a:rPr lang="en-US" sz="2600" i="1" dirty="0" smtClean="0"/>
              <a:t> </a:t>
            </a:r>
            <a:r>
              <a:rPr lang="en-US" sz="2600" i="1" dirty="0" err="1" smtClean="0"/>
              <a:t>milites</a:t>
            </a:r>
            <a:r>
              <a:rPr lang="en-US" sz="2600" i="1" dirty="0" smtClean="0"/>
              <a:t> </a:t>
            </a:r>
            <a:r>
              <a:rPr lang="en-US" sz="2600" i="1" dirty="0" err="1" smtClean="0"/>
              <a:t>misit</a:t>
            </a:r>
            <a:r>
              <a:rPr lang="en-US" sz="2600" i="1" dirty="0" smtClean="0"/>
              <a:t>.</a:t>
            </a:r>
          </a:p>
          <a:p>
            <a:pPr eaLnBrk="1" fontAlgn="auto" hangingPunct="1">
              <a:spcAft>
                <a:spcPts val="0"/>
              </a:spcAft>
              <a:buFont typeface="Arial" pitchFamily="34" charset="0"/>
              <a:buNone/>
              <a:defRPr/>
            </a:pPr>
            <a:r>
              <a:rPr lang="en-US" sz="2600" dirty="0" smtClean="0"/>
              <a:t>	</a:t>
            </a:r>
            <a:r>
              <a:rPr lang="en-US" sz="2600" b="1" dirty="0" smtClean="0">
                <a:solidFill>
                  <a:srgbClr val="00FF00"/>
                </a:solidFill>
              </a:rPr>
              <a:t>Although</a:t>
            </a:r>
            <a:r>
              <a:rPr lang="en-US" sz="2600" dirty="0" smtClean="0"/>
              <a:t> he </a:t>
            </a:r>
            <a:r>
              <a:rPr lang="en-US" sz="2600" b="1" dirty="0" smtClean="0">
                <a:solidFill>
                  <a:srgbClr val="00FF00"/>
                </a:solidFill>
              </a:rPr>
              <a:t>knew</a:t>
            </a:r>
            <a:r>
              <a:rPr lang="en-US" sz="2600" dirty="0" smtClean="0"/>
              <a:t> this, nevertheless he sent troops.</a:t>
            </a:r>
          </a:p>
          <a:p>
            <a:pPr eaLnBrk="1" fontAlgn="auto" hangingPunct="1">
              <a:spcAft>
                <a:spcPts val="0"/>
              </a:spcAft>
              <a:buFont typeface="Arial" pitchFamily="34" charset="0"/>
              <a:buNone/>
              <a:defRPr/>
            </a:pPr>
            <a:endParaRPr lang="en-US" sz="2600" dirty="0" smtClean="0"/>
          </a:p>
          <a:p>
            <a:pPr eaLnBrk="1" fontAlgn="auto" hangingPunct="1">
              <a:spcAft>
                <a:spcPts val="0"/>
              </a:spcAft>
              <a:buFont typeface="Arial" pitchFamily="34" charset="0"/>
              <a:buNone/>
              <a:defRPr/>
            </a:pPr>
            <a:r>
              <a:rPr lang="en-US" sz="2600" b="1" i="1" dirty="0" smtClean="0">
                <a:solidFill>
                  <a:srgbClr val="00FF00"/>
                </a:solidFill>
              </a:rPr>
              <a:t>Cum</a:t>
            </a:r>
            <a:r>
              <a:rPr lang="en-US" sz="2600" b="1" i="1" dirty="0" smtClean="0"/>
              <a:t> </a:t>
            </a:r>
            <a:r>
              <a:rPr lang="en-US" sz="2600" i="1" dirty="0" err="1" smtClean="0"/>
              <a:t>Gaium</a:t>
            </a:r>
            <a:r>
              <a:rPr lang="en-US" sz="2600" i="1" dirty="0" smtClean="0"/>
              <a:t> </a:t>
            </a:r>
            <a:r>
              <a:rPr lang="en-US" sz="2600" b="1" i="1" dirty="0" err="1" smtClean="0">
                <a:solidFill>
                  <a:srgbClr val="00FF00"/>
                </a:solidFill>
              </a:rPr>
              <a:t>diligeremus</a:t>
            </a:r>
            <a:r>
              <a:rPr lang="en-US" sz="2600" i="1" dirty="0" smtClean="0"/>
              <a:t>, non </a:t>
            </a:r>
            <a:r>
              <a:rPr lang="en-US" sz="2600" i="1" dirty="0" err="1" smtClean="0"/>
              <a:t>poteramus</a:t>
            </a:r>
            <a:r>
              <a:rPr lang="en-US" sz="2600" i="1" dirty="0" smtClean="0"/>
              <a:t> </a:t>
            </a:r>
            <a:r>
              <a:rPr lang="en-US" sz="2600" i="1" dirty="0" err="1" smtClean="0"/>
              <a:t>eum</a:t>
            </a:r>
            <a:r>
              <a:rPr lang="en-US" sz="2600" i="1" dirty="0" smtClean="0"/>
              <a:t> </a:t>
            </a:r>
            <a:r>
              <a:rPr lang="en-US" sz="2600" i="1" dirty="0" err="1" smtClean="0"/>
              <a:t>iuvare</a:t>
            </a:r>
            <a:r>
              <a:rPr lang="en-US" sz="2600" dirty="0" smtClean="0"/>
              <a:t>.</a:t>
            </a:r>
          </a:p>
          <a:p>
            <a:pPr eaLnBrk="1" fontAlgn="auto" hangingPunct="1">
              <a:spcAft>
                <a:spcPts val="0"/>
              </a:spcAft>
              <a:buFont typeface="Arial" pitchFamily="34" charset="0"/>
              <a:buNone/>
              <a:defRPr/>
            </a:pPr>
            <a:r>
              <a:rPr lang="en-US" sz="2600" i="1" dirty="0" smtClean="0"/>
              <a:t>	</a:t>
            </a:r>
            <a:r>
              <a:rPr lang="en-US" sz="2600" b="1" dirty="0" smtClean="0">
                <a:solidFill>
                  <a:srgbClr val="00FF00"/>
                </a:solidFill>
              </a:rPr>
              <a:t>Although</a:t>
            </a:r>
            <a:r>
              <a:rPr lang="en-US" sz="2600" dirty="0" smtClean="0"/>
              <a:t> we </a:t>
            </a:r>
            <a:r>
              <a:rPr lang="en-US" sz="2600" b="1" dirty="0" smtClean="0">
                <a:solidFill>
                  <a:srgbClr val="00FF00"/>
                </a:solidFill>
              </a:rPr>
              <a:t>loved</a:t>
            </a:r>
            <a:r>
              <a:rPr lang="en-US" sz="2600" dirty="0" smtClean="0">
                <a:solidFill>
                  <a:srgbClr val="00FF00"/>
                </a:solidFill>
              </a:rPr>
              <a:t> </a:t>
            </a:r>
            <a:r>
              <a:rPr lang="en-US" sz="2600" dirty="0" smtClean="0"/>
              <a:t>Gaius, we could not help him.</a:t>
            </a:r>
            <a:endParaRPr lang="en-US" sz="26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53536"/>
            <a:ext cx="8229600" cy="660864"/>
          </a:xfrm>
        </p:spPr>
        <p:txBody>
          <a:bodyPr>
            <a:normAutofit fontScale="90000"/>
          </a:bodyPr>
          <a:lstStyle/>
          <a:p>
            <a:pPr algn="ctr"/>
            <a:r>
              <a:rPr lang="en-US" b="1" dirty="0" smtClean="0">
                <a:solidFill>
                  <a:srgbClr val="0000FF"/>
                </a:solidFill>
              </a:rPr>
              <a:t>Cum</a:t>
            </a:r>
            <a:r>
              <a:rPr lang="en-US" dirty="0" smtClean="0"/>
              <a:t> Clauses Summary</a:t>
            </a:r>
          </a:p>
        </p:txBody>
      </p:sp>
      <p:sp>
        <p:nvSpPr>
          <p:cNvPr id="3" name="Content Placeholder 2"/>
          <p:cNvSpPr>
            <a:spLocks noGrp="1"/>
          </p:cNvSpPr>
          <p:nvPr>
            <p:ph idx="1"/>
          </p:nvPr>
        </p:nvSpPr>
        <p:spPr>
          <a:xfrm>
            <a:off x="228600" y="914400"/>
            <a:ext cx="8686800" cy="5715000"/>
          </a:xfrm>
        </p:spPr>
        <p:txBody>
          <a:bodyPr>
            <a:normAutofit/>
          </a:bodyPr>
          <a:lstStyle/>
          <a:p>
            <a:pPr>
              <a:buNone/>
              <a:defRPr/>
            </a:pPr>
            <a:r>
              <a:rPr lang="en-US" b="1" dirty="0" smtClean="0">
                <a:solidFill>
                  <a:srgbClr val="0000FF"/>
                </a:solidFill>
              </a:rPr>
              <a:t>cum</a:t>
            </a:r>
            <a:r>
              <a:rPr lang="en-US" dirty="0" smtClean="0"/>
              <a:t> + </a:t>
            </a:r>
            <a:r>
              <a:rPr lang="en-US" b="1" dirty="0" smtClean="0">
                <a:solidFill>
                  <a:srgbClr val="FFFF00"/>
                </a:solidFill>
              </a:rPr>
              <a:t>indic</a:t>
            </a:r>
            <a:r>
              <a:rPr lang="en-US" dirty="0" smtClean="0"/>
              <a:t>. = </a:t>
            </a:r>
            <a:r>
              <a:rPr lang="en-US" b="1" dirty="0" smtClean="0">
                <a:solidFill>
                  <a:srgbClr val="002060"/>
                </a:solidFill>
              </a:rPr>
              <a:t>Temporal</a:t>
            </a:r>
            <a:r>
              <a:rPr lang="en-US" dirty="0" smtClean="0"/>
              <a:t>:  “</a:t>
            </a:r>
            <a:r>
              <a:rPr lang="en-US" b="1" dirty="0" smtClean="0">
                <a:solidFill>
                  <a:srgbClr val="002060"/>
                </a:solidFill>
              </a:rPr>
              <a:t>when…</a:t>
            </a:r>
            <a:r>
              <a:rPr lang="en-US" dirty="0" smtClean="0"/>
              <a:t>”</a:t>
            </a:r>
          </a:p>
          <a:p>
            <a:pPr lvl="1">
              <a:defRPr/>
            </a:pPr>
            <a:r>
              <a:rPr lang="en-US" dirty="0" smtClean="0"/>
              <a:t>Describes precise time of main action</a:t>
            </a:r>
          </a:p>
          <a:p>
            <a:pPr>
              <a:buNone/>
              <a:defRPr/>
            </a:pPr>
            <a:r>
              <a:rPr lang="en-US" b="1" dirty="0" smtClean="0">
                <a:solidFill>
                  <a:srgbClr val="0000FF"/>
                </a:solidFill>
              </a:rPr>
              <a:t>cum</a:t>
            </a:r>
            <a:r>
              <a:rPr lang="en-US" dirty="0" smtClean="0"/>
              <a:t> + </a:t>
            </a:r>
            <a:r>
              <a:rPr lang="en-US" b="1" dirty="0" smtClean="0">
                <a:solidFill>
                  <a:srgbClr val="A50021"/>
                </a:solidFill>
              </a:rPr>
              <a:t>subj.</a:t>
            </a:r>
            <a:r>
              <a:rPr lang="en-US" dirty="0" smtClean="0"/>
              <a:t> = </a:t>
            </a:r>
            <a:r>
              <a:rPr lang="en-US" b="1" dirty="0" smtClean="0">
                <a:solidFill>
                  <a:schemeClr val="accent6">
                    <a:lumMod val="25000"/>
                  </a:schemeClr>
                </a:solidFill>
              </a:rPr>
              <a:t>Circumstantial</a:t>
            </a:r>
            <a:r>
              <a:rPr lang="en-US" dirty="0" smtClean="0"/>
              <a:t>:  “</a:t>
            </a:r>
            <a:r>
              <a:rPr lang="en-US" b="1" dirty="0" smtClean="0">
                <a:solidFill>
                  <a:schemeClr val="accent6">
                    <a:lumMod val="25000"/>
                  </a:schemeClr>
                </a:solidFill>
              </a:rPr>
              <a:t>when…</a:t>
            </a:r>
            <a:r>
              <a:rPr lang="en-US" dirty="0" smtClean="0"/>
              <a:t>”</a:t>
            </a:r>
          </a:p>
          <a:p>
            <a:pPr lvl="1">
              <a:defRPr/>
            </a:pPr>
            <a:r>
              <a:rPr lang="en-US" dirty="0" smtClean="0"/>
              <a:t>Describes general situation around main action</a:t>
            </a:r>
          </a:p>
          <a:p>
            <a:pPr>
              <a:buNone/>
              <a:defRPr/>
            </a:pPr>
            <a:r>
              <a:rPr lang="en-US" b="1" dirty="0" smtClean="0">
                <a:solidFill>
                  <a:srgbClr val="0000FF"/>
                </a:solidFill>
              </a:rPr>
              <a:t>cum</a:t>
            </a:r>
            <a:r>
              <a:rPr lang="en-US" dirty="0" smtClean="0"/>
              <a:t> + </a:t>
            </a:r>
            <a:r>
              <a:rPr lang="en-US" b="1" dirty="0" smtClean="0">
                <a:solidFill>
                  <a:srgbClr val="A50021"/>
                </a:solidFill>
              </a:rPr>
              <a:t>subj.</a:t>
            </a:r>
            <a:r>
              <a:rPr lang="en-US" dirty="0" smtClean="0"/>
              <a:t> = </a:t>
            </a:r>
            <a:r>
              <a:rPr lang="en-US" b="1" dirty="0" smtClean="0">
                <a:solidFill>
                  <a:srgbClr val="00CC99"/>
                </a:solidFill>
              </a:rPr>
              <a:t>Causal</a:t>
            </a:r>
            <a:r>
              <a:rPr lang="en-US" dirty="0" smtClean="0"/>
              <a:t>:  “</a:t>
            </a:r>
            <a:r>
              <a:rPr lang="en-US" b="1" dirty="0" smtClean="0">
                <a:solidFill>
                  <a:srgbClr val="00CC99"/>
                </a:solidFill>
              </a:rPr>
              <a:t>since/because…</a:t>
            </a:r>
            <a:r>
              <a:rPr lang="en-US" dirty="0" smtClean="0"/>
              <a:t>”</a:t>
            </a:r>
          </a:p>
          <a:p>
            <a:pPr lvl="1">
              <a:defRPr/>
            </a:pPr>
            <a:r>
              <a:rPr lang="en-US" dirty="0" smtClean="0"/>
              <a:t>Describes cause of main action</a:t>
            </a:r>
          </a:p>
          <a:p>
            <a:pPr>
              <a:buNone/>
              <a:defRPr/>
            </a:pPr>
            <a:r>
              <a:rPr lang="en-US" b="1" dirty="0" smtClean="0">
                <a:solidFill>
                  <a:srgbClr val="0000FF"/>
                </a:solidFill>
              </a:rPr>
              <a:t>cum</a:t>
            </a:r>
            <a:r>
              <a:rPr lang="en-US" dirty="0" smtClean="0"/>
              <a:t> + </a:t>
            </a:r>
            <a:r>
              <a:rPr lang="en-US" b="1" dirty="0" smtClean="0">
                <a:solidFill>
                  <a:srgbClr val="A50021"/>
                </a:solidFill>
              </a:rPr>
              <a:t>subj.</a:t>
            </a:r>
            <a:r>
              <a:rPr lang="en-US" dirty="0" smtClean="0"/>
              <a:t> = </a:t>
            </a:r>
            <a:r>
              <a:rPr lang="en-US" b="1" dirty="0" smtClean="0">
                <a:solidFill>
                  <a:srgbClr val="00FF00"/>
                </a:solidFill>
              </a:rPr>
              <a:t>Adversative</a:t>
            </a:r>
            <a:r>
              <a:rPr lang="en-US" dirty="0" smtClean="0"/>
              <a:t>:  “</a:t>
            </a:r>
            <a:r>
              <a:rPr lang="en-US" b="1" dirty="0" smtClean="0">
                <a:solidFill>
                  <a:srgbClr val="00FF00"/>
                </a:solidFill>
              </a:rPr>
              <a:t>although…</a:t>
            </a:r>
            <a:r>
              <a:rPr lang="en-US" dirty="0" smtClean="0"/>
              <a:t>”</a:t>
            </a:r>
          </a:p>
          <a:p>
            <a:pPr lvl="1">
              <a:defRPr/>
            </a:pPr>
            <a:r>
              <a:rPr lang="en-US" dirty="0" smtClean="0"/>
              <a:t>Describes obstruction of / opposition to main action</a:t>
            </a:r>
          </a:p>
          <a:p>
            <a:pPr>
              <a:buNone/>
              <a:defRPr/>
            </a:pPr>
            <a:endParaRPr lang="en-US" sz="2400" dirty="0" smtClean="0"/>
          </a:p>
          <a:p>
            <a:pPr>
              <a:buNone/>
              <a:defRPr/>
            </a:pPr>
            <a:r>
              <a:rPr lang="en-US" sz="2400" dirty="0" smtClean="0"/>
              <a:t>Remember that the only way to determine the differences between the various subjunctive cum clauses is to know the relationship between the main clause and the cum clause.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53536"/>
            <a:ext cx="8229600" cy="660864"/>
          </a:xfrm>
        </p:spPr>
        <p:txBody>
          <a:bodyPr>
            <a:noAutofit/>
          </a:bodyPr>
          <a:lstStyle/>
          <a:p>
            <a:pPr algn="ctr" eaLnBrk="1" fontAlgn="auto" hangingPunct="1">
              <a:spcAft>
                <a:spcPts val="0"/>
              </a:spcAft>
              <a:defRPr/>
            </a:pPr>
            <a:r>
              <a:rPr lang="en-US" sz="3800" b="1" dirty="0" smtClean="0">
                <a:solidFill>
                  <a:srgbClr val="FFFF00"/>
                </a:solidFill>
                <a:ea typeface="+mj-ea"/>
              </a:rPr>
              <a:t/>
            </a:r>
            <a:br>
              <a:rPr lang="en-US" sz="3800" b="1" dirty="0" smtClean="0">
                <a:solidFill>
                  <a:srgbClr val="FFFF00"/>
                </a:solidFill>
                <a:ea typeface="+mj-ea"/>
              </a:rPr>
            </a:br>
            <a:r>
              <a:rPr lang="en-US" sz="3800" b="1" dirty="0" smtClean="0">
                <a:solidFill>
                  <a:srgbClr val="FFFF00"/>
                </a:solidFill>
                <a:ea typeface="+mj-ea"/>
              </a:rPr>
              <a:t>Relative</a:t>
            </a:r>
            <a:r>
              <a:rPr lang="en-US" sz="3800" dirty="0" smtClean="0">
                <a:ea typeface="+mj-ea"/>
              </a:rPr>
              <a:t> Clause of </a:t>
            </a:r>
            <a:r>
              <a:rPr lang="en-US" sz="3800" b="1" dirty="0" smtClean="0">
                <a:solidFill>
                  <a:srgbClr val="FF6600"/>
                </a:solidFill>
                <a:ea typeface="+mj-ea"/>
              </a:rPr>
              <a:t>Characteristic</a:t>
            </a:r>
          </a:p>
        </p:txBody>
      </p:sp>
      <p:sp>
        <p:nvSpPr>
          <p:cNvPr id="3" name="Content Placeholder 2"/>
          <p:cNvSpPr>
            <a:spLocks noGrp="1"/>
          </p:cNvSpPr>
          <p:nvPr>
            <p:ph idx="1"/>
          </p:nvPr>
        </p:nvSpPr>
        <p:spPr>
          <a:xfrm>
            <a:off x="152400" y="914400"/>
            <a:ext cx="8763000" cy="5410200"/>
          </a:xfrm>
        </p:spPr>
        <p:txBody>
          <a:bodyPr>
            <a:noAutofit/>
          </a:bodyPr>
          <a:lstStyle/>
          <a:p>
            <a:pPr eaLnBrk="1" hangingPunct="1">
              <a:lnSpc>
                <a:spcPct val="80000"/>
              </a:lnSpc>
              <a:buFont typeface="Arial" pitchFamily="34" charset="0"/>
              <a:buNone/>
            </a:pPr>
            <a:r>
              <a:rPr lang="en-US" sz="2400" dirty="0" smtClean="0"/>
              <a:t>Like an indicative relative clause, the </a:t>
            </a:r>
            <a:r>
              <a:rPr lang="en-US" sz="2400" b="1" dirty="0" smtClean="0">
                <a:solidFill>
                  <a:srgbClr val="FF6600"/>
                </a:solidFill>
              </a:rPr>
              <a:t>RCC</a:t>
            </a:r>
            <a:r>
              <a:rPr lang="en-US" sz="2400" dirty="0" smtClean="0"/>
              <a:t> gives more information about the antecedent, but instead of </a:t>
            </a:r>
            <a:r>
              <a:rPr lang="en-US" sz="2400" dirty="0" smtClean="0"/>
              <a:t>a factual description, </a:t>
            </a:r>
            <a:r>
              <a:rPr lang="en-US" sz="2400" dirty="0" smtClean="0"/>
              <a:t>it provides information about the </a:t>
            </a:r>
            <a:r>
              <a:rPr lang="en-US" sz="2400" b="1" i="1" dirty="0" smtClean="0">
                <a:solidFill>
                  <a:srgbClr val="FF6600"/>
                </a:solidFill>
              </a:rPr>
              <a:t>general quality </a:t>
            </a:r>
            <a:r>
              <a:rPr lang="en-US" sz="2400" dirty="0" smtClean="0"/>
              <a:t>of the </a:t>
            </a:r>
            <a:r>
              <a:rPr lang="en-US" sz="2400" dirty="0" smtClean="0"/>
              <a:t>antecedent, making </a:t>
            </a:r>
            <a:r>
              <a:rPr lang="en-US" sz="2400" dirty="0" smtClean="0"/>
              <a:t>the antecedent </a:t>
            </a:r>
            <a:r>
              <a:rPr lang="en-US" sz="2400" dirty="0" smtClean="0"/>
              <a:t>less specific (or more indefinite) </a:t>
            </a:r>
            <a:endParaRPr lang="en-US" sz="2400" dirty="0" smtClean="0"/>
          </a:p>
          <a:p>
            <a:pPr eaLnBrk="1" hangingPunct="1">
              <a:lnSpc>
                <a:spcPct val="80000"/>
              </a:lnSpc>
              <a:buFont typeface="Arial" pitchFamily="34" charset="0"/>
              <a:buNone/>
            </a:pPr>
            <a:r>
              <a:rPr lang="en-US" sz="2400" dirty="0" smtClean="0"/>
              <a:t>As a result, Latin uses a </a:t>
            </a:r>
            <a:r>
              <a:rPr lang="en-US" sz="2400" b="1" dirty="0" smtClean="0">
                <a:solidFill>
                  <a:srgbClr val="0000FF"/>
                </a:solidFill>
              </a:rPr>
              <a:t>subjunctive</a:t>
            </a:r>
            <a:r>
              <a:rPr lang="en-US" sz="2400" b="1" dirty="0" smtClean="0">
                <a:solidFill>
                  <a:srgbClr val="5E636A"/>
                </a:solidFill>
              </a:rPr>
              <a:t> </a:t>
            </a:r>
            <a:r>
              <a:rPr lang="en-US" sz="2400" dirty="0" smtClean="0"/>
              <a:t>verb in the RCC</a:t>
            </a:r>
          </a:p>
          <a:p>
            <a:pPr eaLnBrk="1" hangingPunct="1">
              <a:lnSpc>
                <a:spcPct val="80000"/>
              </a:lnSpc>
              <a:buFont typeface="Arial" pitchFamily="34" charset="0"/>
              <a:buNone/>
            </a:pPr>
            <a:r>
              <a:rPr lang="en-US" sz="2400" dirty="0" smtClean="0"/>
              <a:t>Translate using “</a:t>
            </a:r>
            <a:r>
              <a:rPr lang="en-US" sz="2400" b="1" dirty="0" smtClean="0">
                <a:solidFill>
                  <a:srgbClr val="FF6600"/>
                </a:solidFill>
              </a:rPr>
              <a:t>would</a:t>
            </a:r>
            <a:r>
              <a:rPr lang="en-US" sz="2400" dirty="0" smtClean="0"/>
              <a:t>” for the </a:t>
            </a:r>
            <a:r>
              <a:rPr lang="en-US" sz="2400" b="1" dirty="0" smtClean="0">
                <a:solidFill>
                  <a:srgbClr val="0000FF"/>
                </a:solidFill>
              </a:rPr>
              <a:t>subj</a:t>
            </a:r>
            <a:r>
              <a:rPr lang="en-US" sz="2400" dirty="0" smtClean="0"/>
              <a:t>. verb and an </a:t>
            </a:r>
            <a:r>
              <a:rPr lang="en-US" sz="2400" b="1" i="1" dirty="0" smtClean="0">
                <a:solidFill>
                  <a:srgbClr val="FF6600"/>
                </a:solidFill>
              </a:rPr>
              <a:t>indefinite</a:t>
            </a:r>
            <a:r>
              <a:rPr lang="en-US" sz="2400" dirty="0" smtClean="0">
                <a:solidFill>
                  <a:srgbClr val="CC3300"/>
                </a:solidFill>
              </a:rPr>
              <a:t> </a:t>
            </a:r>
            <a:r>
              <a:rPr lang="en-US" sz="2400" dirty="0" smtClean="0"/>
              <a:t>phrase for the antecedent, like:</a:t>
            </a:r>
          </a:p>
          <a:p>
            <a:pPr eaLnBrk="1" hangingPunct="1">
              <a:lnSpc>
                <a:spcPct val="80000"/>
              </a:lnSpc>
              <a:buFont typeface="Arial" pitchFamily="34" charset="0"/>
              <a:buNone/>
            </a:pPr>
            <a:r>
              <a:rPr lang="en-US" sz="2300" dirty="0" smtClean="0"/>
              <a:t> “</a:t>
            </a:r>
            <a:r>
              <a:rPr lang="en-US" sz="2300" b="1" dirty="0" smtClean="0">
                <a:solidFill>
                  <a:srgbClr val="FF6600"/>
                </a:solidFill>
              </a:rPr>
              <a:t>the sort of person who…</a:t>
            </a:r>
            <a:r>
              <a:rPr lang="en-US" sz="2300" dirty="0" smtClean="0"/>
              <a:t>” “</a:t>
            </a:r>
            <a:r>
              <a:rPr lang="en-US" sz="2300" b="1" dirty="0" smtClean="0">
                <a:solidFill>
                  <a:srgbClr val="FF6600"/>
                </a:solidFill>
              </a:rPr>
              <a:t>the type who…</a:t>
            </a:r>
            <a:r>
              <a:rPr lang="en-US" sz="2300" dirty="0" smtClean="0"/>
              <a:t>” “</a:t>
            </a:r>
            <a:r>
              <a:rPr lang="en-US" sz="2300" b="1" dirty="0" smtClean="0">
                <a:solidFill>
                  <a:srgbClr val="FF6600"/>
                </a:solidFill>
              </a:rPr>
              <a:t>the sort who...</a:t>
            </a:r>
            <a:r>
              <a:rPr lang="en-US" sz="2300" dirty="0" smtClean="0"/>
              <a:t>”</a:t>
            </a:r>
          </a:p>
          <a:p>
            <a:pPr eaLnBrk="1" hangingPunct="1">
              <a:lnSpc>
                <a:spcPct val="80000"/>
              </a:lnSpc>
              <a:buFont typeface="Arial" pitchFamily="34" charset="0"/>
              <a:buNone/>
            </a:pPr>
            <a:endParaRPr lang="en-US" sz="1200" dirty="0" smtClean="0"/>
          </a:p>
          <a:p>
            <a:pPr eaLnBrk="1" hangingPunct="1">
              <a:lnSpc>
                <a:spcPct val="80000"/>
              </a:lnSpc>
              <a:buFont typeface="Arial" pitchFamily="34" charset="0"/>
              <a:buNone/>
            </a:pPr>
            <a:r>
              <a:rPr lang="en-US" sz="2400" dirty="0" smtClean="0"/>
              <a:t>Hic </a:t>
            </a:r>
            <a:r>
              <a:rPr lang="en-US" sz="2400" dirty="0" err="1" smtClean="0"/>
              <a:t>est</a:t>
            </a:r>
            <a:r>
              <a:rPr lang="en-US" sz="2400" dirty="0" smtClean="0"/>
              <a:t> miles </a:t>
            </a:r>
            <a:r>
              <a:rPr lang="en-US" sz="2400" b="1" dirty="0" smtClean="0">
                <a:solidFill>
                  <a:srgbClr val="FFFF00"/>
                </a:solidFill>
              </a:rPr>
              <a:t>qui</a:t>
            </a:r>
            <a:r>
              <a:rPr lang="en-US" sz="2400" dirty="0" smtClean="0"/>
              <a:t> </a:t>
            </a:r>
            <a:r>
              <a:rPr lang="en-US" sz="2400" dirty="0" err="1" smtClean="0"/>
              <a:t>hostes</a:t>
            </a:r>
            <a:r>
              <a:rPr lang="en-US" sz="2400" dirty="0" smtClean="0"/>
              <a:t> </a:t>
            </a:r>
            <a:r>
              <a:rPr lang="en-US" sz="2400" b="1" dirty="0" err="1" smtClean="0">
                <a:solidFill>
                  <a:srgbClr val="C00000"/>
                </a:solidFill>
              </a:rPr>
              <a:t>delet</a:t>
            </a:r>
            <a:r>
              <a:rPr lang="en-US" sz="2400" dirty="0" smtClean="0"/>
              <a:t>.</a:t>
            </a:r>
          </a:p>
          <a:p>
            <a:pPr eaLnBrk="1" hangingPunct="1">
              <a:lnSpc>
                <a:spcPct val="80000"/>
              </a:lnSpc>
              <a:buFont typeface="Arial" pitchFamily="34" charset="0"/>
              <a:buNone/>
            </a:pPr>
            <a:r>
              <a:rPr lang="en-US" sz="2400" dirty="0" smtClean="0"/>
              <a:t>Hic </a:t>
            </a:r>
            <a:r>
              <a:rPr lang="en-US" sz="2400" dirty="0" err="1" smtClean="0"/>
              <a:t>est</a:t>
            </a:r>
            <a:r>
              <a:rPr lang="en-US" sz="2400" dirty="0" smtClean="0"/>
              <a:t> miles </a:t>
            </a:r>
            <a:r>
              <a:rPr lang="en-US" sz="2400" b="1" dirty="0" smtClean="0">
                <a:solidFill>
                  <a:srgbClr val="FFFF00"/>
                </a:solidFill>
              </a:rPr>
              <a:t>qui</a:t>
            </a:r>
            <a:r>
              <a:rPr lang="en-US" sz="2400" dirty="0" smtClean="0"/>
              <a:t> </a:t>
            </a:r>
            <a:r>
              <a:rPr lang="en-US" sz="2400" dirty="0" err="1" smtClean="0"/>
              <a:t>hostes</a:t>
            </a:r>
            <a:r>
              <a:rPr lang="en-US" sz="2400" dirty="0" smtClean="0"/>
              <a:t> </a:t>
            </a:r>
            <a:r>
              <a:rPr lang="en-US" sz="2400" b="1" dirty="0" err="1" smtClean="0">
                <a:solidFill>
                  <a:srgbClr val="FF6600"/>
                </a:solidFill>
              </a:rPr>
              <a:t>deleat</a:t>
            </a:r>
            <a:r>
              <a:rPr lang="en-US" sz="2400" b="1" dirty="0" smtClean="0">
                <a:solidFill>
                  <a:srgbClr val="FF6600"/>
                </a:solidFill>
              </a:rPr>
              <a:t>.</a:t>
            </a:r>
          </a:p>
          <a:p>
            <a:pPr eaLnBrk="1" hangingPunct="1">
              <a:lnSpc>
                <a:spcPct val="80000"/>
              </a:lnSpc>
              <a:buFont typeface="Arial" pitchFamily="34" charset="0"/>
              <a:buNone/>
            </a:pPr>
            <a:endParaRPr lang="en-US" sz="1200" b="1" dirty="0" smtClean="0">
              <a:solidFill>
                <a:srgbClr val="FF6600"/>
              </a:solidFill>
            </a:endParaRPr>
          </a:p>
          <a:p>
            <a:pPr>
              <a:buNone/>
            </a:pPr>
            <a:r>
              <a:rPr lang="en-US" sz="2400" dirty="0" smtClean="0"/>
              <a:t>Describes the </a:t>
            </a:r>
            <a:r>
              <a:rPr lang="en-US" sz="2400" b="1" dirty="0" smtClean="0">
                <a:solidFill>
                  <a:srgbClr val="FF6600"/>
                </a:solidFill>
              </a:rPr>
              <a:t>character</a:t>
            </a:r>
            <a:r>
              <a:rPr lang="en-US" sz="2400" dirty="0" smtClean="0"/>
              <a:t> (not the actions) of the antecedent</a:t>
            </a:r>
          </a:p>
          <a:p>
            <a:pPr>
              <a:buNone/>
            </a:pPr>
            <a:r>
              <a:rPr lang="en-US" sz="2400" dirty="0" smtClean="0"/>
              <a:t>Although there is no limit to how </a:t>
            </a:r>
            <a:r>
              <a:rPr lang="en-US" sz="2400" dirty="0" smtClean="0"/>
              <a:t>the </a:t>
            </a:r>
            <a:r>
              <a:rPr lang="en-US" sz="2400" b="1" dirty="0" smtClean="0">
                <a:solidFill>
                  <a:srgbClr val="FF6600"/>
                </a:solidFill>
              </a:rPr>
              <a:t>RCC</a:t>
            </a:r>
            <a:r>
              <a:rPr lang="en-US" sz="2400" dirty="0" smtClean="0"/>
              <a:t> can start, here are a few common </a:t>
            </a:r>
            <a:r>
              <a:rPr lang="en-US" sz="2400" dirty="0" smtClean="0"/>
              <a:t>phrases </a:t>
            </a:r>
            <a:r>
              <a:rPr lang="en-US" sz="2400" dirty="0" smtClean="0"/>
              <a:t>that </a:t>
            </a:r>
            <a:r>
              <a:rPr lang="en-US" sz="2400" dirty="0" smtClean="0"/>
              <a:t>begin one:</a:t>
            </a:r>
            <a:endParaRPr lang="en-US" sz="2400" dirty="0" smtClean="0"/>
          </a:p>
          <a:p>
            <a:pPr>
              <a:buNone/>
            </a:pPr>
            <a:r>
              <a:rPr lang="en-US" sz="2400" dirty="0" smtClean="0"/>
              <a:t>		</a:t>
            </a:r>
            <a:r>
              <a:rPr lang="en-US" sz="2400" dirty="0" err="1" smtClean="0"/>
              <a:t>sunt</a:t>
            </a:r>
            <a:r>
              <a:rPr lang="en-US" sz="2400" dirty="0" smtClean="0"/>
              <a:t> qui (there are people who…)</a:t>
            </a:r>
          </a:p>
          <a:p>
            <a:pPr>
              <a:buNone/>
            </a:pPr>
            <a:r>
              <a:rPr lang="en-US" sz="2400" dirty="0" smtClean="0"/>
              <a:t>		</a:t>
            </a:r>
            <a:r>
              <a:rPr lang="en-US" sz="2400" dirty="0" err="1" smtClean="0"/>
              <a:t>quis</a:t>
            </a:r>
            <a:r>
              <a:rPr lang="en-US" sz="2400" dirty="0" smtClean="0"/>
              <a:t> </a:t>
            </a:r>
            <a:r>
              <a:rPr lang="en-US" sz="2400" dirty="0" err="1" smtClean="0"/>
              <a:t>est</a:t>
            </a:r>
            <a:r>
              <a:rPr lang="en-US" sz="2400" dirty="0" smtClean="0"/>
              <a:t> qui (who is there who…)</a:t>
            </a:r>
          </a:p>
          <a:p>
            <a:pPr>
              <a:buNone/>
            </a:pPr>
            <a:r>
              <a:rPr lang="en-US" sz="2400" dirty="0" smtClean="0"/>
              <a:t>		</a:t>
            </a:r>
            <a:r>
              <a:rPr lang="en-US" sz="2400" dirty="0" err="1" smtClean="0"/>
              <a:t>nemo</a:t>
            </a:r>
            <a:r>
              <a:rPr lang="en-US" sz="2400" dirty="0" smtClean="0"/>
              <a:t> </a:t>
            </a:r>
            <a:r>
              <a:rPr lang="en-US" sz="2400" dirty="0" err="1" smtClean="0"/>
              <a:t>est</a:t>
            </a:r>
            <a:r>
              <a:rPr lang="en-US" sz="2400" dirty="0" smtClean="0"/>
              <a:t> qui (there is no one who…)</a:t>
            </a:r>
          </a:p>
          <a:p>
            <a:pPr eaLnBrk="1" hangingPunct="1">
              <a:lnSpc>
                <a:spcPct val="80000"/>
              </a:lnSpc>
              <a:buFont typeface="Arial" pitchFamily="34" charset="0"/>
              <a:buNone/>
            </a:pPr>
            <a:endParaRPr lang="en-US" sz="2400" b="1" dirty="0" smtClean="0">
              <a:solidFill>
                <a:srgbClr val="FF6600"/>
              </a:solidFill>
            </a:endParaRPr>
          </a:p>
        </p:txBody>
      </p:sp>
      <p:grpSp>
        <p:nvGrpSpPr>
          <p:cNvPr id="2" name="Group 9"/>
          <p:cNvGrpSpPr>
            <a:grpSpLocks/>
          </p:cNvGrpSpPr>
          <p:nvPr/>
        </p:nvGrpSpPr>
        <p:grpSpPr bwMode="auto">
          <a:xfrm>
            <a:off x="4800600" y="3581400"/>
            <a:ext cx="3352800" cy="861774"/>
            <a:chOff x="5334000" y="5181600"/>
            <a:chExt cx="3352800" cy="861219"/>
          </a:xfrm>
        </p:grpSpPr>
        <p:sp>
          <p:nvSpPr>
            <p:cNvPr id="15365" name="TextBox 5"/>
            <p:cNvSpPr txBox="1">
              <a:spLocks noChangeArrowheads="1"/>
            </p:cNvSpPr>
            <p:nvPr/>
          </p:nvSpPr>
          <p:spPr bwMode="auto">
            <a:xfrm>
              <a:off x="5943600" y="5181600"/>
              <a:ext cx="2743200" cy="861219"/>
            </a:xfrm>
            <a:prstGeom prst="rect">
              <a:avLst/>
            </a:prstGeom>
            <a:noFill/>
            <a:ln w="9525">
              <a:noFill/>
              <a:miter lim="800000"/>
              <a:headEnd/>
              <a:tailEnd/>
            </a:ln>
          </p:spPr>
          <p:txBody>
            <a:bodyPr>
              <a:spAutoFit/>
            </a:bodyPr>
            <a:lstStyle/>
            <a:p>
              <a:r>
                <a:rPr lang="en-US" b="1" dirty="0">
                  <a:solidFill>
                    <a:srgbClr val="C00000"/>
                  </a:solidFill>
                </a:rPr>
                <a:t>Indic. Verb = Rel. Cl.</a:t>
              </a:r>
            </a:p>
            <a:p>
              <a:endParaRPr lang="en-US" sz="1400" dirty="0"/>
            </a:p>
            <a:p>
              <a:r>
                <a:rPr lang="en-US" b="1" dirty="0">
                  <a:solidFill>
                    <a:srgbClr val="FF6600"/>
                  </a:solidFill>
                </a:rPr>
                <a:t>Subj. Verb = RCC</a:t>
              </a:r>
            </a:p>
          </p:txBody>
        </p:sp>
        <p:sp>
          <p:nvSpPr>
            <p:cNvPr id="7" name="Left Arrow 6"/>
            <p:cNvSpPr/>
            <p:nvPr/>
          </p:nvSpPr>
          <p:spPr>
            <a:xfrm>
              <a:off x="5334000" y="5357461"/>
              <a:ext cx="609600" cy="15230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Left Arrow 7"/>
            <p:cNvSpPr/>
            <p:nvPr/>
          </p:nvSpPr>
          <p:spPr>
            <a:xfrm>
              <a:off x="5334000" y="5738215"/>
              <a:ext cx="609600" cy="15230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53536"/>
            <a:ext cx="8229600" cy="660864"/>
          </a:xfrm>
        </p:spPr>
        <p:txBody>
          <a:bodyPr>
            <a:noAutofit/>
          </a:bodyPr>
          <a:lstStyle/>
          <a:p>
            <a:pPr algn="ctr" eaLnBrk="1" fontAlgn="auto" hangingPunct="1">
              <a:spcAft>
                <a:spcPts val="0"/>
              </a:spcAft>
              <a:defRPr/>
            </a:pPr>
            <a:r>
              <a:rPr lang="en-US" sz="3800" b="1" dirty="0" smtClean="0">
                <a:solidFill>
                  <a:srgbClr val="FFFF00"/>
                </a:solidFill>
                <a:ea typeface="+mj-ea"/>
              </a:rPr>
              <a:t/>
            </a:r>
            <a:br>
              <a:rPr lang="en-US" sz="3800" b="1" dirty="0" smtClean="0">
                <a:solidFill>
                  <a:srgbClr val="FFFF00"/>
                </a:solidFill>
                <a:ea typeface="+mj-ea"/>
              </a:rPr>
            </a:br>
            <a:r>
              <a:rPr lang="en-US" sz="3800" b="1" dirty="0" smtClean="0">
                <a:solidFill>
                  <a:srgbClr val="FFFF00"/>
                </a:solidFill>
                <a:ea typeface="+mj-ea"/>
              </a:rPr>
              <a:t>Relative</a:t>
            </a:r>
            <a:r>
              <a:rPr lang="en-US" sz="3800" dirty="0" smtClean="0">
                <a:ea typeface="+mj-ea"/>
              </a:rPr>
              <a:t> Clause of </a:t>
            </a:r>
            <a:r>
              <a:rPr lang="en-US" sz="3800" b="1" dirty="0" smtClean="0">
                <a:solidFill>
                  <a:srgbClr val="00FF00"/>
                </a:solidFill>
                <a:ea typeface="+mj-ea"/>
              </a:rPr>
              <a:t>Purpose</a:t>
            </a:r>
          </a:p>
        </p:txBody>
      </p:sp>
      <p:sp>
        <p:nvSpPr>
          <p:cNvPr id="3" name="Content Placeholder 2"/>
          <p:cNvSpPr>
            <a:spLocks noGrp="1"/>
          </p:cNvSpPr>
          <p:nvPr>
            <p:ph idx="1"/>
          </p:nvPr>
        </p:nvSpPr>
        <p:spPr>
          <a:xfrm>
            <a:off x="152400" y="914400"/>
            <a:ext cx="8763000" cy="5791200"/>
          </a:xfrm>
        </p:spPr>
        <p:txBody>
          <a:bodyPr>
            <a:noAutofit/>
          </a:bodyPr>
          <a:lstStyle/>
          <a:p>
            <a:pPr eaLnBrk="1" hangingPunct="1">
              <a:lnSpc>
                <a:spcPct val="80000"/>
              </a:lnSpc>
              <a:buFont typeface="Arial" pitchFamily="34" charset="0"/>
              <a:buNone/>
            </a:pPr>
            <a:r>
              <a:rPr lang="en-US" sz="2400" dirty="0" smtClean="0"/>
              <a:t>Like the </a:t>
            </a:r>
            <a:r>
              <a:rPr lang="en-US" sz="2400" b="1" dirty="0" smtClean="0">
                <a:solidFill>
                  <a:srgbClr val="FF6600"/>
                </a:solidFill>
              </a:rPr>
              <a:t>RCC</a:t>
            </a:r>
            <a:r>
              <a:rPr lang="en-US" sz="2400" dirty="0" smtClean="0"/>
              <a:t>, the </a:t>
            </a:r>
            <a:r>
              <a:rPr lang="en-US" sz="2400" b="1" dirty="0" smtClean="0">
                <a:solidFill>
                  <a:srgbClr val="00FF00"/>
                </a:solidFill>
              </a:rPr>
              <a:t>RCP</a:t>
            </a:r>
            <a:r>
              <a:rPr lang="en-US" sz="2400" dirty="0" smtClean="0"/>
              <a:t> is a relative clause that uses a </a:t>
            </a:r>
            <a:r>
              <a:rPr lang="en-US" sz="2400" b="1" dirty="0" smtClean="0">
                <a:solidFill>
                  <a:srgbClr val="0000FF"/>
                </a:solidFill>
              </a:rPr>
              <a:t>subjunctive verb</a:t>
            </a:r>
            <a:r>
              <a:rPr lang="en-US" sz="2400" dirty="0" smtClean="0"/>
              <a:t>. </a:t>
            </a:r>
          </a:p>
          <a:p>
            <a:pPr eaLnBrk="1" hangingPunct="1">
              <a:lnSpc>
                <a:spcPct val="80000"/>
              </a:lnSpc>
              <a:buFont typeface="Arial" pitchFamily="34" charset="0"/>
              <a:buNone/>
            </a:pPr>
            <a:r>
              <a:rPr lang="en-US" sz="2400" dirty="0" smtClean="0"/>
              <a:t>Instead of describing general qualities, however, the </a:t>
            </a:r>
            <a:r>
              <a:rPr lang="en-US" sz="2400" b="1" dirty="0" smtClean="0">
                <a:solidFill>
                  <a:srgbClr val="00FF00"/>
                </a:solidFill>
              </a:rPr>
              <a:t>RCP </a:t>
            </a:r>
            <a:r>
              <a:rPr lang="en-US" sz="2400" dirty="0" smtClean="0"/>
              <a:t>instead functions as a purpose clause, describing the reason “why” someone completes an action. </a:t>
            </a:r>
          </a:p>
          <a:p>
            <a:pPr eaLnBrk="1" hangingPunct="1">
              <a:lnSpc>
                <a:spcPct val="80000"/>
              </a:lnSpc>
              <a:buFont typeface="Arial" pitchFamily="34" charset="0"/>
              <a:buNone/>
            </a:pPr>
            <a:r>
              <a:rPr lang="en-US" sz="2400" dirty="0" smtClean="0"/>
              <a:t>Like other purpose clauses, translate using an infinitive in English or phrases like “</a:t>
            </a:r>
            <a:r>
              <a:rPr lang="en-US" sz="2400" b="1" dirty="0" smtClean="0">
                <a:solidFill>
                  <a:srgbClr val="00FF00"/>
                </a:solidFill>
              </a:rPr>
              <a:t>so that</a:t>
            </a:r>
            <a:r>
              <a:rPr lang="en-US" sz="2400" dirty="0" smtClean="0"/>
              <a:t>” or “</a:t>
            </a:r>
            <a:r>
              <a:rPr lang="en-US" sz="2400" b="1" dirty="0" smtClean="0">
                <a:solidFill>
                  <a:srgbClr val="00FF00"/>
                </a:solidFill>
              </a:rPr>
              <a:t>in order to</a:t>
            </a:r>
            <a:r>
              <a:rPr lang="en-US" sz="2400" dirty="0" smtClean="0"/>
              <a:t>” </a:t>
            </a:r>
          </a:p>
          <a:p>
            <a:pPr eaLnBrk="1" hangingPunct="1">
              <a:lnSpc>
                <a:spcPct val="80000"/>
              </a:lnSpc>
              <a:buFont typeface="Arial" pitchFamily="34" charset="0"/>
              <a:buNone/>
            </a:pPr>
            <a:r>
              <a:rPr lang="en-US" sz="2400" dirty="0" smtClean="0"/>
              <a:t> The </a:t>
            </a:r>
            <a:r>
              <a:rPr lang="en-US" sz="2400" b="1" dirty="0" smtClean="0">
                <a:solidFill>
                  <a:srgbClr val="00FF00"/>
                </a:solidFill>
              </a:rPr>
              <a:t>RCP </a:t>
            </a:r>
            <a:r>
              <a:rPr lang="en-US" sz="2400" i="1" dirty="0" smtClean="0"/>
              <a:t>usually </a:t>
            </a:r>
            <a:r>
              <a:rPr lang="en-US" sz="2400" dirty="0" smtClean="0"/>
              <a:t>follows a </a:t>
            </a:r>
            <a:r>
              <a:rPr lang="en-US" sz="2400" b="1" dirty="0" smtClean="0">
                <a:solidFill>
                  <a:srgbClr val="C00000"/>
                </a:solidFill>
              </a:rPr>
              <a:t>main verb of sending or ordering </a:t>
            </a:r>
            <a:r>
              <a:rPr lang="en-US" sz="2400" dirty="0" smtClean="0"/>
              <a:t>(or something similar) and the subject of </a:t>
            </a:r>
            <a:r>
              <a:rPr lang="en-US" sz="2400" b="1" dirty="0" smtClean="0">
                <a:solidFill>
                  <a:srgbClr val="00FF00"/>
                </a:solidFill>
              </a:rPr>
              <a:t>RCP </a:t>
            </a:r>
            <a:r>
              <a:rPr lang="en-US" sz="2400" dirty="0" smtClean="0"/>
              <a:t>will </a:t>
            </a:r>
            <a:r>
              <a:rPr lang="en-US" sz="2400" i="1" dirty="0" smtClean="0"/>
              <a:t>usually</a:t>
            </a:r>
            <a:r>
              <a:rPr lang="en-US" sz="2400" dirty="0" smtClean="0"/>
              <a:t> be the </a:t>
            </a:r>
            <a:r>
              <a:rPr lang="en-US" sz="2400" b="1" dirty="0" smtClean="0">
                <a:solidFill>
                  <a:srgbClr val="00CC99"/>
                </a:solidFill>
              </a:rPr>
              <a:t>direct object </a:t>
            </a:r>
            <a:r>
              <a:rPr lang="en-US" sz="2400" dirty="0" smtClean="0"/>
              <a:t>or </a:t>
            </a:r>
            <a:r>
              <a:rPr lang="en-US" sz="2400" b="1" dirty="0" smtClean="0">
                <a:solidFill>
                  <a:srgbClr val="00CC99"/>
                </a:solidFill>
              </a:rPr>
              <a:t>indirect object </a:t>
            </a:r>
            <a:r>
              <a:rPr lang="en-US" sz="2400" dirty="0" smtClean="0"/>
              <a:t>of the main clause. </a:t>
            </a:r>
          </a:p>
          <a:p>
            <a:pPr eaLnBrk="1" hangingPunct="1">
              <a:lnSpc>
                <a:spcPct val="80000"/>
              </a:lnSpc>
              <a:buFont typeface="Arial" pitchFamily="34" charset="0"/>
              <a:buNone/>
            </a:pPr>
            <a:endParaRPr lang="en-US" sz="1200" dirty="0" smtClean="0"/>
          </a:p>
          <a:p>
            <a:pPr eaLnBrk="1" hangingPunct="1">
              <a:lnSpc>
                <a:spcPct val="80000"/>
              </a:lnSpc>
              <a:buFont typeface="Arial" pitchFamily="34" charset="0"/>
              <a:buNone/>
            </a:pPr>
            <a:r>
              <a:rPr lang="en-US" sz="2400" dirty="0" smtClean="0"/>
              <a:t>Caesar </a:t>
            </a:r>
            <a:r>
              <a:rPr lang="en-US" sz="2400" b="1" dirty="0" smtClean="0">
                <a:solidFill>
                  <a:srgbClr val="00CC99"/>
                </a:solidFill>
              </a:rPr>
              <a:t>miles</a:t>
            </a:r>
            <a:r>
              <a:rPr lang="en-US" sz="2400" dirty="0" smtClean="0"/>
              <a:t> </a:t>
            </a:r>
            <a:r>
              <a:rPr lang="en-US" sz="2400" b="1" dirty="0" err="1" smtClean="0">
                <a:solidFill>
                  <a:srgbClr val="C00000"/>
                </a:solidFill>
              </a:rPr>
              <a:t>misit</a:t>
            </a:r>
            <a:r>
              <a:rPr lang="en-US" sz="2400" dirty="0" smtClean="0"/>
              <a:t> </a:t>
            </a:r>
            <a:r>
              <a:rPr lang="en-US" sz="2400" b="1" dirty="0" smtClean="0">
                <a:solidFill>
                  <a:srgbClr val="FFFF00"/>
                </a:solidFill>
              </a:rPr>
              <a:t>qui</a:t>
            </a:r>
            <a:r>
              <a:rPr lang="en-US" sz="2400" dirty="0" smtClean="0"/>
              <a:t> </a:t>
            </a:r>
            <a:r>
              <a:rPr lang="en-US" sz="2400" dirty="0" err="1" smtClean="0"/>
              <a:t>hostes</a:t>
            </a:r>
            <a:r>
              <a:rPr lang="en-US" sz="2400" dirty="0" smtClean="0"/>
              <a:t> </a:t>
            </a:r>
            <a:r>
              <a:rPr lang="en-US" sz="2400" b="1" dirty="0" err="1" smtClean="0">
                <a:solidFill>
                  <a:srgbClr val="0000FF"/>
                </a:solidFill>
              </a:rPr>
              <a:t>deleant</a:t>
            </a:r>
            <a:r>
              <a:rPr lang="en-US" sz="2400" dirty="0" smtClean="0"/>
              <a:t>.</a:t>
            </a:r>
          </a:p>
          <a:p>
            <a:pPr eaLnBrk="1" hangingPunct="1">
              <a:lnSpc>
                <a:spcPct val="80000"/>
              </a:lnSpc>
              <a:buFont typeface="Arial" pitchFamily="34" charset="0"/>
              <a:buNone/>
            </a:pPr>
            <a:r>
              <a:rPr lang="en-US" sz="2400" b="1" dirty="0" smtClean="0">
                <a:solidFill>
                  <a:srgbClr val="FF6600"/>
                </a:solidFill>
              </a:rPr>
              <a:t>	</a:t>
            </a:r>
            <a:r>
              <a:rPr lang="en-US" sz="2400" dirty="0" smtClean="0"/>
              <a:t>Caesar </a:t>
            </a:r>
            <a:r>
              <a:rPr lang="en-US" sz="2400" b="1" dirty="0" smtClean="0">
                <a:solidFill>
                  <a:srgbClr val="C00000"/>
                </a:solidFill>
              </a:rPr>
              <a:t>sent</a:t>
            </a:r>
            <a:r>
              <a:rPr lang="en-US" sz="2400" dirty="0" smtClean="0"/>
              <a:t> </a:t>
            </a:r>
            <a:r>
              <a:rPr lang="en-US" sz="2400" b="1" dirty="0" smtClean="0">
                <a:solidFill>
                  <a:srgbClr val="00CC99"/>
                </a:solidFill>
              </a:rPr>
              <a:t>the soldiers </a:t>
            </a:r>
            <a:r>
              <a:rPr lang="en-US" sz="2400" b="1" dirty="0" smtClean="0">
                <a:solidFill>
                  <a:srgbClr val="FFFF00"/>
                </a:solidFill>
              </a:rPr>
              <a:t>to</a:t>
            </a:r>
            <a:r>
              <a:rPr lang="en-US" sz="2400" dirty="0" smtClean="0"/>
              <a:t> </a:t>
            </a:r>
            <a:r>
              <a:rPr lang="en-US" sz="2400" b="1" dirty="0" smtClean="0">
                <a:solidFill>
                  <a:srgbClr val="0000FF"/>
                </a:solidFill>
              </a:rPr>
              <a:t>destroy</a:t>
            </a:r>
            <a:r>
              <a:rPr lang="en-US" sz="2400" dirty="0" smtClean="0"/>
              <a:t> the enemy.   - or - </a:t>
            </a:r>
          </a:p>
          <a:p>
            <a:pPr eaLnBrk="1" hangingPunct="1">
              <a:lnSpc>
                <a:spcPct val="80000"/>
              </a:lnSpc>
              <a:buFont typeface="Arial" pitchFamily="34" charset="0"/>
              <a:buNone/>
            </a:pPr>
            <a:r>
              <a:rPr lang="en-US" sz="2400" b="1" dirty="0" smtClean="0">
                <a:solidFill>
                  <a:srgbClr val="FF6600"/>
                </a:solidFill>
              </a:rPr>
              <a:t>	</a:t>
            </a:r>
            <a:r>
              <a:rPr lang="en-US" sz="2400" dirty="0" smtClean="0"/>
              <a:t>Caesar </a:t>
            </a:r>
            <a:r>
              <a:rPr lang="en-US" sz="2400" b="1" dirty="0" smtClean="0">
                <a:solidFill>
                  <a:srgbClr val="C00000"/>
                </a:solidFill>
              </a:rPr>
              <a:t>sent </a:t>
            </a:r>
            <a:r>
              <a:rPr lang="en-US" sz="2400" b="1" dirty="0" smtClean="0">
                <a:solidFill>
                  <a:srgbClr val="00CC99"/>
                </a:solidFill>
              </a:rPr>
              <a:t>the soldiers</a:t>
            </a:r>
            <a:r>
              <a:rPr lang="en-US" sz="2400" dirty="0" smtClean="0"/>
              <a:t> </a:t>
            </a:r>
            <a:r>
              <a:rPr lang="en-US" sz="2400" b="1" dirty="0" smtClean="0">
                <a:solidFill>
                  <a:srgbClr val="FFFF00"/>
                </a:solidFill>
              </a:rPr>
              <a:t>in order that </a:t>
            </a:r>
            <a:r>
              <a:rPr lang="en-US" sz="2400" b="1" dirty="0" smtClean="0">
                <a:solidFill>
                  <a:srgbClr val="0000FF"/>
                </a:solidFill>
              </a:rPr>
              <a:t>they destroy </a:t>
            </a:r>
            <a:r>
              <a:rPr lang="en-US" sz="2400" dirty="0" smtClean="0"/>
              <a:t>the enemy.</a:t>
            </a:r>
          </a:p>
          <a:p>
            <a:pPr eaLnBrk="1" hangingPunct="1">
              <a:lnSpc>
                <a:spcPct val="80000"/>
              </a:lnSpc>
              <a:buFont typeface="Arial" pitchFamily="34" charset="0"/>
              <a:buNone/>
            </a:pPr>
            <a:endParaRPr lang="en-US" sz="2400" b="1" dirty="0" smtClean="0">
              <a:solidFill>
                <a:srgbClr val="FF6600"/>
              </a:solidFill>
            </a:endParaRPr>
          </a:p>
          <a:p>
            <a:pPr eaLnBrk="1" hangingPunct="1">
              <a:lnSpc>
                <a:spcPct val="80000"/>
              </a:lnSpc>
              <a:buFont typeface="Arial" pitchFamily="34" charset="0"/>
              <a:buNone/>
            </a:pPr>
            <a:r>
              <a:rPr lang="en-US" sz="2300" b="1" dirty="0" smtClean="0"/>
              <a:t>Note </a:t>
            </a:r>
            <a:r>
              <a:rPr lang="en-US" sz="2300" dirty="0" smtClean="0"/>
              <a:t>that there is not an effective way to translate the</a:t>
            </a:r>
            <a:r>
              <a:rPr lang="en-US" sz="2300" b="1" dirty="0" smtClean="0">
                <a:solidFill>
                  <a:srgbClr val="00FF00"/>
                </a:solidFill>
              </a:rPr>
              <a:t> RCP </a:t>
            </a:r>
            <a:r>
              <a:rPr lang="en-US" sz="2300" dirty="0" smtClean="0"/>
              <a:t>into English using a Relative Pronoun, so it’s best just to translate as you would regularly translate a Purpose Clause.</a:t>
            </a:r>
            <a:endParaRPr lang="en-US" sz="2300" b="1" dirty="0" smtClean="0"/>
          </a:p>
          <a:p>
            <a:pPr eaLnBrk="1" hangingPunct="1">
              <a:lnSpc>
                <a:spcPct val="80000"/>
              </a:lnSpc>
              <a:buFont typeface="Arial" pitchFamily="34" charset="0"/>
              <a:buNone/>
            </a:pPr>
            <a:endParaRPr lang="en-US" sz="1200" b="1" dirty="0" smtClean="0">
              <a:solidFill>
                <a:srgbClr val="FF6600"/>
              </a:solidFill>
            </a:endParaRPr>
          </a:p>
          <a:p>
            <a:pPr eaLnBrk="1" hangingPunct="1">
              <a:lnSpc>
                <a:spcPct val="80000"/>
              </a:lnSpc>
              <a:buFont typeface="Arial" pitchFamily="34" charset="0"/>
              <a:buNone/>
            </a:pPr>
            <a:endParaRPr lang="en-US" sz="2400" b="1" dirty="0" smtClean="0">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762000"/>
          </a:xfrm>
        </p:spPr>
        <p:txBody>
          <a:bodyPr>
            <a:noAutofit/>
          </a:bodyPr>
          <a:lstStyle/>
          <a:p>
            <a:pPr algn="ctr"/>
            <a:r>
              <a:rPr lang="en-US" sz="3000" dirty="0" smtClean="0"/>
              <a:t>Subjunctive Clause Formation - Quick Reference </a:t>
            </a:r>
            <a:endParaRPr lang="en-US" sz="3000" dirty="0"/>
          </a:p>
        </p:txBody>
      </p:sp>
      <p:sp>
        <p:nvSpPr>
          <p:cNvPr id="3" name="Content Placeholder 2"/>
          <p:cNvSpPr>
            <a:spLocks noGrp="1"/>
          </p:cNvSpPr>
          <p:nvPr>
            <p:ph idx="1"/>
          </p:nvPr>
        </p:nvSpPr>
        <p:spPr>
          <a:xfrm>
            <a:off x="228600" y="685800"/>
            <a:ext cx="8915400" cy="6019800"/>
          </a:xfrm>
        </p:spPr>
        <p:txBody>
          <a:bodyPr>
            <a:normAutofit/>
          </a:bodyPr>
          <a:lstStyle/>
          <a:p>
            <a:pPr>
              <a:buNone/>
            </a:pPr>
            <a:r>
              <a:rPr lang="en-US" sz="2400" b="1" dirty="0" smtClean="0">
                <a:solidFill>
                  <a:srgbClr val="FFFF00"/>
                </a:solidFill>
              </a:rPr>
              <a:t>Purpose Clause</a:t>
            </a:r>
            <a:r>
              <a:rPr lang="en-US" sz="2400" dirty="0" smtClean="0"/>
              <a:t>:   </a:t>
            </a:r>
            <a:r>
              <a:rPr lang="en-US" sz="2400" b="1" dirty="0" err="1" smtClean="0">
                <a:solidFill>
                  <a:srgbClr val="FFFF00"/>
                </a:solidFill>
              </a:rPr>
              <a:t>ut</a:t>
            </a:r>
            <a:r>
              <a:rPr lang="en-US" sz="2400" b="1" dirty="0" smtClean="0">
                <a:solidFill>
                  <a:srgbClr val="FFFF00"/>
                </a:solidFill>
              </a:rPr>
              <a:t> </a:t>
            </a:r>
            <a:r>
              <a:rPr lang="en-US" sz="2400" b="1" dirty="0" smtClean="0"/>
              <a:t>/ </a:t>
            </a:r>
            <a:r>
              <a:rPr lang="en-US" sz="2400" b="1" dirty="0" smtClean="0">
                <a:solidFill>
                  <a:srgbClr val="C00000"/>
                </a:solidFill>
              </a:rPr>
              <a:t>ne </a:t>
            </a:r>
            <a:r>
              <a:rPr lang="en-US" sz="2400" b="1" dirty="0" smtClean="0"/>
              <a:t>+ </a:t>
            </a:r>
            <a:r>
              <a:rPr lang="en-US" sz="2400" b="1" dirty="0" smtClean="0">
                <a:solidFill>
                  <a:srgbClr val="0000FF"/>
                </a:solidFill>
              </a:rPr>
              <a:t>Subjunctive </a:t>
            </a:r>
          </a:p>
          <a:p>
            <a:pPr>
              <a:buNone/>
            </a:pPr>
            <a:r>
              <a:rPr lang="en-US" sz="2400" b="1" dirty="0" smtClean="0"/>
              <a:t>			</a:t>
            </a:r>
            <a:r>
              <a:rPr lang="en-US" sz="2400" dirty="0" smtClean="0"/>
              <a:t>(describes “</a:t>
            </a:r>
            <a:r>
              <a:rPr lang="en-US" sz="2400" b="1" dirty="0" smtClean="0">
                <a:solidFill>
                  <a:srgbClr val="FFFF00"/>
                </a:solidFill>
              </a:rPr>
              <a:t>why?</a:t>
            </a:r>
            <a:r>
              <a:rPr lang="en-US" sz="2400" dirty="0" smtClean="0"/>
              <a:t>” or “</a:t>
            </a:r>
            <a:r>
              <a:rPr lang="en-US" sz="2400" b="1" dirty="0" smtClean="0">
                <a:solidFill>
                  <a:srgbClr val="FFFF00"/>
                </a:solidFill>
              </a:rPr>
              <a:t>for what reason?</a:t>
            </a:r>
            <a:r>
              <a:rPr lang="en-US" sz="2400" dirty="0" smtClean="0"/>
              <a:t>”)</a:t>
            </a:r>
          </a:p>
          <a:p>
            <a:pPr>
              <a:buNone/>
            </a:pPr>
            <a:r>
              <a:rPr lang="en-US" sz="2400" b="1" dirty="0" smtClean="0">
                <a:solidFill>
                  <a:srgbClr val="00B0F0"/>
                </a:solidFill>
              </a:rPr>
              <a:t>Result Clause</a:t>
            </a:r>
            <a:r>
              <a:rPr lang="en-US" sz="2400" dirty="0" smtClean="0"/>
              <a:t>: </a:t>
            </a:r>
            <a:r>
              <a:rPr lang="en-US" sz="2400" b="1" dirty="0" smtClean="0">
                <a:solidFill>
                  <a:srgbClr val="FF33CC"/>
                </a:solidFill>
              </a:rPr>
              <a:t>sign word </a:t>
            </a:r>
            <a:r>
              <a:rPr lang="en-US" sz="2400" b="1" dirty="0" smtClean="0"/>
              <a:t>+ </a:t>
            </a:r>
            <a:r>
              <a:rPr lang="en-US" sz="2400" b="1" dirty="0" err="1" smtClean="0">
                <a:solidFill>
                  <a:srgbClr val="FFFF00"/>
                </a:solidFill>
              </a:rPr>
              <a:t>ut</a:t>
            </a:r>
            <a:r>
              <a:rPr lang="en-US" sz="2400" b="1" dirty="0" smtClean="0">
                <a:solidFill>
                  <a:srgbClr val="FFFF00"/>
                </a:solidFill>
              </a:rPr>
              <a:t> </a:t>
            </a:r>
            <a:r>
              <a:rPr lang="en-US" sz="2400" b="1" dirty="0" smtClean="0"/>
              <a:t>+ </a:t>
            </a:r>
            <a:r>
              <a:rPr lang="en-US" sz="2400" b="1" dirty="0" smtClean="0">
                <a:solidFill>
                  <a:srgbClr val="0000FF"/>
                </a:solidFill>
              </a:rPr>
              <a:t>Subjunctive </a:t>
            </a:r>
          </a:p>
          <a:p>
            <a:pPr>
              <a:buNone/>
            </a:pPr>
            <a:r>
              <a:rPr lang="en-US" sz="2400" b="1" dirty="0" smtClean="0"/>
              <a:t>			</a:t>
            </a:r>
            <a:r>
              <a:rPr lang="en-US" sz="2400" dirty="0" smtClean="0"/>
              <a:t>(describes the </a:t>
            </a:r>
            <a:r>
              <a:rPr lang="en-US" sz="2400" b="1" dirty="0" smtClean="0">
                <a:solidFill>
                  <a:srgbClr val="00B0F0"/>
                </a:solidFill>
              </a:rPr>
              <a:t>outcome </a:t>
            </a:r>
            <a:r>
              <a:rPr lang="en-US" sz="2400" dirty="0" smtClean="0"/>
              <a:t>of the main clause)</a:t>
            </a:r>
          </a:p>
          <a:p>
            <a:pPr>
              <a:buNone/>
            </a:pPr>
            <a:r>
              <a:rPr lang="en-US" sz="2400" b="1" dirty="0" smtClean="0">
                <a:solidFill>
                  <a:srgbClr val="FF6600"/>
                </a:solidFill>
              </a:rPr>
              <a:t>IQ</a:t>
            </a:r>
            <a:r>
              <a:rPr lang="en-US" sz="2400" dirty="0" smtClean="0"/>
              <a:t>: Main Verb of </a:t>
            </a:r>
            <a:r>
              <a:rPr lang="en-US" sz="2400" b="1" dirty="0" smtClean="0">
                <a:solidFill>
                  <a:srgbClr val="C00000"/>
                </a:solidFill>
              </a:rPr>
              <a:t>Question/Speech </a:t>
            </a:r>
            <a:r>
              <a:rPr lang="en-US" sz="2400" dirty="0" smtClean="0"/>
              <a:t>+ </a:t>
            </a:r>
            <a:r>
              <a:rPr lang="en-US" sz="2400" b="1" dirty="0" smtClean="0">
                <a:solidFill>
                  <a:srgbClr val="FF6600"/>
                </a:solidFill>
              </a:rPr>
              <a:t>Question word </a:t>
            </a:r>
            <a:r>
              <a:rPr lang="en-US" sz="2400" dirty="0" smtClean="0"/>
              <a:t>+ </a:t>
            </a:r>
            <a:r>
              <a:rPr lang="en-US" sz="2400" b="1" dirty="0" smtClean="0">
                <a:solidFill>
                  <a:srgbClr val="0000FF"/>
                </a:solidFill>
              </a:rPr>
              <a:t>Subj. </a:t>
            </a:r>
          </a:p>
          <a:p>
            <a:pPr>
              <a:buNone/>
            </a:pPr>
            <a:r>
              <a:rPr lang="en-US" sz="2400" b="1" dirty="0" smtClean="0">
                <a:solidFill>
                  <a:srgbClr val="0000FF"/>
                </a:solidFill>
              </a:rPr>
              <a:t>			</a:t>
            </a:r>
            <a:r>
              <a:rPr lang="en-US" sz="2400" dirty="0" smtClean="0"/>
              <a:t>(Reports a </a:t>
            </a:r>
            <a:r>
              <a:rPr lang="en-US" sz="2400" b="1" dirty="0" smtClean="0">
                <a:solidFill>
                  <a:srgbClr val="FF6600"/>
                </a:solidFill>
              </a:rPr>
              <a:t>question</a:t>
            </a:r>
            <a:r>
              <a:rPr lang="en-US" sz="2400" dirty="0" smtClean="0"/>
              <a:t> that was asked </a:t>
            </a:r>
            <a:r>
              <a:rPr lang="en-US" sz="2400" b="1" dirty="0" smtClean="0">
                <a:solidFill>
                  <a:srgbClr val="FF6600"/>
                </a:solidFill>
              </a:rPr>
              <a:t>indirectly</a:t>
            </a:r>
            <a:r>
              <a:rPr lang="en-US" sz="2400" dirty="0" smtClean="0"/>
              <a:t>)</a:t>
            </a:r>
          </a:p>
          <a:p>
            <a:pPr>
              <a:buNone/>
            </a:pPr>
            <a:r>
              <a:rPr lang="en-US" sz="2400" b="1" dirty="0" smtClean="0">
                <a:solidFill>
                  <a:srgbClr val="0000FF"/>
                </a:solidFill>
              </a:rPr>
              <a:t>IC</a:t>
            </a:r>
            <a:r>
              <a:rPr lang="en-US" sz="2400" dirty="0" smtClean="0"/>
              <a:t>:</a:t>
            </a:r>
            <a:r>
              <a:rPr lang="en-US" sz="2400" b="1" dirty="0" smtClean="0">
                <a:solidFill>
                  <a:srgbClr val="0000FF"/>
                </a:solidFill>
              </a:rPr>
              <a:t> </a:t>
            </a:r>
            <a:r>
              <a:rPr lang="en-US" sz="2400" dirty="0" smtClean="0"/>
              <a:t>Main Verb of </a:t>
            </a:r>
            <a:r>
              <a:rPr lang="en-US" sz="2400" b="1" dirty="0" smtClean="0">
                <a:solidFill>
                  <a:srgbClr val="C00000"/>
                </a:solidFill>
              </a:rPr>
              <a:t>Command/Speech </a:t>
            </a:r>
            <a:r>
              <a:rPr lang="en-US" sz="2400" dirty="0" smtClean="0"/>
              <a:t>+ </a:t>
            </a:r>
            <a:r>
              <a:rPr lang="en-US" sz="2400" b="1" dirty="0" err="1" smtClean="0">
                <a:solidFill>
                  <a:srgbClr val="FFFF00"/>
                </a:solidFill>
              </a:rPr>
              <a:t>ut</a:t>
            </a:r>
            <a:r>
              <a:rPr lang="en-US" sz="2400" dirty="0" smtClean="0"/>
              <a:t> / </a:t>
            </a:r>
            <a:r>
              <a:rPr lang="en-US" sz="2400" b="1" dirty="0" smtClean="0">
                <a:solidFill>
                  <a:srgbClr val="C00000"/>
                </a:solidFill>
              </a:rPr>
              <a:t>ne</a:t>
            </a:r>
            <a:r>
              <a:rPr lang="en-US" sz="2400" dirty="0" smtClean="0"/>
              <a:t> + </a:t>
            </a:r>
            <a:r>
              <a:rPr lang="en-US" sz="2400" b="1" dirty="0" smtClean="0">
                <a:solidFill>
                  <a:srgbClr val="0000FF"/>
                </a:solidFill>
              </a:rPr>
              <a:t>Subj.</a:t>
            </a:r>
          </a:p>
          <a:p>
            <a:pPr>
              <a:buNone/>
            </a:pPr>
            <a:r>
              <a:rPr lang="en-US" sz="2400" b="1" dirty="0" smtClean="0">
                <a:solidFill>
                  <a:srgbClr val="0000FF"/>
                </a:solidFill>
              </a:rPr>
              <a:t>			</a:t>
            </a:r>
            <a:r>
              <a:rPr lang="en-US" sz="2400" dirty="0" smtClean="0"/>
              <a:t>(A substantive clause that is </a:t>
            </a:r>
            <a:r>
              <a:rPr lang="en-US" sz="2400" b="1" dirty="0" smtClean="0">
                <a:solidFill>
                  <a:srgbClr val="0000FF"/>
                </a:solidFill>
              </a:rPr>
              <a:t>the thing ordered</a:t>
            </a:r>
            <a:r>
              <a:rPr lang="en-US" sz="2400" dirty="0" smtClean="0"/>
              <a:t>)</a:t>
            </a:r>
          </a:p>
          <a:p>
            <a:pPr>
              <a:buNone/>
            </a:pPr>
            <a:r>
              <a:rPr lang="en-US" sz="2400" b="1" dirty="0" smtClean="0">
                <a:solidFill>
                  <a:srgbClr val="92D050"/>
                </a:solidFill>
              </a:rPr>
              <a:t>Fear Clause</a:t>
            </a:r>
            <a:r>
              <a:rPr lang="en-US" sz="2400" dirty="0" smtClean="0"/>
              <a:t>: Main Verb of </a:t>
            </a:r>
            <a:r>
              <a:rPr lang="en-US" sz="2400" b="1" dirty="0" smtClean="0">
                <a:solidFill>
                  <a:srgbClr val="C00000"/>
                </a:solidFill>
              </a:rPr>
              <a:t>Fearing </a:t>
            </a:r>
            <a:r>
              <a:rPr lang="en-US" sz="2400" dirty="0" smtClean="0"/>
              <a:t>+ </a:t>
            </a:r>
            <a:r>
              <a:rPr lang="en-US" sz="2400" b="1" dirty="0" smtClean="0">
                <a:solidFill>
                  <a:srgbClr val="C00000"/>
                </a:solidFill>
              </a:rPr>
              <a:t>ne</a:t>
            </a:r>
            <a:r>
              <a:rPr lang="en-US" sz="2400" dirty="0" smtClean="0"/>
              <a:t> / </a:t>
            </a:r>
            <a:r>
              <a:rPr lang="en-US" sz="2400" b="1" dirty="0" err="1" smtClean="0">
                <a:solidFill>
                  <a:srgbClr val="FFFF00"/>
                </a:solidFill>
              </a:rPr>
              <a:t>ut</a:t>
            </a:r>
            <a:r>
              <a:rPr lang="en-US" sz="2400" dirty="0" smtClean="0"/>
              <a:t> + </a:t>
            </a:r>
            <a:r>
              <a:rPr lang="en-US" sz="2400" b="1" dirty="0" smtClean="0">
                <a:solidFill>
                  <a:srgbClr val="0000FF"/>
                </a:solidFill>
              </a:rPr>
              <a:t>Subj.</a:t>
            </a:r>
          </a:p>
          <a:p>
            <a:pPr>
              <a:buNone/>
            </a:pPr>
            <a:r>
              <a:rPr lang="en-US" sz="2400" dirty="0" smtClean="0"/>
              <a:t>			(Describes an action/event that is </a:t>
            </a:r>
            <a:r>
              <a:rPr lang="en-US" sz="2400" b="1" dirty="0" smtClean="0">
                <a:solidFill>
                  <a:srgbClr val="92D050"/>
                </a:solidFill>
              </a:rPr>
              <a:t>feared</a:t>
            </a:r>
            <a:r>
              <a:rPr lang="en-US" sz="2400" dirty="0" smtClean="0"/>
              <a:t>) </a:t>
            </a:r>
            <a:r>
              <a:rPr lang="en-US" sz="2400" b="1" dirty="0" smtClean="0">
                <a:solidFill>
                  <a:srgbClr val="92D050"/>
                </a:solidFill>
              </a:rPr>
              <a:t> </a:t>
            </a:r>
          </a:p>
          <a:p>
            <a:pPr>
              <a:buNone/>
            </a:pPr>
            <a:r>
              <a:rPr lang="en-US" sz="2400" b="1" dirty="0" smtClean="0">
                <a:solidFill>
                  <a:schemeClr val="accent6">
                    <a:lumMod val="25000"/>
                  </a:schemeClr>
                </a:solidFill>
              </a:rPr>
              <a:t>Cum Clause</a:t>
            </a:r>
            <a:r>
              <a:rPr lang="en-US" sz="2400" dirty="0" smtClean="0"/>
              <a:t>:  </a:t>
            </a:r>
            <a:r>
              <a:rPr lang="en-US" sz="2400" b="1" dirty="0" smtClean="0">
                <a:solidFill>
                  <a:schemeClr val="accent6">
                    <a:lumMod val="25000"/>
                  </a:schemeClr>
                </a:solidFill>
              </a:rPr>
              <a:t>Cum </a:t>
            </a:r>
            <a:r>
              <a:rPr lang="en-US" sz="2400" dirty="0" smtClean="0"/>
              <a:t>+ </a:t>
            </a:r>
            <a:r>
              <a:rPr lang="en-US" sz="2400" b="1" dirty="0" smtClean="0">
                <a:solidFill>
                  <a:srgbClr val="0000FF"/>
                </a:solidFill>
              </a:rPr>
              <a:t>Subj.  </a:t>
            </a:r>
            <a:r>
              <a:rPr lang="en-US" sz="2400" dirty="0" smtClean="0"/>
              <a:t>(cf. relationship to main clause)</a:t>
            </a:r>
          </a:p>
          <a:p>
            <a:pPr>
              <a:buNone/>
            </a:pPr>
            <a:r>
              <a:rPr lang="en-US" sz="2400" b="1" dirty="0" smtClean="0">
                <a:solidFill>
                  <a:srgbClr val="0000FF"/>
                </a:solidFill>
              </a:rPr>
              <a:t>			</a:t>
            </a:r>
            <a:r>
              <a:rPr lang="en-US" sz="2400" dirty="0" smtClean="0"/>
              <a:t>(clauses w/ various relationships to main clause)</a:t>
            </a:r>
          </a:p>
          <a:p>
            <a:pPr>
              <a:buNone/>
            </a:pPr>
            <a:r>
              <a:rPr lang="en-US" sz="2400" b="1" dirty="0" smtClean="0">
                <a:solidFill>
                  <a:srgbClr val="FFC000"/>
                </a:solidFill>
              </a:rPr>
              <a:t>RCC</a:t>
            </a:r>
            <a:r>
              <a:rPr lang="en-US" sz="2400" dirty="0" smtClean="0"/>
              <a:t>:  (Indefinite Antecedent) </a:t>
            </a:r>
            <a:r>
              <a:rPr lang="en-US" sz="2400" b="1" dirty="0" smtClean="0">
                <a:solidFill>
                  <a:srgbClr val="FFFF00"/>
                </a:solidFill>
              </a:rPr>
              <a:t>Relative Pronoun </a:t>
            </a:r>
            <a:r>
              <a:rPr lang="en-US" sz="2400" dirty="0" smtClean="0"/>
              <a:t>+ </a:t>
            </a:r>
            <a:r>
              <a:rPr lang="en-US" sz="2400" b="1" dirty="0" smtClean="0">
                <a:solidFill>
                  <a:srgbClr val="0000FF"/>
                </a:solidFill>
              </a:rPr>
              <a:t>Subj.</a:t>
            </a:r>
            <a:r>
              <a:rPr lang="en-US" sz="2400" dirty="0" smtClean="0"/>
              <a:t> </a:t>
            </a:r>
            <a:r>
              <a:rPr lang="en-US" sz="2400" b="1" dirty="0" smtClean="0">
                <a:solidFill>
                  <a:srgbClr val="0000FF"/>
                </a:solidFill>
              </a:rPr>
              <a:t> </a:t>
            </a:r>
          </a:p>
          <a:p>
            <a:pPr>
              <a:buNone/>
            </a:pPr>
            <a:r>
              <a:rPr lang="en-US" sz="2400" b="1" dirty="0" smtClean="0">
                <a:solidFill>
                  <a:srgbClr val="0000FF"/>
                </a:solidFill>
              </a:rPr>
              <a:t>			</a:t>
            </a:r>
            <a:r>
              <a:rPr lang="en-US" sz="2400" dirty="0" smtClean="0"/>
              <a:t>(Describes </a:t>
            </a:r>
            <a:r>
              <a:rPr lang="en-US" sz="2400" b="1" dirty="0" smtClean="0">
                <a:solidFill>
                  <a:srgbClr val="FFC000"/>
                </a:solidFill>
              </a:rPr>
              <a:t>general qualities </a:t>
            </a:r>
            <a:r>
              <a:rPr lang="en-US" sz="2400" dirty="0" smtClean="0"/>
              <a:t>of antecedent)</a:t>
            </a:r>
            <a:endParaRPr lang="en-US" sz="2400" b="1" dirty="0" smtClean="0">
              <a:solidFill>
                <a:srgbClr val="0000FF"/>
              </a:solidFill>
            </a:endParaRPr>
          </a:p>
          <a:p>
            <a:pPr>
              <a:buNone/>
            </a:pPr>
            <a:r>
              <a:rPr lang="en-US" sz="2400" b="1" dirty="0" smtClean="0">
                <a:solidFill>
                  <a:srgbClr val="00FF00"/>
                </a:solidFill>
              </a:rPr>
              <a:t>RCP</a:t>
            </a:r>
            <a:r>
              <a:rPr lang="en-US" sz="2400" dirty="0" smtClean="0"/>
              <a:t>:  </a:t>
            </a:r>
            <a:r>
              <a:rPr lang="en-US" sz="2400" dirty="0" smtClean="0"/>
              <a:t>Main Verb of </a:t>
            </a:r>
            <a:r>
              <a:rPr lang="en-US" sz="2400" b="1" dirty="0" smtClean="0">
                <a:solidFill>
                  <a:srgbClr val="C00000"/>
                </a:solidFill>
              </a:rPr>
              <a:t>Ordering/Sending</a:t>
            </a:r>
            <a:r>
              <a:rPr lang="en-US" sz="2400" dirty="0" smtClean="0"/>
              <a:t> + </a:t>
            </a:r>
            <a:r>
              <a:rPr lang="en-US" sz="2400" b="1" dirty="0" smtClean="0">
                <a:solidFill>
                  <a:srgbClr val="FFFF00"/>
                </a:solidFill>
              </a:rPr>
              <a:t>Rel. Pron</a:t>
            </a:r>
            <a:r>
              <a:rPr lang="en-US" sz="2400" dirty="0" smtClean="0"/>
              <a:t>. + </a:t>
            </a:r>
            <a:r>
              <a:rPr lang="en-US" sz="2400" b="1" dirty="0" smtClean="0">
                <a:solidFill>
                  <a:srgbClr val="0000FF"/>
                </a:solidFill>
              </a:rPr>
              <a:t>Subj</a:t>
            </a:r>
            <a:r>
              <a:rPr lang="en-US" sz="2400" dirty="0" smtClean="0"/>
              <a:t>. </a:t>
            </a:r>
          </a:p>
          <a:p>
            <a:pPr>
              <a:buNone/>
            </a:pPr>
            <a:r>
              <a:rPr lang="en-US" sz="2400" dirty="0" smtClean="0"/>
              <a:t>			(</a:t>
            </a:r>
            <a:r>
              <a:rPr lang="en-US" sz="2400" dirty="0" err="1" smtClean="0"/>
              <a:t>Descr</a:t>
            </a:r>
            <a:r>
              <a:rPr lang="en-US" sz="2400" dirty="0" smtClean="0"/>
              <a:t>. the </a:t>
            </a:r>
            <a:r>
              <a:rPr lang="en-US" sz="2400" b="1" dirty="0" smtClean="0">
                <a:solidFill>
                  <a:srgbClr val="00FF00"/>
                </a:solidFill>
              </a:rPr>
              <a:t>reason why </a:t>
            </a:r>
            <a:r>
              <a:rPr lang="en-US" sz="2400" dirty="0" smtClean="0"/>
              <a:t>the antecedent is sent)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53536"/>
            <a:ext cx="8229600" cy="889464"/>
          </a:xfrm>
        </p:spPr>
        <p:txBody>
          <a:bodyPr/>
          <a:lstStyle/>
          <a:p>
            <a:pPr algn="l" eaLnBrk="1" hangingPunct="1"/>
            <a:r>
              <a:rPr lang="en-US" altLang="en-US" dirty="0" smtClean="0"/>
              <a:t>Conditions: The Basics</a:t>
            </a:r>
            <a:endParaRPr lang="en-US" altLang="en-US" dirty="0" smtClean="0"/>
          </a:p>
        </p:txBody>
      </p:sp>
      <p:sp>
        <p:nvSpPr>
          <p:cNvPr id="5123" name="Content Placeholder 2"/>
          <p:cNvSpPr>
            <a:spLocks noGrp="1"/>
          </p:cNvSpPr>
          <p:nvPr>
            <p:ph idx="1"/>
          </p:nvPr>
        </p:nvSpPr>
        <p:spPr>
          <a:xfrm>
            <a:off x="228600" y="1143000"/>
            <a:ext cx="8610600" cy="5410200"/>
          </a:xfrm>
        </p:spPr>
        <p:txBody>
          <a:bodyPr>
            <a:normAutofit fontScale="77500" lnSpcReduction="20000"/>
          </a:bodyPr>
          <a:lstStyle/>
          <a:p>
            <a:pPr eaLnBrk="1" hangingPunct="1">
              <a:buFont typeface="Arial" panose="020B0604020202020204" pitchFamily="34" charset="0"/>
              <a:buNone/>
            </a:pPr>
            <a:r>
              <a:rPr lang="en-US" altLang="en-US" dirty="0" smtClean="0"/>
              <a:t>Conditional sentences generally have two parts: the “if” clause (called the </a:t>
            </a:r>
            <a:r>
              <a:rPr lang="en-US" altLang="en-US" b="1" dirty="0" smtClean="0">
                <a:solidFill>
                  <a:srgbClr val="FFC000"/>
                </a:solidFill>
              </a:rPr>
              <a:t>protasis</a:t>
            </a:r>
            <a:r>
              <a:rPr lang="en-US" altLang="en-US" dirty="0" smtClean="0"/>
              <a:t>) and the main or “then” clause (called the </a:t>
            </a:r>
            <a:r>
              <a:rPr lang="en-US" altLang="en-US" b="1" dirty="0" smtClean="0">
                <a:solidFill>
                  <a:srgbClr val="FFC000"/>
                </a:solidFill>
              </a:rPr>
              <a:t>apodosis</a:t>
            </a:r>
            <a:r>
              <a:rPr lang="en-US" altLang="en-US" dirty="0" smtClean="0"/>
              <a:t>). </a:t>
            </a:r>
          </a:p>
          <a:p>
            <a:pPr eaLnBrk="1" hangingPunct="1">
              <a:buFont typeface="Arial" panose="020B0604020202020204" pitchFamily="34" charset="0"/>
              <a:buNone/>
            </a:pPr>
            <a:r>
              <a:rPr lang="en-US" altLang="en-US" dirty="0" smtClean="0"/>
              <a:t>There </a:t>
            </a:r>
            <a:r>
              <a:rPr lang="en-US" altLang="en-US" dirty="0" smtClean="0"/>
              <a:t>are </a:t>
            </a:r>
            <a:r>
              <a:rPr lang="en-US" altLang="en-US" b="1" dirty="0" smtClean="0"/>
              <a:t>6 total </a:t>
            </a:r>
            <a:r>
              <a:rPr lang="en-US" altLang="en-US" dirty="0" smtClean="0"/>
              <a:t>types of conditional statements in </a:t>
            </a:r>
            <a:r>
              <a:rPr lang="en-US" altLang="en-US" dirty="0" smtClean="0"/>
              <a:t>Latin:</a:t>
            </a:r>
            <a:endParaRPr lang="en-US" altLang="en-US" dirty="0" smtClean="0"/>
          </a:p>
          <a:p>
            <a:pPr eaLnBrk="1" hangingPunct="1">
              <a:buFont typeface="Arial" panose="020B0604020202020204" pitchFamily="34" charset="0"/>
              <a:buNone/>
            </a:pPr>
            <a:r>
              <a:rPr lang="en-US" altLang="en-US" b="1" dirty="0" smtClean="0"/>
              <a:t>	- 3 </a:t>
            </a:r>
            <a:r>
              <a:rPr lang="en-US" altLang="en-US" dirty="0" smtClean="0"/>
              <a:t>use </a:t>
            </a:r>
            <a:r>
              <a:rPr lang="en-US" altLang="en-US" b="1" dirty="0" smtClean="0">
                <a:solidFill>
                  <a:srgbClr val="0000FF"/>
                </a:solidFill>
              </a:rPr>
              <a:t>indicative</a:t>
            </a:r>
            <a:r>
              <a:rPr lang="en-US" altLang="en-US" b="1" dirty="0" smtClean="0"/>
              <a:t> </a:t>
            </a:r>
            <a:r>
              <a:rPr lang="en-US" altLang="en-US" dirty="0" smtClean="0"/>
              <a:t>verbs</a:t>
            </a:r>
          </a:p>
          <a:p>
            <a:pPr eaLnBrk="1" hangingPunct="1">
              <a:buFont typeface="Arial" panose="020B0604020202020204" pitchFamily="34" charset="0"/>
              <a:buNone/>
            </a:pPr>
            <a:r>
              <a:rPr lang="en-US" altLang="en-US" b="1" dirty="0" smtClean="0"/>
              <a:t>	- 3 </a:t>
            </a:r>
            <a:r>
              <a:rPr lang="en-US" altLang="en-US" dirty="0" smtClean="0"/>
              <a:t>use </a:t>
            </a:r>
            <a:r>
              <a:rPr lang="en-US" altLang="en-US" b="1" dirty="0" smtClean="0">
                <a:solidFill>
                  <a:srgbClr val="C00000"/>
                </a:solidFill>
              </a:rPr>
              <a:t>subjunctive</a:t>
            </a:r>
            <a:r>
              <a:rPr lang="en-US" altLang="en-US" b="1" dirty="0" smtClean="0"/>
              <a:t> </a:t>
            </a:r>
            <a:r>
              <a:rPr lang="en-US" altLang="en-US" dirty="0" smtClean="0"/>
              <a:t>verbs </a:t>
            </a:r>
          </a:p>
          <a:p>
            <a:pPr eaLnBrk="1" hangingPunct="1">
              <a:buFont typeface="Arial" panose="020B0604020202020204" pitchFamily="34" charset="0"/>
              <a:buNone/>
            </a:pPr>
            <a:r>
              <a:rPr lang="en-US" altLang="en-US" dirty="0" smtClean="0"/>
              <a:t>All </a:t>
            </a:r>
            <a:r>
              <a:rPr lang="en-US" altLang="en-US" dirty="0" smtClean="0"/>
              <a:t>conditional statements are, </a:t>
            </a:r>
            <a:r>
              <a:rPr lang="en-US" altLang="en-US" dirty="0" smtClean="0"/>
              <a:t>to an extent, hypothetical</a:t>
            </a:r>
            <a:r>
              <a:rPr lang="en-US" altLang="en-US" dirty="0" smtClean="0"/>
              <a:t>, but if an </a:t>
            </a:r>
            <a:r>
              <a:rPr lang="en-US" altLang="en-US" b="1" dirty="0" smtClean="0">
                <a:solidFill>
                  <a:srgbClr val="0000FF"/>
                </a:solidFill>
              </a:rPr>
              <a:t>indicative</a:t>
            </a:r>
            <a:r>
              <a:rPr lang="en-US" altLang="en-US" dirty="0" smtClean="0">
                <a:solidFill>
                  <a:srgbClr val="0000FF"/>
                </a:solidFill>
              </a:rPr>
              <a:t> </a:t>
            </a:r>
            <a:r>
              <a:rPr lang="en-US" altLang="en-US" dirty="0" smtClean="0"/>
              <a:t>verb </a:t>
            </a:r>
            <a:r>
              <a:rPr lang="en-US" altLang="en-US" dirty="0" smtClean="0"/>
              <a:t>is used, the condition is more likely to </a:t>
            </a:r>
            <a:r>
              <a:rPr lang="en-US" altLang="en-US" dirty="0" smtClean="0"/>
              <a:t>occur. </a:t>
            </a:r>
          </a:p>
          <a:p>
            <a:pPr>
              <a:lnSpc>
                <a:spcPct val="90000"/>
              </a:lnSpc>
              <a:buNone/>
            </a:pPr>
            <a:r>
              <a:rPr lang="en-US" altLang="en-US" dirty="0" smtClean="0"/>
              <a:t>Conditions </a:t>
            </a:r>
            <a:r>
              <a:rPr lang="en-US" altLang="en-US" dirty="0"/>
              <a:t>can occur at three times: </a:t>
            </a:r>
            <a:r>
              <a:rPr lang="en-US" altLang="en-US" b="1" dirty="0">
                <a:solidFill>
                  <a:srgbClr val="92D050"/>
                </a:solidFill>
              </a:rPr>
              <a:t>present, past, </a:t>
            </a:r>
            <a:r>
              <a:rPr lang="en-US" altLang="en-US" dirty="0" smtClean="0"/>
              <a:t>and </a:t>
            </a:r>
            <a:r>
              <a:rPr lang="en-US" altLang="en-US" b="1" dirty="0">
                <a:solidFill>
                  <a:srgbClr val="92D050"/>
                </a:solidFill>
              </a:rPr>
              <a:t>future.</a:t>
            </a:r>
          </a:p>
          <a:p>
            <a:pPr>
              <a:lnSpc>
                <a:spcPct val="90000"/>
              </a:lnSpc>
              <a:buNone/>
            </a:pPr>
            <a:r>
              <a:rPr lang="en-US" altLang="en-US" dirty="0" smtClean="0"/>
              <a:t>Each </a:t>
            </a:r>
            <a:r>
              <a:rPr lang="en-US" altLang="en-US" dirty="0"/>
              <a:t>of the tenses has one</a:t>
            </a:r>
            <a:r>
              <a:rPr lang="en-US" altLang="en-US" dirty="0">
                <a:solidFill>
                  <a:schemeClr val="tx2"/>
                </a:solidFill>
              </a:rPr>
              <a:t> ‘</a:t>
            </a:r>
            <a:r>
              <a:rPr lang="en-US" altLang="en-US" b="1" dirty="0" smtClean="0">
                <a:solidFill>
                  <a:srgbClr val="0600F6"/>
                </a:solidFill>
              </a:rPr>
              <a:t>simple/real</a:t>
            </a:r>
            <a:r>
              <a:rPr lang="en-US" altLang="en-US" dirty="0" smtClean="0">
                <a:solidFill>
                  <a:schemeClr val="tx2"/>
                </a:solidFill>
              </a:rPr>
              <a:t>’ </a:t>
            </a:r>
            <a:r>
              <a:rPr lang="en-US" altLang="en-US" dirty="0"/>
              <a:t>(</a:t>
            </a:r>
            <a:r>
              <a:rPr lang="en-US" altLang="en-US" b="1" dirty="0">
                <a:solidFill>
                  <a:srgbClr val="0000FF"/>
                </a:solidFill>
              </a:rPr>
              <a:t>indicative</a:t>
            </a:r>
            <a:r>
              <a:rPr lang="en-US" altLang="en-US" dirty="0"/>
              <a:t>)   </a:t>
            </a:r>
          </a:p>
          <a:p>
            <a:pPr>
              <a:lnSpc>
                <a:spcPct val="90000"/>
              </a:lnSpc>
              <a:buNone/>
            </a:pPr>
            <a:r>
              <a:rPr lang="en-US" altLang="en-US" dirty="0">
                <a:solidFill>
                  <a:schemeClr val="tx2"/>
                </a:solidFill>
              </a:rPr>
              <a:t>	</a:t>
            </a:r>
            <a:r>
              <a:rPr lang="en-US" altLang="en-US" dirty="0" smtClean="0"/>
              <a:t>condition </a:t>
            </a:r>
            <a:r>
              <a:rPr lang="en-US" altLang="en-US" dirty="0"/>
              <a:t>and one </a:t>
            </a:r>
            <a:r>
              <a:rPr lang="en-US" altLang="en-US" dirty="0" smtClean="0">
                <a:solidFill>
                  <a:schemeClr val="tx2"/>
                </a:solidFill>
              </a:rPr>
              <a:t>‘</a:t>
            </a:r>
            <a:r>
              <a:rPr lang="en-US" altLang="en-US" b="1" dirty="0" smtClean="0">
                <a:solidFill>
                  <a:srgbClr val="C00000"/>
                </a:solidFill>
              </a:rPr>
              <a:t>unreal</a:t>
            </a:r>
            <a:r>
              <a:rPr lang="en-US" altLang="en-US" dirty="0" smtClean="0">
                <a:solidFill>
                  <a:schemeClr val="tx2"/>
                </a:solidFill>
              </a:rPr>
              <a:t>’ (</a:t>
            </a:r>
            <a:r>
              <a:rPr lang="en-US" altLang="en-US" b="1" dirty="0" smtClean="0">
                <a:solidFill>
                  <a:srgbClr val="C00000"/>
                </a:solidFill>
              </a:rPr>
              <a:t>subjunctive</a:t>
            </a:r>
            <a:r>
              <a:rPr lang="en-US" altLang="en-US" dirty="0" smtClean="0">
                <a:solidFill>
                  <a:schemeClr val="tx2"/>
                </a:solidFill>
              </a:rPr>
              <a:t>) </a:t>
            </a:r>
            <a:r>
              <a:rPr lang="en-US" altLang="en-US" dirty="0"/>
              <a:t>condition</a:t>
            </a:r>
            <a:r>
              <a:rPr lang="en-US" altLang="en-US" dirty="0" smtClean="0"/>
              <a:t>.</a:t>
            </a:r>
          </a:p>
          <a:p>
            <a:pPr>
              <a:lnSpc>
                <a:spcPct val="90000"/>
              </a:lnSpc>
              <a:buNone/>
            </a:pPr>
            <a:endParaRPr lang="en-US" altLang="en-US" u="sng" dirty="0"/>
          </a:p>
          <a:p>
            <a:pPr>
              <a:lnSpc>
                <a:spcPct val="90000"/>
              </a:lnSpc>
              <a:buNone/>
            </a:pPr>
            <a:r>
              <a:rPr lang="en-US" altLang="en-US" b="1" dirty="0">
                <a:solidFill>
                  <a:srgbClr val="339933"/>
                </a:solidFill>
              </a:rPr>
              <a:t>	</a:t>
            </a:r>
            <a:r>
              <a:rPr lang="en-US" altLang="en-US" b="1" dirty="0">
                <a:solidFill>
                  <a:srgbClr val="92D050"/>
                </a:solidFill>
              </a:rPr>
              <a:t>Present:</a:t>
            </a:r>
            <a:r>
              <a:rPr lang="en-US" altLang="en-US" b="1" dirty="0">
                <a:solidFill>
                  <a:schemeClr val="tx2"/>
                </a:solidFill>
              </a:rPr>
              <a:t> </a:t>
            </a:r>
            <a:r>
              <a:rPr lang="en-US" altLang="en-US" b="1" dirty="0">
                <a:solidFill>
                  <a:srgbClr val="0600F6"/>
                </a:solidFill>
              </a:rPr>
              <a:t>simple</a:t>
            </a:r>
            <a:r>
              <a:rPr lang="en-US" altLang="en-US" b="1" dirty="0">
                <a:solidFill>
                  <a:schemeClr val="tx2"/>
                </a:solidFill>
              </a:rPr>
              <a:t>, </a:t>
            </a:r>
            <a:r>
              <a:rPr lang="en-US" altLang="en-US" b="1" dirty="0">
                <a:solidFill>
                  <a:srgbClr val="C00000"/>
                </a:solidFill>
              </a:rPr>
              <a:t>contrary-to-fact</a:t>
            </a:r>
            <a:endParaRPr lang="en-US" altLang="en-US" b="1" u="sng" dirty="0">
              <a:solidFill>
                <a:srgbClr val="C00000"/>
              </a:solidFill>
            </a:endParaRPr>
          </a:p>
          <a:p>
            <a:pPr>
              <a:lnSpc>
                <a:spcPct val="90000"/>
              </a:lnSpc>
              <a:buNone/>
            </a:pPr>
            <a:r>
              <a:rPr lang="en-US" altLang="en-US" b="1" dirty="0">
                <a:solidFill>
                  <a:srgbClr val="339933"/>
                </a:solidFill>
              </a:rPr>
              <a:t>	</a:t>
            </a:r>
            <a:r>
              <a:rPr lang="en-US" altLang="en-US" b="1" dirty="0">
                <a:solidFill>
                  <a:srgbClr val="92D050"/>
                </a:solidFill>
              </a:rPr>
              <a:t>Past:</a:t>
            </a:r>
            <a:r>
              <a:rPr lang="en-US" altLang="en-US" b="1" dirty="0">
                <a:solidFill>
                  <a:srgbClr val="339933"/>
                </a:solidFill>
              </a:rPr>
              <a:t> </a:t>
            </a:r>
            <a:r>
              <a:rPr lang="en-US" altLang="en-US" b="1" dirty="0">
                <a:solidFill>
                  <a:srgbClr val="0600F6"/>
                </a:solidFill>
              </a:rPr>
              <a:t>simple</a:t>
            </a:r>
            <a:r>
              <a:rPr lang="en-US" altLang="en-US" b="1" dirty="0">
                <a:solidFill>
                  <a:schemeClr val="tx2"/>
                </a:solidFill>
              </a:rPr>
              <a:t>, </a:t>
            </a:r>
            <a:r>
              <a:rPr lang="en-US" altLang="en-US" b="1" dirty="0">
                <a:solidFill>
                  <a:srgbClr val="C00000"/>
                </a:solidFill>
              </a:rPr>
              <a:t>contrary-to-fact</a:t>
            </a:r>
            <a:endParaRPr lang="en-US" altLang="en-US" b="1" u="sng" dirty="0">
              <a:solidFill>
                <a:srgbClr val="C00000"/>
              </a:solidFill>
            </a:endParaRPr>
          </a:p>
          <a:p>
            <a:pPr>
              <a:lnSpc>
                <a:spcPct val="90000"/>
              </a:lnSpc>
              <a:buNone/>
            </a:pPr>
            <a:r>
              <a:rPr lang="en-US" altLang="en-US" b="1" dirty="0">
                <a:solidFill>
                  <a:srgbClr val="339933"/>
                </a:solidFill>
              </a:rPr>
              <a:t>	</a:t>
            </a:r>
            <a:r>
              <a:rPr lang="en-US" altLang="en-US" b="1" dirty="0">
                <a:solidFill>
                  <a:srgbClr val="92D050"/>
                </a:solidFill>
              </a:rPr>
              <a:t>Future:</a:t>
            </a:r>
            <a:r>
              <a:rPr lang="en-US" altLang="en-US" b="1" dirty="0">
                <a:solidFill>
                  <a:srgbClr val="339933"/>
                </a:solidFill>
              </a:rPr>
              <a:t> </a:t>
            </a:r>
            <a:r>
              <a:rPr lang="en-US" altLang="en-US" b="1" dirty="0">
                <a:solidFill>
                  <a:srgbClr val="0600F6"/>
                </a:solidFill>
              </a:rPr>
              <a:t>more vivid</a:t>
            </a:r>
            <a:r>
              <a:rPr lang="en-US" altLang="en-US" b="1" dirty="0">
                <a:solidFill>
                  <a:schemeClr val="tx2"/>
                </a:solidFill>
              </a:rPr>
              <a:t>, </a:t>
            </a:r>
            <a:r>
              <a:rPr lang="en-US" altLang="en-US" b="1" dirty="0">
                <a:solidFill>
                  <a:srgbClr val="C00000"/>
                </a:solidFill>
              </a:rPr>
              <a:t>less vivid</a:t>
            </a:r>
            <a:endParaRPr lang="en-US" altLang="en-US" sz="4000" b="1" u="sng" dirty="0">
              <a:solidFill>
                <a:srgbClr val="C00000"/>
              </a:solidFill>
            </a:endParaRPr>
          </a:p>
          <a:p>
            <a:pPr eaLnBrk="1" hangingPunct="1">
              <a:buFont typeface="Arial" panose="020B0604020202020204" pitchFamily="34" charset="0"/>
              <a:buNone/>
            </a:pPr>
            <a:endParaRPr lang="en-US" altLang="en-US" dirty="0" smtClean="0"/>
          </a:p>
        </p:txBody>
      </p:sp>
    </p:spTree>
    <p:extLst>
      <p:ext uri="{BB962C8B-B14F-4D97-AF65-F5344CB8AC3E}">
        <p14:creationId xmlns:p14="http://schemas.microsoft.com/office/powerpoint/2010/main" val="418732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1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505</TotalTime>
  <Words>1116</Words>
  <Application>Microsoft Office PowerPoint</Application>
  <PresentationFormat>On-screen Show (4:3)</PresentationFormat>
  <Paragraphs>204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Rockwell</vt:lpstr>
      <vt:lpstr>Wingdings 2</vt:lpstr>
      <vt:lpstr>Foundry</vt:lpstr>
      <vt:lpstr>Wk 10 Review: Uses of the Subjunctive 2</vt:lpstr>
      <vt:lpstr>Cum Clauses in the Subjunctive</vt:lpstr>
      <vt:lpstr>Cum Circumstantial</vt:lpstr>
      <vt:lpstr>Cum Adversative</vt:lpstr>
      <vt:lpstr>Cum Clauses Summary</vt:lpstr>
      <vt:lpstr> Relative Clause of Characteristic</vt:lpstr>
      <vt:lpstr> Relative Clause of Purpose</vt:lpstr>
      <vt:lpstr>Subjunctive Clause Formation - Quick Reference </vt:lpstr>
      <vt:lpstr>Conditions: The Basics</vt:lpstr>
      <vt:lpstr>Simple Fact Present</vt:lpstr>
      <vt:lpstr>Simple Fact Past</vt:lpstr>
      <vt:lpstr>Future More Vivid</vt:lpstr>
      <vt:lpstr>Contrary to Fact Present</vt:lpstr>
      <vt:lpstr>Contrary to Fact Past</vt:lpstr>
      <vt:lpstr>Future Less Vivid</vt:lpstr>
      <vt:lpstr>Mixed Conditions</vt:lpstr>
      <vt:lpstr>Condition Chart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Uses of the Subjunctive</dc:title>
  <dc:creator>Chucko</dc:creator>
  <cp:lastModifiedBy>Chuck Oughton</cp:lastModifiedBy>
  <cp:revision>46</cp:revision>
  <dcterms:created xsi:type="dcterms:W3CDTF">2006-08-16T00:00:00Z</dcterms:created>
  <dcterms:modified xsi:type="dcterms:W3CDTF">2014-11-12T06:48:56Z</dcterms:modified>
</cp:coreProperties>
</file>