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7" r:id="rId2"/>
    <p:sldId id="258" r:id="rId3"/>
    <p:sldId id="259" r:id="rId4"/>
    <p:sldId id="266" r:id="rId5"/>
    <p:sldId id="267" r:id="rId6"/>
    <p:sldId id="268" r:id="rId7"/>
    <p:sldId id="260" r:id="rId8"/>
    <p:sldId id="263" r:id="rId9"/>
    <p:sldId id="271" r:id="rId10"/>
    <p:sldId id="261" r:id="rId11"/>
    <p:sldId id="269" r:id="rId12"/>
    <p:sldId id="276" r:id="rId13"/>
    <p:sldId id="277" r:id="rId14"/>
    <p:sldId id="262" r:id="rId15"/>
    <p:sldId id="278" r:id="rId16"/>
    <p:sldId id="279" r:id="rId17"/>
    <p:sldId id="280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00"/>
    <a:srgbClr val="FF00FF"/>
    <a:srgbClr val="FF9900"/>
    <a:srgbClr val="A50021"/>
    <a:srgbClr val="996600"/>
    <a:srgbClr val="CC0066"/>
    <a:srgbClr val="66FF33"/>
    <a:srgbClr val="0000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7" autoAdjust="0"/>
    <p:restoredTop sz="94660"/>
  </p:normalViewPr>
  <p:slideViewPr>
    <p:cSldViewPr>
      <p:cViewPr>
        <p:scale>
          <a:sx n="75" d="100"/>
          <a:sy n="75" d="100"/>
        </p:scale>
        <p:origin x="-102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A4451-C54C-4B48-9012-06BA39FCD24E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EB676-7162-4B37-A081-004B6E470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F8EB64-1479-45A0-B827-BB04BFB1B8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02F4257-5BCE-48BF-AA26-25799143B895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58D7B03-8942-47BB-97B0-0F4D04EFAE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772400" cy="24606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rgbClr val="FFFF00"/>
                </a:solidFill>
              </a:rPr>
              <a:t>Review Topic: Week 1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Verbs – Indicative of the Present System, both Active and Passive; 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Present Active Imperative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Imperfect Indicative Active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2514600"/>
            <a:ext cx="3352800" cy="4449763"/>
          </a:xfrm>
          <a:prstGeom prst="rect">
            <a:avLst/>
          </a:prstGeom>
        </p:spPr>
        <p:txBody>
          <a:bodyPr numCol="1"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FFFF00"/>
                </a:solidFill>
                <a:cs typeface="+mn-cs"/>
              </a:rPr>
              <a:t>Laud</a:t>
            </a:r>
            <a:r>
              <a:rPr lang="en-US" sz="2700" dirty="0" err="1">
                <a:solidFill>
                  <a:srgbClr val="FFFF00"/>
                </a:solidFill>
                <a:cs typeface="Calibri"/>
              </a:rPr>
              <a:t>ō</a:t>
            </a:r>
            <a:r>
              <a:rPr lang="en-US" sz="2700" dirty="0">
                <a:solidFill>
                  <a:srgbClr val="FFFF00"/>
                </a:solidFill>
                <a:cs typeface="+mn-cs"/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āre</a:t>
            </a:r>
            <a:r>
              <a:rPr lang="en-US" sz="27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āvī</a:t>
            </a:r>
            <a:r>
              <a:rPr lang="en-US" sz="27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ātum</a:t>
            </a:r>
            <a:endParaRPr lang="en-US" sz="2700" dirty="0">
              <a:solidFill>
                <a:srgbClr val="FFFF00"/>
              </a:solidFill>
              <a:cs typeface="Calibri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>
                <a:solidFill>
                  <a:srgbClr val="66FFFF"/>
                </a:solidFill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ābam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audābās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audābat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audābāmus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audābātis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laudābant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626513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Impf. Ind. Act. = </a:t>
            </a:r>
            <a:r>
              <a:rPr lang="en-US" sz="2200" b="1" dirty="0" smtClean="0">
                <a:solidFill>
                  <a:srgbClr val="00B0F0"/>
                </a:solidFill>
              </a:rPr>
              <a:t>Pres.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“-</a:t>
            </a:r>
            <a:r>
              <a:rPr lang="en-US" sz="2200" b="1" dirty="0" err="1" smtClean="0">
                <a:solidFill>
                  <a:srgbClr val="FF9900"/>
                </a:solidFill>
              </a:rPr>
              <a:t>ba</a:t>
            </a:r>
            <a:r>
              <a:rPr lang="en-US" sz="2200" b="1" dirty="0" smtClean="0">
                <a:solidFill>
                  <a:srgbClr val="FF9900"/>
                </a:solidFill>
              </a:rPr>
              <a:t>-”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act. personal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514600"/>
            <a:ext cx="3048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ducere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duxī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ductum</a:t>
            </a:r>
            <a:endParaRPr lang="en-US" sz="2700" dirty="0" smtClean="0">
              <a:solidFill>
                <a:srgbClr val="FFFF00"/>
              </a:solidFill>
              <a:cs typeface="Calibri"/>
            </a:endParaRP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ēbam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ā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ēbat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ā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mus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ā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tis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ēbant</a:t>
            </a:r>
            <a:endParaRPr lang="en-US" sz="2700" dirty="0" smtClean="0">
              <a:solidFill>
                <a:srgbClr val="66FFFF"/>
              </a:solidFill>
            </a:endParaRPr>
          </a:p>
          <a:p>
            <a:endParaRPr lang="en-US" sz="27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374410"/>
            <a:ext cx="114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s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600" dirty="0" smtClean="0"/>
              <a:t> s</a:t>
            </a:r>
          </a:p>
          <a:p>
            <a:pPr algn="r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s</a:t>
            </a:r>
          </a:p>
          <a:p>
            <a:pPr algn="r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p</a:t>
            </a:r>
          </a:p>
          <a:p>
            <a:pPr algn="r"/>
            <a:r>
              <a:rPr lang="en-US" sz="2600" dirty="0" smtClean="0"/>
              <a:t>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p</a:t>
            </a:r>
          </a:p>
          <a:p>
            <a:pPr algn="r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p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Imperfect Indicative 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90800"/>
            <a:ext cx="3200400" cy="3962400"/>
          </a:xfrm>
        </p:spPr>
        <p:txBody>
          <a:bodyPr numCol="1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FFFF00"/>
                </a:solidFill>
              </a:rPr>
              <a:t>Mone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ō</a:t>
            </a:r>
            <a:r>
              <a:rPr lang="en-US" sz="2700" dirty="0" smtClean="0">
                <a:solidFill>
                  <a:srgbClr val="FFFF00"/>
                </a:solidFill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</a:rPr>
              <a:t>monē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smtClean="0">
                <a:solidFill>
                  <a:srgbClr val="FFFF00"/>
                </a:solidFill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</a:rPr>
              <a:t>monu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</a:rPr>
              <a:t>monit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um</a:t>
            </a:r>
            <a:endParaRPr lang="en-US" sz="2700" dirty="0" smtClean="0">
              <a:solidFill>
                <a:srgbClr val="FFFF00"/>
              </a:solidFill>
              <a:cs typeface="Calibri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monēbam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monēbās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monēbat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monēbāmus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monēbātis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monēbant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Impf. Ind. Act. = </a:t>
            </a:r>
            <a:r>
              <a:rPr lang="en-US" sz="2200" b="1" dirty="0" smtClean="0">
                <a:solidFill>
                  <a:srgbClr val="00B0F0"/>
                </a:solidFill>
              </a:rPr>
              <a:t>Pres.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“-</a:t>
            </a:r>
            <a:r>
              <a:rPr lang="en-US" sz="2200" b="1" dirty="0" err="1" smtClean="0">
                <a:solidFill>
                  <a:srgbClr val="FF9900"/>
                </a:solidFill>
              </a:rPr>
              <a:t>ba</a:t>
            </a:r>
            <a:r>
              <a:rPr lang="en-US" sz="2200" b="1" dirty="0" smtClean="0">
                <a:solidFill>
                  <a:srgbClr val="FF9900"/>
                </a:solidFill>
              </a:rPr>
              <a:t>-”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act. personal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2603480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Audiō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audīre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audīvī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audītum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ēbam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</a:t>
            </a:r>
            <a:r>
              <a:rPr lang="en-US" sz="2700" dirty="0" err="1" smtClean="0">
                <a:solidFill>
                  <a:srgbClr val="66FFFF"/>
                </a:solidFill>
              </a:rPr>
              <a:t>t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mus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tis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</a:t>
            </a:r>
            <a:r>
              <a:rPr lang="en-US" sz="2700" dirty="0" err="1" smtClean="0">
                <a:solidFill>
                  <a:srgbClr val="66FFFF"/>
                </a:solidFill>
              </a:rPr>
              <a:t>nt</a:t>
            </a:r>
            <a:endParaRPr lang="en-US" sz="2700" dirty="0" smtClean="0">
              <a:solidFill>
                <a:srgbClr val="66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2603480"/>
            <a:ext cx="251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Capiō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capere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cēpī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captum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ēbam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ēbat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mus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tis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</a:t>
            </a:r>
            <a:r>
              <a:rPr lang="en-US" sz="2700" dirty="0" err="1" smtClean="0">
                <a:solidFill>
                  <a:srgbClr val="66FFFF"/>
                </a:solidFill>
              </a:rPr>
              <a:t>nt</a:t>
            </a:r>
            <a:endParaRPr lang="en-US" sz="2700" dirty="0" smtClean="0">
              <a:solidFill>
                <a:srgbClr val="66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2400" y="3434477"/>
            <a:ext cx="114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p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Imperfect Indicative </a:t>
            </a:r>
            <a:r>
              <a:rPr lang="en-US" dirty="0" smtClean="0">
                <a:solidFill>
                  <a:srgbClr val="FFFF00"/>
                </a:solidFill>
              </a:rPr>
              <a:t>Passive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71600" y="2514600"/>
            <a:ext cx="3352800" cy="4449763"/>
          </a:xfrm>
          <a:prstGeom prst="rect">
            <a:avLst/>
          </a:prstGeom>
        </p:spPr>
        <p:txBody>
          <a:bodyPr numCol="1"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FFFF00"/>
                </a:solidFill>
                <a:cs typeface="+mn-cs"/>
              </a:rPr>
              <a:t>Laud</a:t>
            </a:r>
            <a:r>
              <a:rPr lang="en-US" sz="2700" dirty="0" err="1">
                <a:solidFill>
                  <a:srgbClr val="FFFF00"/>
                </a:solidFill>
                <a:cs typeface="Calibri"/>
              </a:rPr>
              <a:t>ō</a:t>
            </a:r>
            <a:r>
              <a:rPr lang="en-US" sz="2700" dirty="0">
                <a:solidFill>
                  <a:srgbClr val="FFFF00"/>
                </a:solidFill>
                <a:cs typeface="+mn-cs"/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āre</a:t>
            </a:r>
            <a:r>
              <a:rPr lang="en-US" sz="27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āvī</a:t>
            </a:r>
            <a:r>
              <a:rPr lang="en-US" sz="27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ātum</a:t>
            </a:r>
            <a:endParaRPr lang="en-US" sz="2700" dirty="0">
              <a:solidFill>
                <a:srgbClr val="FFFF00"/>
              </a:solidFill>
              <a:cs typeface="Calibri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ābar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laudābāris</a:t>
            </a:r>
            <a:r>
              <a:rPr lang="en-US" sz="2700" dirty="0" smtClean="0">
                <a:solidFill>
                  <a:srgbClr val="66FFFF"/>
                </a:solidFill>
                <a:cs typeface="Calibri" pitchFamily="34" charset="0"/>
              </a:rPr>
              <a:t> (-re)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laudābātur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laudābāmur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laudābāminī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laudābantur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1626513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Impf. Ind. Act. = </a:t>
            </a:r>
            <a:r>
              <a:rPr lang="en-US" sz="2200" b="1" dirty="0" smtClean="0">
                <a:solidFill>
                  <a:srgbClr val="00B0F0"/>
                </a:solidFill>
              </a:rPr>
              <a:t>Pres.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“-(ē)</a:t>
            </a:r>
            <a:r>
              <a:rPr lang="en-US" sz="2200" b="1" dirty="0" err="1" smtClean="0">
                <a:solidFill>
                  <a:srgbClr val="FF9900"/>
                </a:solidFill>
              </a:rPr>
              <a:t>ba</a:t>
            </a:r>
            <a:r>
              <a:rPr lang="en-US" sz="2200" b="1" dirty="0" smtClean="0">
                <a:solidFill>
                  <a:srgbClr val="FF9900"/>
                </a:solidFill>
              </a:rPr>
              <a:t>-</a:t>
            </a:r>
            <a:r>
              <a:rPr lang="en-US" sz="2200" b="1" dirty="0" smtClean="0">
                <a:solidFill>
                  <a:srgbClr val="FF9900"/>
                </a:solidFill>
              </a:rPr>
              <a:t>”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passive </a:t>
            </a:r>
            <a:r>
              <a:rPr lang="en-US" sz="2200" b="1" dirty="0" smtClean="0">
                <a:solidFill>
                  <a:srgbClr val="66FFFF"/>
                </a:solidFill>
              </a:rPr>
              <a:t>personal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2514600"/>
            <a:ext cx="3048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ducere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duxī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ductum</a:t>
            </a:r>
            <a:endParaRPr lang="en-US" sz="2700" dirty="0" smtClean="0">
              <a:solidFill>
                <a:srgbClr val="FFFF00"/>
              </a:solidFill>
              <a:cs typeface="Calibri"/>
            </a:endParaRP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ēbar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āris</a:t>
            </a:r>
            <a:r>
              <a:rPr lang="en-US" sz="2700" dirty="0" smtClean="0">
                <a:solidFill>
                  <a:srgbClr val="66FFFF"/>
                </a:solidFill>
                <a:cs typeface="Calibri" pitchFamily="34" charset="0"/>
              </a:rPr>
              <a:t> (-re)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ēbātur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ā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mur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āminī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ēbantur</a:t>
            </a:r>
            <a:endParaRPr lang="en-US" sz="2700" dirty="0" smtClean="0">
              <a:solidFill>
                <a:srgbClr val="66FFFF"/>
              </a:solidFill>
            </a:endParaRPr>
          </a:p>
          <a:p>
            <a:endParaRPr lang="en-US" sz="27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374410"/>
            <a:ext cx="114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s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600" dirty="0" smtClean="0"/>
              <a:t> s</a:t>
            </a:r>
          </a:p>
          <a:p>
            <a:pPr algn="r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s</a:t>
            </a:r>
          </a:p>
          <a:p>
            <a:pPr algn="r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p</a:t>
            </a:r>
          </a:p>
          <a:p>
            <a:pPr algn="r"/>
            <a:r>
              <a:rPr lang="en-US" sz="2600" dirty="0" smtClean="0"/>
              <a:t>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p</a:t>
            </a:r>
          </a:p>
          <a:p>
            <a:pPr algn="r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p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Imperfect Indicative </a:t>
            </a:r>
            <a:r>
              <a:rPr lang="en-US" dirty="0" smtClean="0">
                <a:solidFill>
                  <a:srgbClr val="FFFF00"/>
                </a:solidFill>
              </a:rPr>
              <a:t>Passive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90800"/>
            <a:ext cx="3200400" cy="3962400"/>
          </a:xfrm>
        </p:spPr>
        <p:txBody>
          <a:bodyPr numCol="1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FFFF00"/>
                </a:solidFill>
              </a:rPr>
              <a:t>Mone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ō</a:t>
            </a:r>
            <a:r>
              <a:rPr lang="en-US" sz="2700" dirty="0" smtClean="0">
                <a:solidFill>
                  <a:srgbClr val="FFFF00"/>
                </a:solidFill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</a:rPr>
              <a:t>monē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smtClean="0">
                <a:solidFill>
                  <a:srgbClr val="FFFF00"/>
                </a:solidFill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</a:rPr>
              <a:t>monu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</a:rPr>
              <a:t>monit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um</a:t>
            </a:r>
            <a:endParaRPr lang="en-US" sz="2700" dirty="0" smtClean="0">
              <a:solidFill>
                <a:srgbClr val="FFFF00"/>
              </a:solidFill>
              <a:cs typeface="Calibri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monēbar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monēbāris</a:t>
            </a:r>
            <a:r>
              <a:rPr lang="en-US" sz="2700" dirty="0" smtClean="0">
                <a:solidFill>
                  <a:srgbClr val="66FFFF"/>
                </a:solidFill>
                <a:cs typeface="Calibri" pitchFamily="34" charset="0"/>
              </a:rPr>
              <a:t> (-re)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monēbātur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monēbāmur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monēbāminī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monēbantur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1668959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Impf. Ind. Act. = </a:t>
            </a:r>
            <a:r>
              <a:rPr lang="en-US" sz="2200" b="1" dirty="0" smtClean="0">
                <a:solidFill>
                  <a:srgbClr val="00B0F0"/>
                </a:solidFill>
              </a:rPr>
              <a:t>Pres.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“-</a:t>
            </a:r>
            <a:r>
              <a:rPr lang="en-US" sz="2200" b="1" dirty="0" err="1" smtClean="0">
                <a:solidFill>
                  <a:srgbClr val="FF9900"/>
                </a:solidFill>
              </a:rPr>
              <a:t>ēba</a:t>
            </a:r>
            <a:r>
              <a:rPr lang="en-US" sz="2200" b="1" dirty="0" smtClean="0">
                <a:solidFill>
                  <a:srgbClr val="FF9900"/>
                </a:solidFill>
              </a:rPr>
              <a:t>-</a:t>
            </a:r>
            <a:r>
              <a:rPr lang="en-US" sz="2200" b="1" dirty="0" smtClean="0">
                <a:solidFill>
                  <a:srgbClr val="FF9900"/>
                </a:solidFill>
              </a:rPr>
              <a:t>”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passive </a:t>
            </a:r>
            <a:r>
              <a:rPr lang="en-US" sz="2200" b="1" dirty="0" smtClean="0">
                <a:solidFill>
                  <a:srgbClr val="66FFFF"/>
                </a:solidFill>
              </a:rPr>
              <a:t>personal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2400" y="2603480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Audiō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audīre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audīvī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audītum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ris</a:t>
            </a:r>
            <a:r>
              <a:rPr lang="en-US" sz="2700" dirty="0" smtClean="0">
                <a:solidFill>
                  <a:srgbClr val="66FFFF"/>
                </a:solidFill>
              </a:rPr>
              <a:t> (-re)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tur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mur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minī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</a:t>
            </a:r>
            <a:r>
              <a:rPr lang="en-US" sz="2700" dirty="0" err="1" smtClean="0">
                <a:solidFill>
                  <a:srgbClr val="66FFFF"/>
                </a:solidFill>
              </a:rPr>
              <a:t>ntur</a:t>
            </a:r>
            <a:endParaRPr lang="en-US" sz="2700" dirty="0" smtClean="0">
              <a:solidFill>
                <a:srgbClr val="66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2603480"/>
            <a:ext cx="251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Capiō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capere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cēpī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captum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ris</a:t>
            </a:r>
            <a:r>
              <a:rPr lang="en-US" sz="2700" dirty="0" smtClean="0">
                <a:solidFill>
                  <a:srgbClr val="66FFFF"/>
                </a:solidFill>
              </a:rPr>
              <a:t> (-re)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ēbātur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mur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ēbā</a:t>
            </a:r>
            <a:r>
              <a:rPr lang="en-US" sz="2700" dirty="0" err="1" smtClean="0">
                <a:solidFill>
                  <a:srgbClr val="66FFFF"/>
                </a:solidFill>
              </a:rPr>
              <a:t>minī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ēba</a:t>
            </a:r>
            <a:r>
              <a:rPr lang="en-US" sz="2700" dirty="0" err="1" smtClean="0">
                <a:solidFill>
                  <a:srgbClr val="66FFFF"/>
                </a:solidFill>
              </a:rPr>
              <a:t>ntur</a:t>
            </a:r>
            <a:endParaRPr lang="en-US" sz="2700" dirty="0" smtClean="0">
              <a:solidFill>
                <a:srgbClr val="66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2400" y="3434477"/>
            <a:ext cx="114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p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Future Indicative Active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838200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US" sz="2200" b="1" dirty="0" smtClean="0">
                <a:solidFill>
                  <a:srgbClr val="FF9900"/>
                </a:solidFill>
              </a:rPr>
              <a:t>Future Tense Marker</a:t>
            </a:r>
            <a:r>
              <a:rPr lang="en-US" sz="2200" dirty="0" smtClean="0">
                <a:solidFill>
                  <a:srgbClr val="FFFF00"/>
                </a:solidFill>
              </a:rPr>
              <a:t>:  For 1</a:t>
            </a:r>
            <a:r>
              <a:rPr lang="en-US" sz="2200" baseline="30000" dirty="0" smtClean="0">
                <a:solidFill>
                  <a:srgbClr val="FFFF00"/>
                </a:solidFill>
              </a:rPr>
              <a:t>st</a:t>
            </a:r>
            <a:r>
              <a:rPr lang="en-US" sz="2200" dirty="0" smtClean="0">
                <a:solidFill>
                  <a:srgbClr val="FFFF00"/>
                </a:solidFill>
              </a:rPr>
              <a:t> &amp; 2</a:t>
            </a:r>
            <a:r>
              <a:rPr lang="en-US" sz="2200" baseline="30000" dirty="0" smtClean="0">
                <a:solidFill>
                  <a:srgbClr val="FFFF00"/>
                </a:solidFill>
              </a:rPr>
              <a:t>nd</a:t>
            </a:r>
            <a:r>
              <a:rPr lang="en-US" sz="2200" dirty="0" smtClean="0">
                <a:solidFill>
                  <a:srgbClr val="FFFF00"/>
                </a:solidFill>
              </a:rPr>
              <a:t> conjugations = </a:t>
            </a:r>
            <a:r>
              <a:rPr lang="en-US" sz="2200" b="1" dirty="0">
                <a:solidFill>
                  <a:srgbClr val="FF9900"/>
                </a:solidFill>
              </a:rPr>
              <a:t>-</a:t>
            </a:r>
            <a:r>
              <a:rPr lang="en-US" sz="2200" b="1" dirty="0" smtClean="0">
                <a:solidFill>
                  <a:srgbClr val="FF9900"/>
                </a:solidFill>
              </a:rPr>
              <a:t>bi-* 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>
                <a:solidFill>
                  <a:srgbClr val="FFFF00"/>
                </a:solidFill>
              </a:rPr>
              <a:t>	</a:t>
            </a:r>
            <a:r>
              <a:rPr lang="en-US" sz="2200" dirty="0" smtClean="0">
                <a:solidFill>
                  <a:srgbClr val="FFFF00"/>
                </a:solidFill>
              </a:rPr>
              <a:t>		           For 3</a:t>
            </a:r>
            <a:r>
              <a:rPr lang="en-US" sz="2200" baseline="30000" dirty="0" smtClean="0">
                <a:solidFill>
                  <a:srgbClr val="FFFF00"/>
                </a:solidFill>
              </a:rPr>
              <a:t>rd</a:t>
            </a:r>
            <a:r>
              <a:rPr lang="en-US" sz="2200" dirty="0" smtClean="0">
                <a:solidFill>
                  <a:srgbClr val="FFFF00"/>
                </a:solidFill>
              </a:rPr>
              <a:t> &amp; 4</a:t>
            </a:r>
            <a:r>
              <a:rPr lang="en-US" sz="2200" baseline="30000" dirty="0" smtClean="0">
                <a:solidFill>
                  <a:srgbClr val="FFFF00"/>
                </a:solidFill>
              </a:rPr>
              <a:t>th</a:t>
            </a:r>
            <a:r>
              <a:rPr lang="en-US" sz="2200" dirty="0" smtClean="0">
                <a:solidFill>
                  <a:srgbClr val="FFFF00"/>
                </a:solidFill>
              </a:rPr>
              <a:t> conjugations = </a:t>
            </a:r>
            <a:r>
              <a:rPr lang="en-US" sz="2200" b="1" dirty="0" smtClean="0">
                <a:solidFill>
                  <a:srgbClr val="FF9900"/>
                </a:solidFill>
              </a:rPr>
              <a:t>-a-/-e- </a:t>
            </a:r>
            <a:r>
              <a:rPr lang="en-US" sz="2200" dirty="0" smtClean="0">
                <a:solidFill>
                  <a:srgbClr val="FFFF00"/>
                </a:solidFill>
              </a:rPr>
              <a:t>(</a:t>
            </a:r>
            <a:r>
              <a:rPr lang="en-US" sz="2200" b="1" dirty="0" smtClean="0">
                <a:solidFill>
                  <a:srgbClr val="FF9900"/>
                </a:solidFill>
              </a:rPr>
              <a:t>A&amp;5Es rule</a:t>
            </a:r>
            <a:r>
              <a:rPr lang="en-US" sz="22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800" y="3048000"/>
            <a:ext cx="3429000" cy="4419600"/>
          </a:xfrm>
          <a:prstGeom prst="rect">
            <a:avLst/>
          </a:prstGeom>
        </p:spPr>
        <p:txBody>
          <a:bodyPr numCol="1"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500" dirty="0" err="1">
                <a:solidFill>
                  <a:srgbClr val="FFFF00"/>
                </a:solidFill>
                <a:cs typeface="+mn-cs"/>
              </a:rPr>
              <a:t>Laud</a:t>
            </a:r>
            <a:r>
              <a:rPr lang="en-US" sz="2500" dirty="0" err="1">
                <a:solidFill>
                  <a:srgbClr val="FFFF00"/>
                </a:solidFill>
                <a:cs typeface="Calibri"/>
              </a:rPr>
              <a:t>ō</a:t>
            </a:r>
            <a:r>
              <a:rPr lang="en-US" sz="2500" dirty="0">
                <a:solidFill>
                  <a:srgbClr val="FFFF00"/>
                </a:solidFill>
                <a:cs typeface="+mn-cs"/>
              </a:rPr>
              <a:t>, </a:t>
            </a:r>
            <a:r>
              <a:rPr lang="en-US" sz="2500" dirty="0" err="1">
                <a:solidFill>
                  <a:srgbClr val="FFFF00"/>
                </a:solidFill>
              </a:rPr>
              <a:t>l</a:t>
            </a:r>
            <a:r>
              <a:rPr lang="en-US" sz="25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āre</a:t>
            </a:r>
            <a:r>
              <a:rPr lang="en-US" sz="25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>
                <a:solidFill>
                  <a:srgbClr val="FFFF00"/>
                </a:solidFill>
              </a:rPr>
              <a:t>l</a:t>
            </a:r>
            <a:r>
              <a:rPr lang="en-US" sz="25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āvī</a:t>
            </a:r>
            <a:r>
              <a:rPr lang="en-US" sz="25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>
                <a:solidFill>
                  <a:srgbClr val="FFFF00"/>
                </a:solidFill>
              </a:rPr>
              <a:t>l</a:t>
            </a:r>
            <a:r>
              <a:rPr lang="en-US" sz="25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ātum</a:t>
            </a:r>
            <a:endParaRPr lang="en-US" sz="2500" dirty="0">
              <a:solidFill>
                <a:srgbClr val="FFFF00"/>
              </a:solidFill>
              <a:cs typeface="Calibri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>
                <a:solidFill>
                  <a:srgbClr val="66FFFF"/>
                </a:solidFill>
              </a:rPr>
              <a:t>l</a:t>
            </a:r>
            <a:r>
              <a:rPr lang="en-US" sz="2500" dirty="0" err="1" smtClean="0">
                <a:solidFill>
                  <a:srgbClr val="66FFFF"/>
                </a:solidFill>
                <a:cs typeface="+mn-cs"/>
              </a:rPr>
              <a:t>aud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ābō</a:t>
            </a:r>
            <a:endParaRPr lang="en-US" sz="25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audābis</a:t>
            </a:r>
            <a:endParaRPr lang="en-US" sz="25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audābit</a:t>
            </a:r>
            <a:endParaRPr lang="en-US" sz="25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audābimus</a:t>
            </a:r>
            <a:endParaRPr lang="en-US" sz="25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audābitis</a:t>
            </a:r>
            <a:endParaRPr lang="en-US" sz="25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laudābunt</a:t>
            </a:r>
            <a:endParaRPr lang="en-US" sz="2500" dirty="0">
              <a:solidFill>
                <a:srgbClr val="66FFFF"/>
              </a:solidFill>
              <a:cs typeface="Calibri" pitchFamily="34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1516559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Fut. Ind. Act. = </a:t>
            </a:r>
            <a:r>
              <a:rPr lang="en-US" sz="2200" b="1" dirty="0" smtClean="0">
                <a:solidFill>
                  <a:srgbClr val="00B0F0"/>
                </a:solidFill>
              </a:rPr>
              <a:t>Pres.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“bi” or “a/e”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act. </a:t>
            </a:r>
            <a:r>
              <a:rPr lang="en-US" sz="2200" b="1" dirty="0">
                <a:solidFill>
                  <a:srgbClr val="66FFFF"/>
                </a:solidFill>
              </a:rPr>
              <a:t>p</a:t>
            </a:r>
            <a:r>
              <a:rPr lang="en-US" sz="2200" b="1" dirty="0" smtClean="0">
                <a:solidFill>
                  <a:srgbClr val="66FFFF"/>
                </a:solidFill>
              </a:rPr>
              <a:t>ers.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30783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Ducō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ducere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duxī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ductum</a:t>
            </a:r>
            <a:endParaRPr lang="en-US" sz="2500" dirty="0" smtClean="0">
              <a:solidFill>
                <a:srgbClr val="FFFF00"/>
              </a:solidFill>
              <a:cs typeface="Calibri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am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ēs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et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ēmus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ētis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ent</a:t>
            </a:r>
            <a:endParaRPr lang="en-US" sz="2500" dirty="0" smtClean="0">
              <a:solidFill>
                <a:srgbClr val="66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771543"/>
            <a:ext cx="1143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3</a:t>
            </a:r>
            <a:r>
              <a:rPr lang="en-US" sz="2500" baseline="30000" dirty="0" smtClean="0"/>
              <a:t>rd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p</a:t>
            </a:r>
          </a:p>
          <a:p>
            <a:pPr algn="r"/>
            <a:r>
              <a:rPr lang="en-US" sz="2500" dirty="0" smtClean="0"/>
              <a:t>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p</a:t>
            </a:r>
          </a:p>
          <a:p>
            <a:pPr algn="r"/>
            <a:r>
              <a:rPr lang="en-US" sz="2500" dirty="0" smtClean="0"/>
              <a:t>3</a:t>
            </a:r>
            <a:r>
              <a:rPr lang="en-US" sz="2500" baseline="30000" dirty="0" smtClean="0"/>
              <a:t>rd</a:t>
            </a:r>
            <a:r>
              <a:rPr lang="en-US" sz="2500" dirty="0" smtClean="0"/>
              <a:t> p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Future Indicative Active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838200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US" sz="2200" b="1" dirty="0" smtClean="0">
                <a:solidFill>
                  <a:srgbClr val="FF9900"/>
                </a:solidFill>
              </a:rPr>
              <a:t>Future Tense Marker</a:t>
            </a:r>
            <a:r>
              <a:rPr lang="en-US" sz="2200" dirty="0" smtClean="0">
                <a:solidFill>
                  <a:srgbClr val="FFFF00"/>
                </a:solidFill>
              </a:rPr>
              <a:t>:  For 1</a:t>
            </a:r>
            <a:r>
              <a:rPr lang="en-US" sz="2200" baseline="30000" dirty="0" smtClean="0">
                <a:solidFill>
                  <a:srgbClr val="FFFF00"/>
                </a:solidFill>
              </a:rPr>
              <a:t>st</a:t>
            </a:r>
            <a:r>
              <a:rPr lang="en-US" sz="2200" dirty="0" smtClean="0">
                <a:solidFill>
                  <a:srgbClr val="FFFF00"/>
                </a:solidFill>
              </a:rPr>
              <a:t> &amp; 2</a:t>
            </a:r>
            <a:r>
              <a:rPr lang="en-US" sz="2200" baseline="30000" dirty="0" smtClean="0">
                <a:solidFill>
                  <a:srgbClr val="FFFF00"/>
                </a:solidFill>
              </a:rPr>
              <a:t>nd</a:t>
            </a:r>
            <a:r>
              <a:rPr lang="en-US" sz="2200" dirty="0" smtClean="0">
                <a:solidFill>
                  <a:srgbClr val="FFFF00"/>
                </a:solidFill>
              </a:rPr>
              <a:t> conjugations = </a:t>
            </a:r>
            <a:r>
              <a:rPr lang="en-US" sz="2200" b="1" dirty="0">
                <a:solidFill>
                  <a:srgbClr val="FF9900"/>
                </a:solidFill>
              </a:rPr>
              <a:t>-</a:t>
            </a:r>
            <a:r>
              <a:rPr lang="en-US" sz="2200" b="1" dirty="0" smtClean="0">
                <a:solidFill>
                  <a:srgbClr val="FF9900"/>
                </a:solidFill>
              </a:rPr>
              <a:t>bi-* 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>
                <a:solidFill>
                  <a:srgbClr val="FFFF00"/>
                </a:solidFill>
              </a:rPr>
              <a:t>	</a:t>
            </a:r>
            <a:r>
              <a:rPr lang="en-US" sz="2200" dirty="0" smtClean="0">
                <a:solidFill>
                  <a:srgbClr val="FFFF00"/>
                </a:solidFill>
              </a:rPr>
              <a:t>		           For 3</a:t>
            </a:r>
            <a:r>
              <a:rPr lang="en-US" sz="2200" baseline="30000" dirty="0" smtClean="0">
                <a:solidFill>
                  <a:srgbClr val="FFFF00"/>
                </a:solidFill>
              </a:rPr>
              <a:t>rd</a:t>
            </a:r>
            <a:r>
              <a:rPr lang="en-US" sz="2200" dirty="0" smtClean="0">
                <a:solidFill>
                  <a:srgbClr val="FFFF00"/>
                </a:solidFill>
              </a:rPr>
              <a:t> &amp; 4</a:t>
            </a:r>
            <a:r>
              <a:rPr lang="en-US" sz="2200" baseline="30000" dirty="0" smtClean="0">
                <a:solidFill>
                  <a:srgbClr val="FFFF00"/>
                </a:solidFill>
              </a:rPr>
              <a:t>th</a:t>
            </a:r>
            <a:r>
              <a:rPr lang="en-US" sz="2200" dirty="0" smtClean="0">
                <a:solidFill>
                  <a:srgbClr val="FFFF00"/>
                </a:solidFill>
              </a:rPr>
              <a:t> conjugations = </a:t>
            </a:r>
            <a:r>
              <a:rPr lang="en-US" sz="2200" b="1" dirty="0" smtClean="0">
                <a:solidFill>
                  <a:srgbClr val="FF9900"/>
                </a:solidFill>
              </a:rPr>
              <a:t>-a-/-e- </a:t>
            </a:r>
            <a:r>
              <a:rPr lang="en-US" sz="2200" dirty="0" smtClean="0">
                <a:solidFill>
                  <a:srgbClr val="FFFF00"/>
                </a:solidFill>
              </a:rPr>
              <a:t>(</a:t>
            </a:r>
            <a:r>
              <a:rPr lang="en-US" sz="2200" b="1" dirty="0" smtClean="0">
                <a:solidFill>
                  <a:srgbClr val="FF9900"/>
                </a:solidFill>
              </a:rPr>
              <a:t>A&amp;5Es rule</a:t>
            </a:r>
            <a:r>
              <a:rPr lang="en-US" sz="22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048000"/>
            <a:ext cx="3048000" cy="3429000"/>
          </a:xfrm>
          <a:prstGeom prst="rect">
            <a:avLst/>
          </a:prstGeom>
        </p:spPr>
        <p:txBody>
          <a:bodyPr numCol="1">
            <a:normAutofit/>
          </a:bodyPr>
          <a:lstStyle/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FFFF00"/>
                </a:solidFill>
              </a:rPr>
              <a:t>Mone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ō</a:t>
            </a:r>
            <a:r>
              <a:rPr lang="en-US" sz="2500" dirty="0" smtClean="0">
                <a:solidFill>
                  <a:srgbClr val="FFFF00"/>
                </a:solidFill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</a:rPr>
              <a:t>monē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342900" lvl="0" indent="-342900">
              <a:defRPr/>
            </a:pPr>
            <a:r>
              <a:rPr lang="en-US" sz="2500" dirty="0" smtClean="0">
                <a:solidFill>
                  <a:srgbClr val="FFFF00"/>
                </a:solidFill>
              </a:rPr>
              <a:t>	</a:t>
            </a:r>
            <a:r>
              <a:rPr lang="en-US" sz="2500" dirty="0" err="1" smtClean="0">
                <a:solidFill>
                  <a:srgbClr val="FFFF00"/>
                </a:solidFill>
              </a:rPr>
              <a:t>monu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</a:rPr>
              <a:t>monit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um</a:t>
            </a:r>
            <a:endParaRPr lang="en-US" sz="2500" dirty="0" smtClean="0">
              <a:solidFill>
                <a:srgbClr val="FFFF00"/>
              </a:solidFill>
              <a:cs typeface="Calibri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monēbō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monēbis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monēbit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monēbimus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monēbitis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monēbunt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1516559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Fut. Ind. Act. = </a:t>
            </a:r>
            <a:r>
              <a:rPr lang="en-US" sz="2200" b="1" dirty="0" smtClean="0">
                <a:solidFill>
                  <a:srgbClr val="00B0F0"/>
                </a:solidFill>
              </a:rPr>
              <a:t>Pres.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“bi” or “a/e”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act. </a:t>
            </a:r>
            <a:r>
              <a:rPr lang="en-US" sz="2200" b="1" dirty="0">
                <a:solidFill>
                  <a:srgbClr val="66FFFF"/>
                </a:solidFill>
              </a:rPr>
              <a:t>p</a:t>
            </a:r>
            <a:r>
              <a:rPr lang="en-US" sz="2200" b="1" dirty="0" smtClean="0">
                <a:solidFill>
                  <a:srgbClr val="66FFFF"/>
                </a:solidFill>
              </a:rPr>
              <a:t>ers.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3074581"/>
            <a:ext cx="28956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Audiō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audīre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342900" lvl="0" indent="-342900">
              <a:defRPr/>
            </a:pPr>
            <a:r>
              <a:rPr lang="en-US" sz="25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audīvī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audītum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am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s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audiet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mus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tis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smtClean="0">
                <a:solidFill>
                  <a:srgbClr val="66FFFF"/>
                </a:solidFill>
              </a:rPr>
              <a:t>audient</a:t>
            </a:r>
          </a:p>
          <a:p>
            <a:pPr marL="342900" lvl="0" indent="-342900">
              <a:defRPr/>
            </a:pPr>
            <a:endParaRPr lang="en-US" sz="2500" dirty="0" smtClean="0">
              <a:solidFill>
                <a:srgbClr val="66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28600" y="3771543"/>
            <a:ext cx="1143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3</a:t>
            </a:r>
            <a:r>
              <a:rPr lang="en-US" sz="2500" baseline="30000" dirty="0" smtClean="0"/>
              <a:t>rd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p</a:t>
            </a:r>
          </a:p>
          <a:p>
            <a:pPr algn="r"/>
            <a:r>
              <a:rPr lang="en-US" sz="2500" dirty="0" smtClean="0"/>
              <a:t>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p</a:t>
            </a:r>
          </a:p>
          <a:p>
            <a:pPr algn="r"/>
            <a:r>
              <a:rPr lang="en-US" sz="2500" dirty="0" smtClean="0"/>
              <a:t>3</a:t>
            </a:r>
            <a:r>
              <a:rPr lang="en-US" sz="2500" baseline="30000" dirty="0" smtClean="0"/>
              <a:t>rd</a:t>
            </a:r>
            <a:r>
              <a:rPr lang="en-US" sz="2500" dirty="0" smtClean="0"/>
              <a:t> p</a:t>
            </a:r>
            <a:endParaRPr lang="en-US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3078301"/>
            <a:ext cx="2514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Capiō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capere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342900" lvl="0" indent="-342900">
              <a:defRPr/>
            </a:pPr>
            <a:r>
              <a:rPr lang="en-US" sz="25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cēpī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captum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am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s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capie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t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mus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tis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capient</a:t>
            </a:r>
            <a:endParaRPr lang="en-US" sz="2500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Future Indicative </a:t>
            </a:r>
            <a:r>
              <a:rPr lang="en-US" dirty="0" smtClean="0">
                <a:solidFill>
                  <a:srgbClr val="FFFF00"/>
                </a:solidFill>
              </a:rPr>
              <a:t>Passive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838200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US" sz="2200" b="1" dirty="0" smtClean="0">
                <a:solidFill>
                  <a:srgbClr val="FF9900"/>
                </a:solidFill>
              </a:rPr>
              <a:t>Future Tense Marker</a:t>
            </a:r>
            <a:r>
              <a:rPr lang="en-US" sz="2200" dirty="0" smtClean="0">
                <a:solidFill>
                  <a:srgbClr val="FFFF00"/>
                </a:solidFill>
              </a:rPr>
              <a:t>:  For 1</a:t>
            </a:r>
            <a:r>
              <a:rPr lang="en-US" sz="2200" baseline="30000" dirty="0" smtClean="0">
                <a:solidFill>
                  <a:srgbClr val="FFFF00"/>
                </a:solidFill>
              </a:rPr>
              <a:t>st</a:t>
            </a:r>
            <a:r>
              <a:rPr lang="en-US" sz="2200" dirty="0" smtClean="0">
                <a:solidFill>
                  <a:srgbClr val="FFFF00"/>
                </a:solidFill>
              </a:rPr>
              <a:t> &amp; 2</a:t>
            </a:r>
            <a:r>
              <a:rPr lang="en-US" sz="2200" baseline="30000" dirty="0" smtClean="0">
                <a:solidFill>
                  <a:srgbClr val="FFFF00"/>
                </a:solidFill>
              </a:rPr>
              <a:t>nd</a:t>
            </a:r>
            <a:r>
              <a:rPr lang="en-US" sz="2200" dirty="0" smtClean="0">
                <a:solidFill>
                  <a:srgbClr val="FFFF00"/>
                </a:solidFill>
              </a:rPr>
              <a:t> conjugations = </a:t>
            </a:r>
            <a:r>
              <a:rPr lang="en-US" sz="2200" b="1" dirty="0">
                <a:solidFill>
                  <a:srgbClr val="FF9900"/>
                </a:solidFill>
              </a:rPr>
              <a:t>-</a:t>
            </a:r>
            <a:r>
              <a:rPr lang="en-US" sz="2200" b="1" dirty="0" smtClean="0">
                <a:solidFill>
                  <a:srgbClr val="FF9900"/>
                </a:solidFill>
              </a:rPr>
              <a:t>bi-* 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>
                <a:solidFill>
                  <a:srgbClr val="FFFF00"/>
                </a:solidFill>
              </a:rPr>
              <a:t>	</a:t>
            </a:r>
            <a:r>
              <a:rPr lang="en-US" sz="2200" dirty="0" smtClean="0">
                <a:solidFill>
                  <a:srgbClr val="FFFF00"/>
                </a:solidFill>
              </a:rPr>
              <a:t>		           For 3</a:t>
            </a:r>
            <a:r>
              <a:rPr lang="en-US" sz="2200" baseline="30000" dirty="0" smtClean="0">
                <a:solidFill>
                  <a:srgbClr val="FFFF00"/>
                </a:solidFill>
              </a:rPr>
              <a:t>rd</a:t>
            </a:r>
            <a:r>
              <a:rPr lang="en-US" sz="2200" dirty="0" smtClean="0">
                <a:solidFill>
                  <a:srgbClr val="FFFF00"/>
                </a:solidFill>
              </a:rPr>
              <a:t> &amp; 4</a:t>
            </a:r>
            <a:r>
              <a:rPr lang="en-US" sz="2200" baseline="30000" dirty="0" smtClean="0">
                <a:solidFill>
                  <a:srgbClr val="FFFF00"/>
                </a:solidFill>
              </a:rPr>
              <a:t>th</a:t>
            </a:r>
            <a:r>
              <a:rPr lang="en-US" sz="2200" dirty="0" smtClean="0">
                <a:solidFill>
                  <a:srgbClr val="FFFF00"/>
                </a:solidFill>
              </a:rPr>
              <a:t> conjugations = </a:t>
            </a:r>
            <a:r>
              <a:rPr lang="en-US" sz="2200" b="1" dirty="0" smtClean="0">
                <a:solidFill>
                  <a:srgbClr val="FF9900"/>
                </a:solidFill>
              </a:rPr>
              <a:t>-a-/-e- </a:t>
            </a:r>
            <a:r>
              <a:rPr lang="en-US" sz="2200" dirty="0" smtClean="0">
                <a:solidFill>
                  <a:srgbClr val="FFFF00"/>
                </a:solidFill>
              </a:rPr>
              <a:t>(</a:t>
            </a:r>
            <a:r>
              <a:rPr lang="en-US" sz="2200" b="1" dirty="0" smtClean="0">
                <a:solidFill>
                  <a:srgbClr val="FF9900"/>
                </a:solidFill>
              </a:rPr>
              <a:t>A&amp;5Es rule</a:t>
            </a:r>
            <a:r>
              <a:rPr lang="en-US" sz="22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800" y="3048000"/>
            <a:ext cx="3429000" cy="4419600"/>
          </a:xfrm>
          <a:prstGeom prst="rect">
            <a:avLst/>
          </a:prstGeom>
        </p:spPr>
        <p:txBody>
          <a:bodyPr numCol="1">
            <a:norm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500" dirty="0" err="1">
                <a:solidFill>
                  <a:srgbClr val="FFFF00"/>
                </a:solidFill>
                <a:cs typeface="+mn-cs"/>
              </a:rPr>
              <a:t>Laud</a:t>
            </a:r>
            <a:r>
              <a:rPr lang="en-US" sz="2500" dirty="0" err="1">
                <a:solidFill>
                  <a:srgbClr val="FFFF00"/>
                </a:solidFill>
                <a:cs typeface="Calibri"/>
              </a:rPr>
              <a:t>ō</a:t>
            </a:r>
            <a:r>
              <a:rPr lang="en-US" sz="2500" dirty="0">
                <a:solidFill>
                  <a:srgbClr val="FFFF00"/>
                </a:solidFill>
                <a:cs typeface="+mn-cs"/>
              </a:rPr>
              <a:t>, </a:t>
            </a:r>
            <a:r>
              <a:rPr lang="en-US" sz="2500" dirty="0" err="1">
                <a:solidFill>
                  <a:srgbClr val="FFFF00"/>
                </a:solidFill>
              </a:rPr>
              <a:t>l</a:t>
            </a:r>
            <a:r>
              <a:rPr lang="en-US" sz="25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āre</a:t>
            </a:r>
            <a:r>
              <a:rPr lang="en-US" sz="25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>
                <a:solidFill>
                  <a:srgbClr val="FFFF00"/>
                </a:solidFill>
              </a:rPr>
              <a:t>l</a:t>
            </a:r>
            <a:r>
              <a:rPr lang="en-US" sz="25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āvī</a:t>
            </a:r>
            <a:r>
              <a:rPr lang="en-US" sz="25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>
                <a:solidFill>
                  <a:srgbClr val="FFFF00"/>
                </a:solidFill>
              </a:rPr>
              <a:t>l</a:t>
            </a:r>
            <a:r>
              <a:rPr lang="en-US" sz="25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ātum</a:t>
            </a:r>
            <a:endParaRPr lang="en-US" sz="2500" dirty="0">
              <a:solidFill>
                <a:srgbClr val="FFFF00"/>
              </a:solidFill>
              <a:cs typeface="Calibri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laud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ābōr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laudāberis</a:t>
            </a:r>
            <a:r>
              <a:rPr lang="en-US" sz="2500" dirty="0" smtClean="0">
                <a:solidFill>
                  <a:srgbClr val="66FFFF"/>
                </a:solidFill>
                <a:cs typeface="Calibri" pitchFamily="34" charset="0"/>
              </a:rPr>
              <a:t>  (-re)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laudābitur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laudābimur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laudābiminī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laudābuntur</a:t>
            </a:r>
            <a:endParaRPr lang="en-US" sz="2500" dirty="0">
              <a:solidFill>
                <a:srgbClr val="66FFFF"/>
              </a:solidFill>
              <a:cs typeface="Calibri" pitchFamily="34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1516559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Fut. Ind. Act. = </a:t>
            </a:r>
            <a:r>
              <a:rPr lang="en-US" sz="2200" b="1" dirty="0" smtClean="0">
                <a:solidFill>
                  <a:srgbClr val="00B0F0"/>
                </a:solidFill>
              </a:rPr>
              <a:t>Pres.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“bi” or “a/e”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passive </a:t>
            </a:r>
            <a:r>
              <a:rPr lang="en-US" sz="2200" b="1" dirty="0">
                <a:solidFill>
                  <a:srgbClr val="66FFFF"/>
                </a:solidFill>
              </a:rPr>
              <a:t>p</a:t>
            </a:r>
            <a:r>
              <a:rPr lang="en-US" sz="2200" b="1" dirty="0" smtClean="0">
                <a:solidFill>
                  <a:srgbClr val="66FFFF"/>
                </a:solidFill>
              </a:rPr>
              <a:t>ers.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3078301"/>
            <a:ext cx="259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Ducō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ducere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duxī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ductum</a:t>
            </a:r>
            <a:endParaRPr lang="en-US" sz="2500" dirty="0" smtClean="0">
              <a:solidFill>
                <a:srgbClr val="FFFF00"/>
              </a:solidFill>
              <a:cs typeface="Calibri"/>
            </a:endParaRP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ar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ēris</a:t>
            </a:r>
            <a:r>
              <a:rPr lang="en-US" sz="2500" dirty="0" smtClean="0">
                <a:solidFill>
                  <a:srgbClr val="66FFFF"/>
                </a:solidFill>
                <a:cs typeface="Calibri"/>
              </a:rPr>
              <a:t>  (-re)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etur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ēmur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ēmin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ī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dūc</a:t>
            </a:r>
            <a:r>
              <a:rPr lang="en-US" sz="2500" dirty="0" err="1" smtClean="0">
                <a:solidFill>
                  <a:srgbClr val="66FFFF"/>
                </a:solidFill>
                <a:cs typeface="Calibri"/>
              </a:rPr>
              <a:t>entur</a:t>
            </a:r>
            <a:endParaRPr lang="en-US" sz="2500" dirty="0">
              <a:solidFill>
                <a:srgbClr val="66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771543"/>
            <a:ext cx="1143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3</a:t>
            </a:r>
            <a:r>
              <a:rPr lang="en-US" sz="2500" baseline="30000" dirty="0" smtClean="0"/>
              <a:t>rd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p</a:t>
            </a:r>
          </a:p>
          <a:p>
            <a:pPr algn="r"/>
            <a:r>
              <a:rPr lang="en-US" sz="2500" dirty="0" smtClean="0"/>
              <a:t>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p</a:t>
            </a:r>
          </a:p>
          <a:p>
            <a:pPr algn="r"/>
            <a:r>
              <a:rPr lang="en-US" sz="2500" dirty="0" smtClean="0"/>
              <a:t>3</a:t>
            </a:r>
            <a:r>
              <a:rPr lang="en-US" sz="2500" baseline="30000" dirty="0" smtClean="0"/>
              <a:t>rd</a:t>
            </a:r>
            <a:r>
              <a:rPr lang="en-US" sz="2500" dirty="0" smtClean="0"/>
              <a:t> p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4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61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2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83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95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27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33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8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56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64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73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Future Indicative </a:t>
            </a:r>
            <a:r>
              <a:rPr lang="en-US" dirty="0" smtClean="0">
                <a:solidFill>
                  <a:srgbClr val="FFFF00"/>
                </a:solidFill>
              </a:rPr>
              <a:t>Passive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838200"/>
          </a:xfrm>
        </p:spPr>
        <p:txBody>
          <a:bodyPr>
            <a:normAutofit fontScale="92500"/>
          </a:bodyPr>
          <a:lstStyle/>
          <a:p>
            <a:pPr eaLnBrk="1" hangingPunct="1">
              <a:buFont typeface="Arial" charset="0"/>
              <a:buNone/>
            </a:pPr>
            <a:r>
              <a:rPr lang="en-US" sz="2200" b="1" dirty="0" smtClean="0">
                <a:solidFill>
                  <a:srgbClr val="FF9900"/>
                </a:solidFill>
              </a:rPr>
              <a:t>Future Tense Marker</a:t>
            </a:r>
            <a:r>
              <a:rPr lang="en-US" sz="2200" dirty="0" smtClean="0">
                <a:solidFill>
                  <a:srgbClr val="FFFF00"/>
                </a:solidFill>
              </a:rPr>
              <a:t>:  For 1</a:t>
            </a:r>
            <a:r>
              <a:rPr lang="en-US" sz="2200" baseline="30000" dirty="0" smtClean="0">
                <a:solidFill>
                  <a:srgbClr val="FFFF00"/>
                </a:solidFill>
              </a:rPr>
              <a:t>st</a:t>
            </a:r>
            <a:r>
              <a:rPr lang="en-US" sz="2200" dirty="0" smtClean="0">
                <a:solidFill>
                  <a:srgbClr val="FFFF00"/>
                </a:solidFill>
              </a:rPr>
              <a:t> &amp; 2</a:t>
            </a:r>
            <a:r>
              <a:rPr lang="en-US" sz="2200" baseline="30000" dirty="0" smtClean="0">
                <a:solidFill>
                  <a:srgbClr val="FFFF00"/>
                </a:solidFill>
              </a:rPr>
              <a:t>nd</a:t>
            </a:r>
            <a:r>
              <a:rPr lang="en-US" sz="2200" dirty="0" smtClean="0">
                <a:solidFill>
                  <a:srgbClr val="FFFF00"/>
                </a:solidFill>
              </a:rPr>
              <a:t> conjugations = </a:t>
            </a:r>
            <a:r>
              <a:rPr lang="en-US" sz="2200" b="1" dirty="0">
                <a:solidFill>
                  <a:srgbClr val="FF9900"/>
                </a:solidFill>
              </a:rPr>
              <a:t>-</a:t>
            </a:r>
            <a:r>
              <a:rPr lang="en-US" sz="2200" b="1" dirty="0" smtClean="0">
                <a:solidFill>
                  <a:srgbClr val="FF9900"/>
                </a:solidFill>
              </a:rPr>
              <a:t>bi-* </a:t>
            </a:r>
          </a:p>
          <a:p>
            <a:pPr eaLnBrk="1" hangingPunct="1">
              <a:buFont typeface="Arial" charset="0"/>
              <a:buNone/>
            </a:pPr>
            <a:r>
              <a:rPr lang="en-US" sz="2200" dirty="0">
                <a:solidFill>
                  <a:srgbClr val="FFFF00"/>
                </a:solidFill>
              </a:rPr>
              <a:t>	</a:t>
            </a:r>
            <a:r>
              <a:rPr lang="en-US" sz="2200" dirty="0" smtClean="0">
                <a:solidFill>
                  <a:srgbClr val="FFFF00"/>
                </a:solidFill>
              </a:rPr>
              <a:t>		           For 3</a:t>
            </a:r>
            <a:r>
              <a:rPr lang="en-US" sz="2200" baseline="30000" dirty="0" smtClean="0">
                <a:solidFill>
                  <a:srgbClr val="FFFF00"/>
                </a:solidFill>
              </a:rPr>
              <a:t>rd</a:t>
            </a:r>
            <a:r>
              <a:rPr lang="en-US" sz="2200" dirty="0" smtClean="0">
                <a:solidFill>
                  <a:srgbClr val="FFFF00"/>
                </a:solidFill>
              </a:rPr>
              <a:t> &amp; 4</a:t>
            </a:r>
            <a:r>
              <a:rPr lang="en-US" sz="2200" baseline="30000" dirty="0" smtClean="0">
                <a:solidFill>
                  <a:srgbClr val="FFFF00"/>
                </a:solidFill>
              </a:rPr>
              <a:t>th</a:t>
            </a:r>
            <a:r>
              <a:rPr lang="en-US" sz="2200" dirty="0" smtClean="0">
                <a:solidFill>
                  <a:srgbClr val="FFFF00"/>
                </a:solidFill>
              </a:rPr>
              <a:t> conjugations = </a:t>
            </a:r>
            <a:r>
              <a:rPr lang="en-US" sz="2200" b="1" dirty="0" smtClean="0">
                <a:solidFill>
                  <a:srgbClr val="FF9900"/>
                </a:solidFill>
              </a:rPr>
              <a:t>-a-/-e- </a:t>
            </a:r>
            <a:r>
              <a:rPr lang="en-US" sz="2200" dirty="0" smtClean="0">
                <a:solidFill>
                  <a:srgbClr val="FFFF00"/>
                </a:solidFill>
              </a:rPr>
              <a:t>(</a:t>
            </a:r>
            <a:r>
              <a:rPr lang="en-US" sz="2200" b="1" dirty="0" smtClean="0">
                <a:solidFill>
                  <a:srgbClr val="FF9900"/>
                </a:solidFill>
              </a:rPr>
              <a:t>A&amp;5Es rule</a:t>
            </a:r>
            <a:r>
              <a:rPr lang="en-US" sz="2200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048000"/>
            <a:ext cx="3048000" cy="3429000"/>
          </a:xfrm>
          <a:prstGeom prst="rect">
            <a:avLst/>
          </a:prstGeom>
        </p:spPr>
        <p:txBody>
          <a:bodyPr numCol="1">
            <a:normAutofit/>
          </a:bodyPr>
          <a:lstStyle/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FFFF00"/>
                </a:solidFill>
              </a:rPr>
              <a:t>Mone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ō</a:t>
            </a:r>
            <a:r>
              <a:rPr lang="en-US" sz="2500" dirty="0" smtClean="0">
                <a:solidFill>
                  <a:srgbClr val="FFFF00"/>
                </a:solidFill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</a:rPr>
              <a:t>monē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342900" lvl="0" indent="-342900">
              <a:defRPr/>
            </a:pPr>
            <a:r>
              <a:rPr lang="en-US" sz="2500" dirty="0" smtClean="0">
                <a:solidFill>
                  <a:srgbClr val="FFFF00"/>
                </a:solidFill>
              </a:rPr>
              <a:t>	</a:t>
            </a:r>
            <a:r>
              <a:rPr lang="en-US" sz="2500" dirty="0" err="1" smtClean="0">
                <a:solidFill>
                  <a:srgbClr val="FFFF00"/>
                </a:solidFill>
              </a:rPr>
              <a:t>monu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</a:rPr>
              <a:t>monit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um</a:t>
            </a:r>
            <a:endParaRPr lang="en-US" sz="2500" dirty="0" smtClean="0">
              <a:solidFill>
                <a:srgbClr val="FFFF00"/>
              </a:solidFill>
              <a:cs typeface="Calibri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monēbor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monēberis</a:t>
            </a:r>
            <a:r>
              <a:rPr lang="en-US" sz="2500" dirty="0" smtClean="0">
                <a:solidFill>
                  <a:srgbClr val="66FFFF"/>
                </a:solidFill>
                <a:cs typeface="Calibri" pitchFamily="34" charset="0"/>
              </a:rPr>
              <a:t> (-re)</a:t>
            </a: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monēbitur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monēbimur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monēbiminī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monēbuntur</a:t>
            </a:r>
            <a:endParaRPr lang="en-US" sz="2500" dirty="0" smtClean="0">
              <a:solidFill>
                <a:srgbClr val="66FFFF"/>
              </a:solidFill>
              <a:cs typeface="Calibri" pitchFamily="34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1516559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Fut. Ind. Act. = </a:t>
            </a:r>
            <a:r>
              <a:rPr lang="en-US" sz="2200" b="1" dirty="0" smtClean="0">
                <a:solidFill>
                  <a:srgbClr val="00B0F0"/>
                </a:solidFill>
              </a:rPr>
              <a:t>Pres.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“bi” or “a/e”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passive </a:t>
            </a:r>
            <a:r>
              <a:rPr lang="en-US" sz="2200" b="1" dirty="0">
                <a:solidFill>
                  <a:srgbClr val="66FFFF"/>
                </a:solidFill>
              </a:rPr>
              <a:t>p</a:t>
            </a:r>
            <a:r>
              <a:rPr lang="en-US" sz="2200" b="1" dirty="0" smtClean="0">
                <a:solidFill>
                  <a:srgbClr val="66FFFF"/>
                </a:solidFill>
              </a:rPr>
              <a:t>ers.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3800" y="3048000"/>
            <a:ext cx="2895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Audiō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audīre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342900" lvl="0" indent="-342900">
              <a:defRPr/>
            </a:pPr>
            <a:r>
              <a:rPr lang="en-US" sz="25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audīvī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audītum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ar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ris</a:t>
            </a:r>
            <a:r>
              <a:rPr lang="en-US" sz="2500" dirty="0" smtClean="0">
                <a:solidFill>
                  <a:srgbClr val="66FFFF"/>
                </a:solidFill>
              </a:rPr>
              <a:t> (-re)</a:t>
            </a: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ētur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mur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minī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audientur</a:t>
            </a:r>
            <a:endParaRPr lang="en-US" sz="2500" dirty="0" smtClean="0">
              <a:solidFill>
                <a:srgbClr val="66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28600" y="3771543"/>
            <a:ext cx="1143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3</a:t>
            </a:r>
            <a:r>
              <a:rPr lang="en-US" sz="2500" baseline="30000" dirty="0" smtClean="0"/>
              <a:t>rd</a:t>
            </a:r>
            <a:r>
              <a:rPr lang="en-US" sz="2500" dirty="0" smtClean="0"/>
              <a:t> s</a:t>
            </a:r>
          </a:p>
          <a:p>
            <a:pPr algn="r"/>
            <a:r>
              <a:rPr lang="en-US" sz="2500" dirty="0" smtClean="0"/>
              <a:t>1</a:t>
            </a:r>
            <a:r>
              <a:rPr lang="en-US" sz="2500" baseline="30000" dirty="0" smtClean="0"/>
              <a:t>st</a:t>
            </a:r>
            <a:r>
              <a:rPr lang="en-US" sz="2500" dirty="0" smtClean="0"/>
              <a:t> p</a:t>
            </a:r>
          </a:p>
          <a:p>
            <a:pPr algn="r"/>
            <a:r>
              <a:rPr lang="en-US" sz="2500" dirty="0" smtClean="0"/>
              <a:t>2</a:t>
            </a:r>
            <a:r>
              <a:rPr lang="en-US" sz="2500" baseline="30000" dirty="0" smtClean="0"/>
              <a:t>nd</a:t>
            </a:r>
            <a:r>
              <a:rPr lang="en-US" sz="2500" dirty="0" smtClean="0"/>
              <a:t> p</a:t>
            </a:r>
          </a:p>
          <a:p>
            <a:pPr algn="r"/>
            <a:r>
              <a:rPr lang="en-US" sz="2500" dirty="0" smtClean="0"/>
              <a:t>3</a:t>
            </a:r>
            <a:r>
              <a:rPr lang="en-US" sz="2500" baseline="30000" dirty="0" smtClean="0"/>
              <a:t>rd</a:t>
            </a:r>
            <a:r>
              <a:rPr lang="en-US" sz="2500" dirty="0" smtClean="0"/>
              <a:t> p</a:t>
            </a:r>
            <a:endParaRPr lang="en-US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6477000" y="3048000"/>
            <a:ext cx="2514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Capiō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capere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342900" lvl="0" indent="-342900">
              <a:defRPr/>
            </a:pPr>
            <a:r>
              <a:rPr lang="en-US" sz="25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cēpī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captum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ar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ris</a:t>
            </a:r>
            <a:r>
              <a:rPr lang="en-US" sz="2500" dirty="0" smtClean="0">
                <a:solidFill>
                  <a:srgbClr val="66FFFF"/>
                </a:solidFill>
              </a:rPr>
              <a:t> (-re)</a:t>
            </a: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ētur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mur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</a:t>
            </a:r>
            <a:r>
              <a:rPr lang="en-US" sz="25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500" dirty="0" err="1" smtClean="0">
                <a:solidFill>
                  <a:srgbClr val="66FFFF"/>
                </a:solidFill>
              </a:rPr>
              <a:t>minī</a:t>
            </a:r>
            <a:endParaRPr lang="en-US" sz="2500" dirty="0" smtClean="0">
              <a:solidFill>
                <a:srgbClr val="66FFFF"/>
              </a:solidFill>
            </a:endParaRPr>
          </a:p>
          <a:p>
            <a:pPr marL="342900" lvl="0" indent="-342900">
              <a:defRPr/>
            </a:pPr>
            <a:r>
              <a:rPr lang="en-US" sz="2500" dirty="0" err="1" smtClean="0">
                <a:solidFill>
                  <a:srgbClr val="66FFFF"/>
                </a:solidFill>
              </a:rPr>
              <a:t>capientur</a:t>
            </a:r>
            <a:endParaRPr lang="en-US" sz="2500" dirty="0" smtClean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32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56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66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76" end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87" end="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31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38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53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62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71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charRg st="81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Present Active Imperatives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953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500" dirty="0" smtClean="0">
                <a:solidFill>
                  <a:srgbClr val="FFFF00"/>
                </a:solidFill>
              </a:rPr>
              <a:t>The </a:t>
            </a:r>
            <a:r>
              <a:rPr lang="en-US" sz="2500" b="1" dirty="0" smtClean="0">
                <a:solidFill>
                  <a:srgbClr val="66FFFF"/>
                </a:solidFill>
              </a:rPr>
              <a:t>imperative mood </a:t>
            </a:r>
            <a:r>
              <a:rPr lang="en-US" sz="2500" dirty="0" smtClean="0">
                <a:solidFill>
                  <a:srgbClr val="FFFF00"/>
                </a:solidFill>
              </a:rPr>
              <a:t>is used to convey a </a:t>
            </a:r>
            <a:r>
              <a:rPr lang="en-US" sz="2500" b="1" dirty="0" smtClean="0">
                <a:solidFill>
                  <a:srgbClr val="FF00FF"/>
                </a:solidFill>
              </a:rPr>
              <a:t>direct command</a:t>
            </a:r>
            <a:r>
              <a:rPr lang="en-US" sz="2500" dirty="0" smtClean="0">
                <a:solidFill>
                  <a:srgbClr val="FFFF00"/>
                </a:solidFill>
              </a:rPr>
              <a:t>, such as: “Do it!” or “Go away!” (picture your boss or your instructor screaming at you)</a:t>
            </a:r>
          </a:p>
          <a:p>
            <a:pPr>
              <a:buNone/>
            </a:pPr>
            <a:r>
              <a:rPr lang="en-US" sz="2500" b="1" dirty="0" smtClean="0">
                <a:solidFill>
                  <a:srgbClr val="66FFFF"/>
                </a:solidFill>
              </a:rPr>
              <a:t>Imperatives</a:t>
            </a:r>
            <a:r>
              <a:rPr lang="en-US" sz="2500" dirty="0" smtClean="0">
                <a:solidFill>
                  <a:srgbClr val="FFFF00"/>
                </a:solidFill>
              </a:rPr>
              <a:t> in classical Latin are found mainly in the active voice of the </a:t>
            </a:r>
            <a:r>
              <a:rPr lang="en-US" sz="2500" b="1" dirty="0" smtClean="0">
                <a:solidFill>
                  <a:srgbClr val="FF3300"/>
                </a:solidFill>
              </a:rPr>
              <a:t>present tense</a:t>
            </a:r>
            <a:r>
              <a:rPr lang="en-US" sz="25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en-US" sz="2500" dirty="0" smtClean="0">
                <a:solidFill>
                  <a:srgbClr val="FFFF00"/>
                </a:solidFill>
              </a:rPr>
              <a:t>A singular </a:t>
            </a:r>
            <a:r>
              <a:rPr lang="en-US" sz="2500" b="1" dirty="0" smtClean="0">
                <a:solidFill>
                  <a:srgbClr val="66FFFF"/>
                </a:solidFill>
              </a:rPr>
              <a:t>imperative</a:t>
            </a:r>
            <a:r>
              <a:rPr lang="en-US" sz="2500" dirty="0" smtClean="0">
                <a:solidFill>
                  <a:srgbClr val="FFFF00"/>
                </a:solidFill>
              </a:rPr>
              <a:t> is used to convey a </a:t>
            </a:r>
            <a:r>
              <a:rPr lang="en-US" sz="2500" b="1" dirty="0" smtClean="0">
                <a:solidFill>
                  <a:srgbClr val="FF00FF"/>
                </a:solidFill>
              </a:rPr>
              <a:t>direct command</a:t>
            </a:r>
            <a:r>
              <a:rPr lang="en-US" sz="2500" b="1" dirty="0" smtClean="0">
                <a:solidFill>
                  <a:srgbClr val="FFFF00"/>
                </a:solidFill>
              </a:rPr>
              <a:t> </a:t>
            </a:r>
            <a:r>
              <a:rPr lang="en-US" sz="2500" dirty="0" smtClean="0">
                <a:solidFill>
                  <a:srgbClr val="FFFF00"/>
                </a:solidFill>
              </a:rPr>
              <a:t>to a single person, while a plural </a:t>
            </a:r>
            <a:r>
              <a:rPr lang="en-US" sz="2500" b="1" dirty="0" smtClean="0">
                <a:solidFill>
                  <a:srgbClr val="66FFFF"/>
                </a:solidFill>
              </a:rPr>
              <a:t>imperative</a:t>
            </a:r>
            <a:r>
              <a:rPr lang="en-US" sz="2500" b="1" dirty="0" smtClean="0">
                <a:solidFill>
                  <a:srgbClr val="FFFF00"/>
                </a:solidFill>
              </a:rPr>
              <a:t> </a:t>
            </a:r>
            <a:r>
              <a:rPr lang="en-US" sz="2500" dirty="0" smtClean="0">
                <a:solidFill>
                  <a:srgbClr val="FFFF00"/>
                </a:solidFill>
              </a:rPr>
              <a:t>conveys a </a:t>
            </a:r>
            <a:r>
              <a:rPr lang="en-US" sz="2500" b="1" dirty="0" smtClean="0">
                <a:solidFill>
                  <a:srgbClr val="FF00FF"/>
                </a:solidFill>
              </a:rPr>
              <a:t>direct command </a:t>
            </a:r>
            <a:r>
              <a:rPr lang="en-US" sz="2500" dirty="0" smtClean="0">
                <a:solidFill>
                  <a:srgbClr val="FFFF00"/>
                </a:solidFill>
              </a:rPr>
              <a:t>to multiple people. </a:t>
            </a:r>
          </a:p>
          <a:p>
            <a:pPr>
              <a:buNone/>
            </a:pPr>
            <a:r>
              <a:rPr lang="en-US" sz="2500" dirty="0" smtClean="0">
                <a:solidFill>
                  <a:srgbClr val="FFFF00"/>
                </a:solidFill>
              </a:rPr>
              <a:t>The </a:t>
            </a:r>
            <a:r>
              <a:rPr lang="en-US" sz="2500" b="1" dirty="0" smtClean="0">
                <a:solidFill>
                  <a:srgbClr val="66FFFF"/>
                </a:solidFill>
              </a:rPr>
              <a:t>imperative mood </a:t>
            </a:r>
            <a:r>
              <a:rPr lang="en-US" sz="2500" dirty="0" smtClean="0">
                <a:solidFill>
                  <a:srgbClr val="FFFF00"/>
                </a:solidFill>
              </a:rPr>
              <a:t>of the </a:t>
            </a:r>
            <a:r>
              <a:rPr lang="en-US" sz="2500" b="1" dirty="0" smtClean="0">
                <a:solidFill>
                  <a:srgbClr val="FF3300"/>
                </a:solidFill>
              </a:rPr>
              <a:t>present tense </a:t>
            </a:r>
            <a:r>
              <a:rPr lang="en-US" sz="2500" dirty="0" smtClean="0">
                <a:solidFill>
                  <a:srgbClr val="FFFF00"/>
                </a:solidFill>
              </a:rPr>
              <a:t>is formed using the </a:t>
            </a:r>
            <a:r>
              <a:rPr lang="en-US" sz="2500" b="1" dirty="0" smtClean="0">
                <a:solidFill>
                  <a:srgbClr val="00B0F0"/>
                </a:solidFill>
              </a:rPr>
              <a:t>present stem </a:t>
            </a:r>
            <a:r>
              <a:rPr lang="en-US" sz="2500" dirty="0" smtClean="0">
                <a:solidFill>
                  <a:srgbClr val="FFFF00"/>
                </a:solidFill>
              </a:rPr>
              <a:t>(including theme vowel) + Ø ending for the sing. and “-</a:t>
            </a:r>
            <a:r>
              <a:rPr lang="en-US" sz="2500" dirty="0" err="1" smtClean="0">
                <a:solidFill>
                  <a:srgbClr val="FFFF00"/>
                </a:solidFill>
              </a:rPr>
              <a:t>te</a:t>
            </a:r>
            <a:r>
              <a:rPr lang="en-US" sz="2500" dirty="0" smtClean="0">
                <a:solidFill>
                  <a:srgbClr val="FFFF00"/>
                </a:solidFill>
              </a:rPr>
              <a:t>” ending for the plural. </a:t>
            </a:r>
            <a:endParaRPr lang="en-US" sz="25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500" dirty="0" smtClean="0">
                <a:solidFill>
                  <a:srgbClr val="FFFF00"/>
                </a:solidFill>
              </a:rPr>
              <a:t>NB: The </a:t>
            </a:r>
            <a:r>
              <a:rPr lang="en-US" sz="2500" b="1" dirty="0" smtClean="0">
                <a:solidFill>
                  <a:srgbClr val="00B0F0"/>
                </a:solidFill>
              </a:rPr>
              <a:t>present stem </a:t>
            </a:r>
            <a:r>
              <a:rPr lang="en-US" sz="2500" dirty="0" smtClean="0">
                <a:solidFill>
                  <a:srgbClr val="FFFF00"/>
                </a:solidFill>
              </a:rPr>
              <a:t>of the 3</a:t>
            </a:r>
            <a:r>
              <a:rPr lang="en-US" sz="2500" baseline="30000" dirty="0" smtClean="0">
                <a:solidFill>
                  <a:srgbClr val="FFFF00"/>
                </a:solidFill>
              </a:rPr>
              <a:t>rd</a:t>
            </a:r>
            <a:r>
              <a:rPr lang="en-US" sz="2500" dirty="0" smtClean="0">
                <a:solidFill>
                  <a:srgbClr val="FFFF00"/>
                </a:solidFill>
              </a:rPr>
              <a:t>io conjugation ends in a short ĭ, which will weaken in the singular imperative as it does in the pres. act. inf.: ĭ &gt; e; The short ĕ of the 3</a:t>
            </a:r>
            <a:r>
              <a:rPr lang="en-US" sz="2500" baseline="30000" dirty="0" smtClean="0">
                <a:solidFill>
                  <a:srgbClr val="FFFF00"/>
                </a:solidFill>
              </a:rPr>
              <a:t>rd</a:t>
            </a:r>
            <a:r>
              <a:rPr lang="en-US" sz="2500" dirty="0" smtClean="0">
                <a:solidFill>
                  <a:srgbClr val="FFFF00"/>
                </a:solidFill>
              </a:rPr>
              <a:t> conjugation will also weaken to </a:t>
            </a:r>
            <a:r>
              <a:rPr lang="en-US" sz="2500" dirty="0" err="1" smtClean="0">
                <a:solidFill>
                  <a:srgbClr val="FFFF00"/>
                </a:solidFill>
              </a:rPr>
              <a:t>i</a:t>
            </a:r>
            <a:r>
              <a:rPr lang="en-US" sz="2500" dirty="0" smtClean="0">
                <a:solidFill>
                  <a:srgbClr val="FFFF00"/>
                </a:solidFill>
              </a:rPr>
              <a:t> </a:t>
            </a:r>
            <a:r>
              <a:rPr lang="en-US" sz="2500" dirty="0" smtClean="0">
                <a:solidFill>
                  <a:srgbClr val="FFFF00"/>
                </a:solidFill>
              </a:rPr>
              <a:t>for the plural imperative. </a:t>
            </a:r>
            <a:endParaRPr lang="en-US" sz="25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Present Active Imperatives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461772"/>
            <a:ext cx="11430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Sing.</a:t>
            </a:r>
          </a:p>
          <a:p>
            <a:endParaRPr lang="en-US" sz="2700" dirty="0"/>
          </a:p>
          <a:p>
            <a:r>
              <a:rPr lang="en-US" sz="2700" dirty="0" smtClean="0"/>
              <a:t>Pl. </a:t>
            </a:r>
            <a:endParaRPr lang="en-US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8768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NB: There are also 4 important exceptions: the 4 monosyllabic singular </a:t>
            </a:r>
            <a:r>
              <a:rPr lang="en-US" sz="2400" b="1" dirty="0" smtClean="0">
                <a:solidFill>
                  <a:srgbClr val="66FFFF"/>
                </a:solidFill>
              </a:rPr>
              <a:t>imperatives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en-US" sz="2400" b="1" i="1" dirty="0" err="1" smtClean="0">
                <a:solidFill>
                  <a:srgbClr val="66FFFF"/>
                </a:solidFill>
              </a:rPr>
              <a:t>dīc</a:t>
            </a:r>
            <a:r>
              <a:rPr lang="en-US" sz="2400" i="1" dirty="0" smtClean="0">
                <a:solidFill>
                  <a:srgbClr val="66FFFF"/>
                </a:solidFill>
              </a:rPr>
              <a:t>!</a:t>
            </a:r>
            <a:r>
              <a:rPr lang="en-US" sz="2400" dirty="0" smtClean="0">
                <a:solidFill>
                  <a:srgbClr val="66FFFF"/>
                </a:solidFill>
              </a:rPr>
              <a:t> </a:t>
            </a:r>
            <a:r>
              <a:rPr lang="en-US" sz="2400" b="1" i="1" dirty="0" err="1">
                <a:solidFill>
                  <a:srgbClr val="66FFFF"/>
                </a:solidFill>
              </a:rPr>
              <a:t>d</a:t>
            </a:r>
            <a:r>
              <a:rPr lang="en-US" sz="2400" b="1" i="1" dirty="0" err="1" smtClean="0">
                <a:solidFill>
                  <a:srgbClr val="66FFFF"/>
                </a:solidFill>
              </a:rPr>
              <a:t>ūc</a:t>
            </a:r>
            <a:r>
              <a:rPr lang="en-US" sz="2400" i="1" dirty="0" smtClean="0">
                <a:solidFill>
                  <a:srgbClr val="66FFFF"/>
                </a:solidFill>
              </a:rPr>
              <a:t>! </a:t>
            </a:r>
            <a:r>
              <a:rPr lang="en-US" sz="2400" b="1" i="1" dirty="0" err="1">
                <a:solidFill>
                  <a:srgbClr val="66FFFF"/>
                </a:solidFill>
              </a:rPr>
              <a:t>f</a:t>
            </a:r>
            <a:r>
              <a:rPr lang="en-US" sz="2400" b="1" i="1" dirty="0" err="1" smtClean="0">
                <a:solidFill>
                  <a:srgbClr val="66FFFF"/>
                </a:solidFill>
              </a:rPr>
              <a:t>ac</a:t>
            </a:r>
            <a:r>
              <a:rPr lang="en-US" sz="2400" i="1" dirty="0" smtClean="0">
                <a:solidFill>
                  <a:srgbClr val="66FFFF"/>
                </a:solidFill>
              </a:rPr>
              <a:t>!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and </a:t>
            </a:r>
            <a:r>
              <a:rPr lang="en-US" sz="2400" b="1" i="1" dirty="0" err="1" smtClean="0">
                <a:solidFill>
                  <a:srgbClr val="66FFFF"/>
                </a:solidFill>
              </a:rPr>
              <a:t>fer</a:t>
            </a:r>
            <a:r>
              <a:rPr lang="en-US" sz="2400" i="1" dirty="0" smtClean="0">
                <a:solidFill>
                  <a:srgbClr val="66FFFF"/>
                </a:solidFill>
              </a:rPr>
              <a:t>!</a:t>
            </a:r>
            <a:r>
              <a:rPr lang="en-US" sz="2400" dirty="0" smtClean="0">
                <a:solidFill>
                  <a:srgbClr val="FFFF00"/>
                </a:solidFill>
              </a:rPr>
              <a:t>, from </a:t>
            </a:r>
            <a:r>
              <a:rPr lang="en-US" sz="2400" i="1" dirty="0" err="1" smtClean="0">
                <a:solidFill>
                  <a:srgbClr val="FFFF00"/>
                </a:solidFill>
              </a:rPr>
              <a:t>dīcō</a:t>
            </a:r>
            <a:r>
              <a:rPr lang="en-US" sz="2400" i="1" dirty="0" smtClean="0">
                <a:solidFill>
                  <a:srgbClr val="FFFF00"/>
                </a:solidFill>
              </a:rPr>
              <a:t>, </a:t>
            </a:r>
            <a:r>
              <a:rPr lang="en-US" sz="2400" i="1" dirty="0" err="1" smtClean="0">
                <a:solidFill>
                  <a:srgbClr val="FFFF00"/>
                </a:solidFill>
              </a:rPr>
              <a:t>dūcō</a:t>
            </a:r>
            <a:r>
              <a:rPr lang="en-US" sz="2400" i="1" dirty="0" smtClean="0">
                <a:solidFill>
                  <a:srgbClr val="FFFF00"/>
                </a:solidFill>
              </a:rPr>
              <a:t> </a:t>
            </a:r>
            <a:r>
              <a:rPr lang="en-US" sz="2400" i="1" dirty="0" err="1" smtClean="0">
                <a:solidFill>
                  <a:srgbClr val="FFFF00"/>
                </a:solidFill>
              </a:rPr>
              <a:t>faciō</a:t>
            </a:r>
            <a:r>
              <a:rPr lang="en-US" sz="2400" i="1" dirty="0" smtClean="0">
                <a:solidFill>
                  <a:srgbClr val="FFFF00"/>
                </a:solidFill>
              </a:rPr>
              <a:t>, </a:t>
            </a:r>
            <a:r>
              <a:rPr lang="en-US" sz="2400" dirty="0" smtClean="0">
                <a:solidFill>
                  <a:srgbClr val="FFFF00"/>
                </a:solidFill>
              </a:rPr>
              <a:t>and </a:t>
            </a:r>
            <a:r>
              <a:rPr lang="en-US" sz="2400" i="1" dirty="0" err="1" smtClean="0">
                <a:solidFill>
                  <a:srgbClr val="FFFF00"/>
                </a:solidFill>
              </a:rPr>
              <a:t>ferō</a:t>
            </a:r>
            <a:r>
              <a:rPr lang="en-US" sz="2400" dirty="0" smtClean="0">
                <a:solidFill>
                  <a:srgbClr val="FFFF00"/>
                </a:solidFill>
              </a:rPr>
              <a:t>, respectively. </a:t>
            </a:r>
            <a:r>
              <a:rPr lang="en-US" sz="2400" dirty="0" smtClean="0">
                <a:solidFill>
                  <a:srgbClr val="FFFF00"/>
                </a:solidFill>
              </a:rPr>
              <a:t>These verbs form the </a:t>
            </a:r>
            <a:r>
              <a:rPr lang="en-US" sz="2400" dirty="0" smtClean="0">
                <a:solidFill>
                  <a:srgbClr val="FFFF00"/>
                </a:solidFill>
              </a:rPr>
              <a:t>singular </a:t>
            </a:r>
            <a:r>
              <a:rPr lang="en-US" sz="2400" b="1" dirty="0" smtClean="0">
                <a:solidFill>
                  <a:srgbClr val="66FFFF"/>
                </a:solidFill>
              </a:rPr>
              <a:t>imperative</a:t>
            </a:r>
            <a:r>
              <a:rPr lang="en-US" sz="2400" dirty="0" smtClean="0">
                <a:solidFill>
                  <a:srgbClr val="FFFF00"/>
                </a:solidFill>
              </a:rPr>
              <a:t> using the base alone (without theme vowel). </a:t>
            </a:r>
            <a:r>
              <a:rPr lang="en-US" sz="2400" dirty="0" smtClean="0">
                <a:solidFill>
                  <a:srgbClr val="FFFF00"/>
                </a:solidFill>
              </a:rPr>
              <a:t>These </a:t>
            </a:r>
            <a:r>
              <a:rPr lang="en-US" sz="2400" dirty="0" smtClean="0">
                <a:solidFill>
                  <a:srgbClr val="FFFF00"/>
                </a:solidFill>
              </a:rPr>
              <a:t>form their plural </a:t>
            </a:r>
            <a:r>
              <a:rPr lang="en-US" sz="2400" b="1" dirty="0" smtClean="0">
                <a:solidFill>
                  <a:srgbClr val="66FFFF"/>
                </a:solidFill>
              </a:rPr>
              <a:t>imperatives</a:t>
            </a:r>
            <a:r>
              <a:rPr lang="en-US" sz="2400" dirty="0" smtClean="0">
                <a:solidFill>
                  <a:srgbClr val="FFFF00"/>
                </a:solidFill>
              </a:rPr>
              <a:t> as expected.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304800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FFFF00"/>
                </a:solidFill>
              </a:rPr>
              <a:t>laudō</a:t>
            </a:r>
            <a:endParaRPr lang="en-US" sz="2700" b="1" dirty="0" smtClean="0">
              <a:solidFill>
                <a:srgbClr val="FFFF00"/>
              </a:solidFill>
            </a:endParaRPr>
          </a:p>
          <a:p>
            <a:r>
              <a:rPr lang="en-US" sz="2700" b="1" dirty="0" err="1" smtClean="0">
                <a:solidFill>
                  <a:srgbClr val="66FFFF"/>
                </a:solidFill>
              </a:rPr>
              <a:t>laudā</a:t>
            </a:r>
            <a:endParaRPr lang="en-US" sz="2700" b="1" dirty="0" smtClean="0">
              <a:solidFill>
                <a:srgbClr val="66FFFF"/>
              </a:solidFill>
            </a:endParaRPr>
          </a:p>
          <a:p>
            <a:endParaRPr lang="en-US" sz="2700" b="1" dirty="0" smtClean="0">
              <a:solidFill>
                <a:srgbClr val="66FFFF"/>
              </a:solidFill>
            </a:endParaRPr>
          </a:p>
          <a:p>
            <a:r>
              <a:rPr lang="en-US" sz="2700" b="1" dirty="0" err="1" smtClean="0">
                <a:solidFill>
                  <a:srgbClr val="66FFFF"/>
                </a:solidFill>
              </a:rPr>
              <a:t>laudāte</a:t>
            </a:r>
            <a:endParaRPr lang="en-US" sz="2700" b="1" dirty="0" smtClean="0">
              <a:solidFill>
                <a:srgbClr val="66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0" y="304800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FFFF00"/>
                </a:solidFill>
              </a:rPr>
              <a:t>moneō</a:t>
            </a:r>
            <a:endParaRPr lang="en-US" sz="2700" b="1" dirty="0" smtClean="0">
              <a:solidFill>
                <a:srgbClr val="FFFF00"/>
              </a:solidFill>
            </a:endParaRPr>
          </a:p>
          <a:p>
            <a:r>
              <a:rPr lang="en-US" sz="2700" b="1" dirty="0" err="1" smtClean="0">
                <a:solidFill>
                  <a:srgbClr val="66FFFF"/>
                </a:solidFill>
              </a:rPr>
              <a:t>monē</a:t>
            </a:r>
            <a:endParaRPr lang="en-US" sz="2700" b="1" dirty="0" smtClean="0">
              <a:solidFill>
                <a:srgbClr val="66FFFF"/>
              </a:solidFill>
            </a:endParaRPr>
          </a:p>
          <a:p>
            <a:endParaRPr lang="en-US" sz="2700" b="1" dirty="0" smtClean="0">
              <a:solidFill>
                <a:srgbClr val="66FFFF"/>
              </a:solidFill>
            </a:endParaRPr>
          </a:p>
          <a:p>
            <a:r>
              <a:rPr lang="en-US" sz="2700" b="1" dirty="0" err="1" smtClean="0">
                <a:solidFill>
                  <a:srgbClr val="66FFFF"/>
                </a:solidFill>
              </a:rPr>
              <a:t>monēte</a:t>
            </a:r>
            <a:endParaRPr lang="en-US" sz="2700" b="1" dirty="0" smtClean="0">
              <a:solidFill>
                <a:srgbClr val="66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8200" y="304800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FFFF00"/>
                </a:solidFill>
              </a:rPr>
              <a:t>agō</a:t>
            </a:r>
            <a:endParaRPr lang="en-US" sz="2700" b="1" dirty="0" smtClean="0">
              <a:solidFill>
                <a:srgbClr val="FFFF00"/>
              </a:solidFill>
            </a:endParaRPr>
          </a:p>
          <a:p>
            <a:r>
              <a:rPr lang="en-US" sz="2700" b="1" dirty="0" smtClean="0">
                <a:solidFill>
                  <a:srgbClr val="66FFFF"/>
                </a:solidFill>
              </a:rPr>
              <a:t>age</a:t>
            </a:r>
          </a:p>
          <a:p>
            <a:endParaRPr lang="en-US" sz="2700" b="1" dirty="0" smtClean="0">
              <a:solidFill>
                <a:srgbClr val="66FFFF"/>
              </a:solidFill>
            </a:endParaRPr>
          </a:p>
          <a:p>
            <a:r>
              <a:rPr lang="en-US" sz="2700" b="1" dirty="0" err="1" smtClean="0">
                <a:solidFill>
                  <a:srgbClr val="66FFFF"/>
                </a:solidFill>
              </a:rPr>
              <a:t>agite</a:t>
            </a:r>
            <a:endParaRPr lang="en-US" sz="2700" b="1" dirty="0" smtClean="0">
              <a:solidFill>
                <a:srgbClr val="66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304800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FFFF00"/>
                </a:solidFill>
              </a:rPr>
              <a:t>audiō</a:t>
            </a:r>
            <a:endParaRPr lang="en-US" sz="2700" b="1" dirty="0" smtClean="0">
              <a:solidFill>
                <a:srgbClr val="FFFF00"/>
              </a:solidFill>
            </a:endParaRPr>
          </a:p>
          <a:p>
            <a:r>
              <a:rPr lang="en-US" sz="2700" b="1" dirty="0" err="1" smtClean="0">
                <a:solidFill>
                  <a:srgbClr val="66FFFF"/>
                </a:solidFill>
              </a:rPr>
              <a:t>audī</a:t>
            </a:r>
            <a:endParaRPr lang="en-US" sz="2700" b="1" dirty="0" smtClean="0">
              <a:solidFill>
                <a:srgbClr val="66FFFF"/>
              </a:solidFill>
            </a:endParaRPr>
          </a:p>
          <a:p>
            <a:endParaRPr lang="en-US" sz="2700" b="1" dirty="0" smtClean="0">
              <a:solidFill>
                <a:srgbClr val="66FFFF"/>
              </a:solidFill>
            </a:endParaRPr>
          </a:p>
          <a:p>
            <a:r>
              <a:rPr lang="en-US" sz="2700" b="1" dirty="0" err="1" smtClean="0">
                <a:solidFill>
                  <a:srgbClr val="66FFFF"/>
                </a:solidFill>
              </a:rPr>
              <a:t>audīte</a:t>
            </a:r>
            <a:endParaRPr lang="en-US" sz="2700" b="1" dirty="0" smtClean="0">
              <a:solidFill>
                <a:srgbClr val="66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3048000"/>
            <a:ext cx="144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 err="1" smtClean="0">
                <a:solidFill>
                  <a:srgbClr val="FFFF00"/>
                </a:solidFill>
              </a:rPr>
              <a:t>capiō</a:t>
            </a:r>
            <a:endParaRPr lang="en-US" sz="2700" b="1" dirty="0" smtClean="0">
              <a:solidFill>
                <a:srgbClr val="FFFF00"/>
              </a:solidFill>
            </a:endParaRPr>
          </a:p>
          <a:p>
            <a:r>
              <a:rPr lang="en-US" sz="2700" b="1" dirty="0" smtClean="0">
                <a:solidFill>
                  <a:srgbClr val="66FFFF"/>
                </a:solidFill>
              </a:rPr>
              <a:t>cape</a:t>
            </a:r>
          </a:p>
          <a:p>
            <a:endParaRPr lang="en-US" sz="2700" b="1" dirty="0" smtClean="0">
              <a:solidFill>
                <a:srgbClr val="66FFFF"/>
              </a:solidFill>
            </a:endParaRPr>
          </a:p>
          <a:p>
            <a:r>
              <a:rPr lang="en-US" sz="2700" b="1" dirty="0" err="1" smtClean="0">
                <a:solidFill>
                  <a:srgbClr val="66FFFF"/>
                </a:solidFill>
              </a:rPr>
              <a:t>capite</a:t>
            </a:r>
            <a:endParaRPr lang="en-US" sz="2700" b="1" dirty="0" smtClean="0">
              <a:solidFill>
                <a:srgbClr val="66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447800"/>
            <a:ext cx="838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FF3300"/>
                </a:solidFill>
              </a:rPr>
              <a:t>Present </a:t>
            </a:r>
            <a:r>
              <a:rPr lang="en-US" sz="2000" b="1" dirty="0" err="1" smtClean="0">
                <a:solidFill>
                  <a:srgbClr val="66FFFF"/>
                </a:solidFill>
              </a:rPr>
              <a:t>I</a:t>
            </a:r>
            <a:r>
              <a:rPr lang="en-US" sz="2000" b="1" dirty="0" err="1" smtClean="0">
                <a:solidFill>
                  <a:srgbClr val="66FFFF"/>
                </a:solidFill>
              </a:rPr>
              <a:t>mperat</a:t>
            </a:r>
            <a:r>
              <a:rPr lang="en-US" sz="2000" b="1" dirty="0" smtClean="0">
                <a:solidFill>
                  <a:srgbClr val="66FFFF"/>
                </a:solidFill>
              </a:rPr>
              <a:t>. SING. </a:t>
            </a:r>
            <a:r>
              <a:rPr lang="en-US" sz="2000" b="1" dirty="0" smtClean="0">
                <a:solidFill>
                  <a:srgbClr val="FFFF00"/>
                </a:solidFill>
              </a:rPr>
              <a:t>= </a:t>
            </a:r>
            <a:r>
              <a:rPr lang="en-US" sz="2000" b="1" dirty="0" smtClean="0">
                <a:solidFill>
                  <a:srgbClr val="00B0F0"/>
                </a:solidFill>
              </a:rPr>
              <a:t>present </a:t>
            </a:r>
            <a:r>
              <a:rPr lang="en-US" sz="2000" b="1" dirty="0" smtClean="0">
                <a:solidFill>
                  <a:srgbClr val="00B0F0"/>
                </a:solidFill>
              </a:rPr>
              <a:t>stem </a:t>
            </a:r>
            <a:r>
              <a:rPr lang="en-US" sz="2000" dirty="0" smtClean="0">
                <a:solidFill>
                  <a:srgbClr val="FFFF00"/>
                </a:solidFill>
              </a:rPr>
              <a:t>(including theme vowel) + Ø </a:t>
            </a:r>
            <a:endParaRPr lang="en-US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FF3300"/>
                </a:solidFill>
              </a:rPr>
              <a:t>Present </a:t>
            </a:r>
            <a:r>
              <a:rPr lang="en-US" sz="2000" b="1" dirty="0" err="1" smtClean="0">
                <a:solidFill>
                  <a:srgbClr val="66FFFF"/>
                </a:solidFill>
              </a:rPr>
              <a:t>I</a:t>
            </a:r>
            <a:r>
              <a:rPr lang="en-US" sz="2000" b="1" dirty="0" err="1" smtClean="0">
                <a:solidFill>
                  <a:srgbClr val="66FFFF"/>
                </a:solidFill>
              </a:rPr>
              <a:t>mperat</a:t>
            </a:r>
            <a:r>
              <a:rPr lang="en-US" sz="2000" b="1" dirty="0" smtClean="0">
                <a:solidFill>
                  <a:srgbClr val="66FFFF"/>
                </a:solidFill>
              </a:rPr>
              <a:t>. PLUR. </a:t>
            </a:r>
            <a:r>
              <a:rPr lang="en-US" sz="2000" b="1" dirty="0" smtClean="0">
                <a:solidFill>
                  <a:srgbClr val="FFFF00"/>
                </a:solidFill>
              </a:rPr>
              <a:t>= </a:t>
            </a:r>
            <a:r>
              <a:rPr lang="en-US" sz="2000" b="1" dirty="0" smtClean="0">
                <a:solidFill>
                  <a:srgbClr val="00B0F0"/>
                </a:solidFill>
              </a:rPr>
              <a:t>present stem </a:t>
            </a:r>
            <a:r>
              <a:rPr lang="en-US" sz="2000" dirty="0" smtClean="0">
                <a:solidFill>
                  <a:srgbClr val="FFFF00"/>
                </a:solidFill>
              </a:rPr>
              <a:t>(including theme vowel) + </a:t>
            </a:r>
            <a:r>
              <a:rPr lang="en-US" sz="2000" dirty="0" smtClean="0">
                <a:solidFill>
                  <a:srgbClr val="FFFF00"/>
                </a:solidFill>
              </a:rPr>
              <a:t>“-</a:t>
            </a:r>
            <a:r>
              <a:rPr lang="en-US" sz="2000" dirty="0" err="1" smtClean="0">
                <a:solidFill>
                  <a:srgbClr val="FFFF00"/>
                </a:solidFill>
              </a:rPr>
              <a:t>te</a:t>
            </a:r>
            <a:r>
              <a:rPr lang="en-US" sz="2000" dirty="0" smtClean="0">
                <a:solidFill>
                  <a:srgbClr val="FFFF00"/>
                </a:solidFill>
              </a:rPr>
              <a:t>”</a:t>
            </a:r>
            <a:endParaRPr lang="en-US" sz="20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1900" dirty="0" smtClean="0">
                <a:solidFill>
                  <a:srgbClr val="FFFF00"/>
                </a:solidFill>
              </a:rPr>
              <a:t>NB: The </a:t>
            </a:r>
            <a:r>
              <a:rPr lang="en-US" sz="1900" b="1" dirty="0" smtClean="0">
                <a:solidFill>
                  <a:srgbClr val="00B0F0"/>
                </a:solidFill>
              </a:rPr>
              <a:t>present stem </a:t>
            </a:r>
            <a:r>
              <a:rPr lang="en-US" sz="1900" dirty="0" smtClean="0">
                <a:solidFill>
                  <a:srgbClr val="FFFF00"/>
                </a:solidFill>
              </a:rPr>
              <a:t>of the 3</a:t>
            </a:r>
            <a:r>
              <a:rPr lang="en-US" sz="1900" baseline="30000" dirty="0" smtClean="0">
                <a:solidFill>
                  <a:srgbClr val="FFFF00"/>
                </a:solidFill>
              </a:rPr>
              <a:t>rd</a:t>
            </a:r>
            <a:r>
              <a:rPr lang="en-US" sz="1900" dirty="0" smtClean="0">
                <a:solidFill>
                  <a:srgbClr val="FFFF00"/>
                </a:solidFill>
              </a:rPr>
              <a:t>io conjugation ends in a short ĭ, which will weaken in the singular imperative as it does in the pres. act. inf.: ĭ &gt; e; The short ĕ of the 3</a:t>
            </a:r>
            <a:r>
              <a:rPr lang="en-US" sz="1900" baseline="30000" dirty="0" smtClean="0">
                <a:solidFill>
                  <a:srgbClr val="FFFF00"/>
                </a:solidFill>
              </a:rPr>
              <a:t>rd</a:t>
            </a:r>
            <a:r>
              <a:rPr lang="en-US" sz="1900" dirty="0" smtClean="0">
                <a:solidFill>
                  <a:srgbClr val="FFFF00"/>
                </a:solidFill>
              </a:rPr>
              <a:t> conjugation will also weaken to </a:t>
            </a:r>
            <a:r>
              <a:rPr lang="en-US" sz="1900" dirty="0" err="1" smtClean="0">
                <a:solidFill>
                  <a:srgbClr val="FFFF00"/>
                </a:solidFill>
              </a:rPr>
              <a:t>i</a:t>
            </a:r>
            <a:r>
              <a:rPr lang="en-US" sz="1900" dirty="0" smtClean="0">
                <a:solidFill>
                  <a:srgbClr val="FFFF00"/>
                </a:solidFill>
              </a:rPr>
              <a:t> for the plural imperative. 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Conjugations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3276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: </a:t>
            </a:r>
            <a:r>
              <a:rPr lang="en-US" dirty="0" err="1" smtClean="0">
                <a:solidFill>
                  <a:srgbClr val="FFFF00"/>
                </a:solidFill>
              </a:rPr>
              <a:t>Laud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ō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66FF33"/>
                </a:solidFill>
              </a:rPr>
              <a:t>l</a:t>
            </a:r>
            <a:r>
              <a:rPr lang="en-US" dirty="0" err="1" smtClean="0">
                <a:solidFill>
                  <a:srgbClr val="66FF33"/>
                </a:solidFill>
              </a:rPr>
              <a:t>aud</a:t>
            </a:r>
            <a:r>
              <a:rPr lang="en-US" dirty="0" err="1" smtClean="0">
                <a:solidFill>
                  <a:srgbClr val="66FF33"/>
                </a:solidFill>
                <a:ea typeface="Calibri" pitchFamily="34" charset="0"/>
                <a:cs typeface="Calibri" pitchFamily="34" charset="0"/>
              </a:rPr>
              <a:t>āre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l</a:t>
            </a:r>
            <a:r>
              <a:rPr lang="en-US" dirty="0" err="1" smtClean="0">
                <a:solidFill>
                  <a:srgbClr val="FFFF00"/>
                </a:solidFill>
              </a:rPr>
              <a:t>aud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āvī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l</a:t>
            </a:r>
            <a:r>
              <a:rPr lang="en-US" dirty="0" err="1" smtClean="0">
                <a:solidFill>
                  <a:srgbClr val="FFFF00"/>
                </a:solidFill>
              </a:rPr>
              <a:t>aud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ātum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 (“a”)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2</a:t>
            </a:r>
            <a:r>
              <a:rPr lang="en-US" baseline="30000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nd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Moneō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66FF33"/>
                </a:solidFill>
                <a:ea typeface="Calibri" pitchFamily="34" charset="0"/>
                <a:cs typeface="Calibri" pitchFamily="34" charset="0"/>
              </a:rPr>
              <a:t>monēre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monuī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monitum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 (“ē”)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3</a:t>
            </a:r>
            <a:r>
              <a:rPr lang="en-US" baseline="30000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rd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Ducō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66FF33"/>
                </a:solidFill>
                <a:ea typeface="Calibri" pitchFamily="34" charset="0"/>
                <a:cs typeface="Calibri" pitchFamily="34" charset="0"/>
              </a:rPr>
              <a:t>ducere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duxī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ductum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 (“e”)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3</a:t>
            </a:r>
            <a:r>
              <a:rPr lang="en-US" baseline="30000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rd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 “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io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”: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Capiō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66FF33"/>
                </a:solidFill>
                <a:ea typeface="Calibri" pitchFamily="34" charset="0"/>
                <a:cs typeface="Calibri" pitchFamily="34" charset="0"/>
              </a:rPr>
              <a:t>capere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cepī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captum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 (“ĭ”&gt;“e”)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4</a:t>
            </a:r>
            <a:r>
              <a:rPr lang="en-US" baseline="30000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th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: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Audiō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66FF33"/>
                </a:solidFill>
                <a:ea typeface="Calibri" pitchFamily="34" charset="0"/>
                <a:cs typeface="Calibri" pitchFamily="34" charset="0"/>
              </a:rPr>
              <a:t>audīre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audivī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auditum</a:t>
            </a:r>
            <a:r>
              <a:rPr lang="en-US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 (“ī”)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457742"/>
            <a:ext cx="8610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Latin has five verb </a:t>
            </a:r>
            <a:r>
              <a:rPr lang="en-US" sz="2200" b="1" dirty="0" smtClean="0">
                <a:solidFill>
                  <a:srgbClr val="66FFFF"/>
                </a:solidFill>
              </a:rPr>
              <a:t>conjugations</a:t>
            </a:r>
            <a:r>
              <a:rPr lang="en-US" sz="2200" dirty="0" smtClean="0">
                <a:solidFill>
                  <a:srgbClr val="FFFF00"/>
                </a:solidFill>
              </a:rPr>
              <a:t>. This means that there are five patterns that verbs follow when they conjugate, depending on the theme vowel of a given verb. </a:t>
            </a:r>
          </a:p>
          <a:p>
            <a:r>
              <a:rPr lang="en-US" sz="2200" dirty="0" smtClean="0">
                <a:solidFill>
                  <a:srgbClr val="FFFF00"/>
                </a:solidFill>
              </a:rPr>
              <a:t>You can distinguish the </a:t>
            </a:r>
            <a:r>
              <a:rPr lang="en-US" sz="2200" b="1" dirty="0" smtClean="0">
                <a:solidFill>
                  <a:srgbClr val="66FFFF"/>
                </a:solidFill>
              </a:rPr>
              <a:t>conjugation</a:t>
            </a:r>
            <a:r>
              <a:rPr lang="en-US" sz="2200" dirty="0" smtClean="0">
                <a:solidFill>
                  <a:srgbClr val="FFFF00"/>
                </a:solidFill>
              </a:rPr>
              <a:t> of a Latin verb by its theme vowel, something easily found in the </a:t>
            </a:r>
            <a:r>
              <a:rPr lang="en-US" sz="2200" b="1" dirty="0" smtClean="0">
                <a:solidFill>
                  <a:srgbClr val="66FF33"/>
                </a:solidFill>
              </a:rPr>
              <a:t>Pres</a:t>
            </a:r>
            <a:r>
              <a:rPr lang="en-US" sz="2200" dirty="0" smtClean="0">
                <a:solidFill>
                  <a:srgbClr val="66FF33"/>
                </a:solidFill>
              </a:rPr>
              <a:t>. </a:t>
            </a:r>
            <a:r>
              <a:rPr lang="en-US" sz="2200" b="1" dirty="0" smtClean="0">
                <a:solidFill>
                  <a:srgbClr val="66FF33"/>
                </a:solidFill>
              </a:rPr>
              <a:t>Act</a:t>
            </a:r>
            <a:r>
              <a:rPr lang="en-US" sz="2200" dirty="0" smtClean="0">
                <a:solidFill>
                  <a:srgbClr val="66FF33"/>
                </a:solidFill>
              </a:rPr>
              <a:t>. </a:t>
            </a:r>
            <a:r>
              <a:rPr lang="en-US" sz="2200" b="1" dirty="0" smtClean="0">
                <a:solidFill>
                  <a:srgbClr val="66FF33"/>
                </a:solidFill>
              </a:rPr>
              <a:t>Inf</a:t>
            </a:r>
            <a:r>
              <a:rPr lang="en-US" sz="2200" dirty="0" smtClean="0">
                <a:solidFill>
                  <a:srgbClr val="66FF33"/>
                </a:solidFill>
              </a:rPr>
              <a:t>.</a:t>
            </a:r>
            <a:r>
              <a:rPr lang="en-US" sz="2200" dirty="0" smtClean="0">
                <a:solidFill>
                  <a:srgbClr val="FFFF00"/>
                </a:solidFill>
              </a:rPr>
              <a:t>, which is the </a:t>
            </a:r>
            <a:r>
              <a:rPr lang="en-US" sz="2200" b="1" dirty="0" smtClean="0">
                <a:solidFill>
                  <a:srgbClr val="66FF33"/>
                </a:solidFill>
              </a:rPr>
              <a:t>2</a:t>
            </a:r>
            <a:r>
              <a:rPr lang="en-US" sz="2200" b="1" baseline="30000" dirty="0" smtClean="0">
                <a:solidFill>
                  <a:srgbClr val="66FF33"/>
                </a:solidFill>
              </a:rPr>
              <a:t>nd</a:t>
            </a:r>
            <a:r>
              <a:rPr lang="en-US" sz="2200" dirty="0" smtClean="0">
                <a:solidFill>
                  <a:srgbClr val="66FF33"/>
                </a:solidFill>
              </a:rPr>
              <a:t> </a:t>
            </a:r>
            <a:r>
              <a:rPr lang="en-US" sz="2200" b="1" dirty="0" smtClean="0">
                <a:solidFill>
                  <a:srgbClr val="66FF33"/>
                </a:solidFill>
              </a:rPr>
              <a:t>principal</a:t>
            </a:r>
            <a:r>
              <a:rPr lang="en-US" sz="2200" dirty="0" smtClean="0">
                <a:solidFill>
                  <a:srgbClr val="66FF33"/>
                </a:solidFill>
              </a:rPr>
              <a:t> </a:t>
            </a:r>
            <a:r>
              <a:rPr lang="en-US" sz="2200" b="1" dirty="0" smtClean="0">
                <a:solidFill>
                  <a:srgbClr val="66FF33"/>
                </a:solidFill>
              </a:rPr>
              <a:t>part</a:t>
            </a:r>
            <a:r>
              <a:rPr lang="en-US" sz="2200" dirty="0" smtClean="0">
                <a:solidFill>
                  <a:srgbClr val="66FF33"/>
                </a:solidFill>
              </a:rPr>
              <a:t> </a:t>
            </a:r>
            <a:r>
              <a:rPr lang="en-US" sz="2200" dirty="0" smtClean="0">
                <a:solidFill>
                  <a:srgbClr val="FFFF00"/>
                </a:solidFill>
              </a:rPr>
              <a:t>of each verb. </a:t>
            </a:r>
            <a:endParaRPr lang="en-US" sz="2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1800" y="5029200"/>
            <a:ext cx="1447800" cy="4572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5486400"/>
            <a:ext cx="3962400" cy="120032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theme vowel for the “3</a:t>
            </a:r>
            <a:r>
              <a:rPr lang="en-US" baseline="30000" dirty="0" smtClean="0">
                <a:solidFill>
                  <a:srgbClr val="FFFF00"/>
                </a:solidFill>
              </a:rPr>
              <a:t>rd</a:t>
            </a:r>
            <a:r>
              <a:rPr lang="en-US" dirty="0" smtClean="0">
                <a:solidFill>
                  <a:srgbClr val="FFFF00"/>
                </a:solidFill>
              </a:rPr>
              <a:t>-io” conjugation is actually a short </a:t>
            </a:r>
            <a:r>
              <a:rPr lang="en-US" dirty="0" err="1" smtClean="0">
                <a:solidFill>
                  <a:srgbClr val="FFFF00"/>
                </a:solidFill>
              </a:rPr>
              <a:t>i</a:t>
            </a:r>
            <a:r>
              <a:rPr lang="en-US" dirty="0" smtClean="0">
                <a:solidFill>
                  <a:srgbClr val="FFFF00"/>
                </a:solidFill>
              </a:rPr>
              <a:t> (“ĭ”), which often weakens to a short e in many forms, such as the infinitive.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What makes a finite verb?</a:t>
            </a:r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0" y="2312313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>
                <a:solidFill>
                  <a:srgbClr val="FFFF00"/>
                </a:solidFill>
              </a:rPr>
              <a:t>Mood: Indicative    Subjunctive    </a:t>
            </a:r>
            <a:r>
              <a:rPr lang="en-US" sz="2200" b="1" dirty="0" smtClean="0">
                <a:solidFill>
                  <a:srgbClr val="FFFF00"/>
                </a:solidFill>
              </a:rPr>
              <a:t>Imperative</a:t>
            </a:r>
            <a:endParaRPr lang="en-US" sz="2200" b="1" dirty="0">
              <a:solidFill>
                <a:srgbClr val="FFFF00"/>
              </a:solidFill>
            </a:endParaRPr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533400" y="28956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CC00"/>
                </a:solidFill>
              </a:rPr>
              <a:t>Voice: 		Active			Passive</a:t>
            </a:r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0" y="365760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100" b="1" dirty="0">
                <a:solidFill>
                  <a:srgbClr val="33CCCC"/>
                </a:solidFill>
              </a:rPr>
              <a:t>Tense: 	         Present   Imperfect   Future      (Present System)</a:t>
            </a:r>
          </a:p>
          <a:p>
            <a:pPr algn="ctr"/>
            <a:r>
              <a:rPr lang="en-US" sz="2100" b="1" dirty="0">
                <a:solidFill>
                  <a:srgbClr val="33CCCC"/>
                </a:solidFill>
              </a:rPr>
              <a:t>		Perfect    Pluperfect   Future Perfect 	  (Perfect System)</a:t>
            </a: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533400" y="4800600"/>
            <a:ext cx="8229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Person:	1</a:t>
            </a:r>
            <a:r>
              <a:rPr lang="en-US" sz="2400" b="1" baseline="30000" dirty="0">
                <a:solidFill>
                  <a:schemeClr val="accent2"/>
                </a:solidFill>
              </a:rPr>
              <a:t>st</a:t>
            </a:r>
            <a:r>
              <a:rPr lang="en-US" sz="2400" b="1" dirty="0">
                <a:solidFill>
                  <a:schemeClr val="accent2"/>
                </a:solidFill>
              </a:rPr>
              <a:t>	2</a:t>
            </a:r>
            <a:r>
              <a:rPr lang="en-US" sz="2400" b="1" baseline="30000" dirty="0">
                <a:solidFill>
                  <a:schemeClr val="accent2"/>
                </a:solidFill>
              </a:rPr>
              <a:t>nd</a:t>
            </a:r>
            <a:r>
              <a:rPr lang="en-US" sz="2400" b="1" dirty="0">
                <a:solidFill>
                  <a:schemeClr val="accent2"/>
                </a:solidFill>
              </a:rPr>
              <a:t>	3</a:t>
            </a:r>
            <a:r>
              <a:rPr lang="en-US" sz="2400" b="1" baseline="30000" dirty="0">
                <a:solidFill>
                  <a:schemeClr val="accent2"/>
                </a:solidFill>
              </a:rPr>
              <a:t>rd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5626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66FF33"/>
                </a:solidFill>
                <a:cs typeface="+mn-cs"/>
              </a:rPr>
              <a:t>Number:	Singular		Plural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90800" y="2819400"/>
            <a:ext cx="4419600" cy="2925128"/>
            <a:chOff x="4419600" y="2514600"/>
            <a:chExt cx="4419600" cy="2925128"/>
          </a:xfrm>
        </p:grpSpPr>
        <p:sp>
          <p:nvSpPr>
            <p:cNvPr id="8" name="Rectangle 7"/>
            <p:cNvSpPr/>
            <p:nvPr/>
          </p:nvSpPr>
          <p:spPr>
            <a:xfrm>
              <a:off x="4419600" y="2514600"/>
              <a:ext cx="4419600" cy="14478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NB: </a:t>
              </a:r>
              <a:r>
                <a:rPr lang="en-US" dirty="0" smtClean="0"/>
                <a:t>Though many people may list *Infinitives </a:t>
              </a:r>
              <a:r>
                <a:rPr lang="en-US" dirty="0" smtClean="0"/>
                <a:t>and *Participles </a:t>
              </a:r>
              <a:r>
                <a:rPr lang="en-US" dirty="0" smtClean="0"/>
                <a:t>as “moods,” they are non-finite </a:t>
              </a:r>
              <a:r>
                <a:rPr lang="en-US" dirty="0" smtClean="0"/>
                <a:t>forms of </a:t>
              </a:r>
              <a:r>
                <a:rPr lang="en-US" dirty="0" smtClean="0"/>
                <a:t>verbs, so they are not actually “moods,” but are sometimes called “modes.” 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3962400"/>
              <a:ext cx="4419600" cy="1477328"/>
            </a:xfrm>
            <a:prstGeom prst="rect">
              <a:avLst/>
            </a:prstGeom>
            <a:solidFill>
              <a:schemeClr val="accent1"/>
            </a:solidFill>
            <a:ln w="31750"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*Infinitives and participles are actually no </a:t>
              </a:r>
              <a:r>
                <a:rPr lang="en-US" dirty="0" smtClean="0"/>
                <a:t>longer technically verbs</a:t>
              </a:r>
              <a:r>
                <a:rPr lang="en-US" dirty="0" smtClean="0"/>
                <a:t>, they are </a:t>
              </a:r>
              <a:r>
                <a:rPr lang="en-US" dirty="0" smtClean="0"/>
                <a:t>verbal </a:t>
              </a:r>
              <a:r>
                <a:rPr lang="en-US" dirty="0" smtClean="0"/>
                <a:t>nouns and verbal adjectives, respectively, </a:t>
              </a:r>
              <a:r>
                <a:rPr lang="en-US" dirty="0" smtClean="0"/>
                <a:t>so they are the </a:t>
              </a:r>
              <a:r>
                <a:rPr lang="en-US" dirty="0" smtClean="0"/>
                <a:t>nominal and adjectival forms of the </a:t>
              </a:r>
              <a:r>
                <a:rPr lang="en-US" dirty="0" smtClean="0"/>
                <a:t>verbs. </a:t>
              </a:r>
              <a:endParaRPr lang="en-US" dirty="0"/>
            </a:p>
          </p:txBody>
        </p:sp>
      </p:grp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0" y="15240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Finite verbs have 5 characteristics: </a:t>
            </a:r>
          </a:p>
          <a:p>
            <a:pPr algn="ctr"/>
            <a:r>
              <a:rPr lang="en-US" sz="2000" b="1" dirty="0" smtClean="0">
                <a:solidFill>
                  <a:srgbClr val="FFFF00"/>
                </a:solidFill>
              </a:rPr>
              <a:t>Mood, Voice, Tense, Person, and Number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/>
      <p:bldP spid="4101" grpId="0"/>
      <p:bldP spid="4102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Present System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This week’s review focuses on the </a:t>
            </a:r>
            <a:r>
              <a:rPr lang="en-US" sz="2600" b="1" dirty="0" smtClean="0">
                <a:solidFill>
                  <a:srgbClr val="FF0000"/>
                </a:solidFill>
              </a:rPr>
              <a:t>present system</a:t>
            </a:r>
            <a:r>
              <a:rPr lang="en-US" sz="2600" dirty="0" smtClean="0">
                <a:solidFill>
                  <a:srgbClr val="FFFF00"/>
                </a:solidFill>
              </a:rPr>
              <a:t>, meaning all verbal forms built upon the </a:t>
            </a:r>
            <a:r>
              <a:rPr lang="en-US" sz="2600" b="1" dirty="0" smtClean="0">
                <a:solidFill>
                  <a:srgbClr val="00B0F0"/>
                </a:solidFill>
              </a:rPr>
              <a:t>present stem</a:t>
            </a:r>
            <a:r>
              <a:rPr lang="en-US" sz="2600" dirty="0" smtClean="0">
                <a:solidFill>
                  <a:srgbClr val="FFFF00"/>
                </a:solidFill>
              </a:rPr>
              <a:t>, including the present, future, and imperfect tenses.</a:t>
            </a:r>
            <a:endParaRPr lang="en-US" sz="26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The </a:t>
            </a:r>
            <a:r>
              <a:rPr lang="en-US" sz="2600" b="1" dirty="0" smtClean="0">
                <a:solidFill>
                  <a:srgbClr val="00B0F0"/>
                </a:solidFill>
              </a:rPr>
              <a:t>present stem </a:t>
            </a:r>
            <a:r>
              <a:rPr lang="en-US" sz="2600" dirty="0" smtClean="0">
                <a:solidFill>
                  <a:srgbClr val="FFFF00"/>
                </a:solidFill>
              </a:rPr>
              <a:t>is found by removing the infinitive ending “-re” from the 2</a:t>
            </a:r>
            <a:r>
              <a:rPr lang="en-US" sz="2600" baseline="30000" dirty="0" smtClean="0">
                <a:solidFill>
                  <a:srgbClr val="FFFF00"/>
                </a:solidFill>
              </a:rPr>
              <a:t>nd</a:t>
            </a:r>
            <a:r>
              <a:rPr lang="en-US" sz="2600" dirty="0" smtClean="0">
                <a:solidFill>
                  <a:srgbClr val="FFFF00"/>
                </a:solidFill>
              </a:rPr>
              <a:t> principal part of a verb. 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(another way to think of it is to describe the </a:t>
            </a:r>
            <a:r>
              <a:rPr lang="en-US" sz="2600" b="1" dirty="0" smtClean="0">
                <a:solidFill>
                  <a:srgbClr val="00B0F0"/>
                </a:solidFill>
              </a:rPr>
              <a:t>present stem </a:t>
            </a:r>
            <a:r>
              <a:rPr lang="en-US" sz="2600" dirty="0" smtClean="0">
                <a:solidFill>
                  <a:srgbClr val="FFFF00"/>
                </a:solidFill>
              </a:rPr>
              <a:t>as the </a:t>
            </a:r>
            <a:r>
              <a:rPr lang="en-US" sz="2600" b="1" dirty="0" smtClean="0">
                <a:solidFill>
                  <a:srgbClr val="66FF33"/>
                </a:solidFill>
              </a:rPr>
              <a:t>root of the verb</a:t>
            </a:r>
            <a:r>
              <a:rPr lang="en-US" sz="2600" b="1" dirty="0" smtClean="0">
                <a:solidFill>
                  <a:srgbClr val="FFFF00"/>
                </a:solidFill>
              </a:rPr>
              <a:t> </a:t>
            </a:r>
            <a:r>
              <a:rPr lang="en-US" sz="2600" dirty="0" smtClean="0">
                <a:solidFill>
                  <a:srgbClr val="FFFF00"/>
                </a:solidFill>
              </a:rPr>
              <a:t>+ </a:t>
            </a:r>
            <a:r>
              <a:rPr lang="en-US" sz="2600" b="1" dirty="0" smtClean="0">
                <a:solidFill>
                  <a:srgbClr val="FF00FF"/>
                </a:solidFill>
              </a:rPr>
              <a:t>theme vowel</a:t>
            </a:r>
            <a:r>
              <a:rPr lang="en-US" sz="2600" dirty="0" smtClean="0">
                <a:solidFill>
                  <a:srgbClr val="FFFF00"/>
                </a:solidFill>
              </a:rPr>
              <a:t>) </a:t>
            </a:r>
          </a:p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To build an inflected finite verbal form in the </a:t>
            </a:r>
            <a:r>
              <a:rPr lang="en-US" sz="2600" b="1" dirty="0" smtClean="0">
                <a:solidFill>
                  <a:srgbClr val="FF0000"/>
                </a:solidFill>
              </a:rPr>
              <a:t>present system</a:t>
            </a:r>
            <a:r>
              <a:rPr lang="en-US" sz="2600" dirty="0" smtClean="0">
                <a:solidFill>
                  <a:srgbClr val="FFFF00"/>
                </a:solidFill>
              </a:rPr>
              <a:t>, follow this structure:</a:t>
            </a:r>
          </a:p>
          <a:p>
            <a:pPr>
              <a:buNone/>
            </a:pPr>
            <a:r>
              <a:rPr lang="en-US" sz="2600" dirty="0">
                <a:solidFill>
                  <a:srgbClr val="FFFF00"/>
                </a:solidFill>
              </a:rPr>
              <a:t>	</a:t>
            </a:r>
            <a:r>
              <a:rPr lang="en-US" sz="2600" dirty="0" smtClean="0">
                <a:solidFill>
                  <a:srgbClr val="FFFF00"/>
                </a:solidFill>
              </a:rPr>
              <a:t>	</a:t>
            </a:r>
            <a:r>
              <a:rPr lang="en-US" sz="2400" b="1" dirty="0" smtClean="0">
                <a:solidFill>
                  <a:srgbClr val="00B0F0"/>
                </a:solidFill>
              </a:rPr>
              <a:t> present stem  </a:t>
            </a:r>
            <a:r>
              <a:rPr lang="en-US" sz="2400" b="1" dirty="0" smtClean="0">
                <a:solidFill>
                  <a:srgbClr val="FFFF00"/>
                </a:solidFill>
              </a:rPr>
              <a:t>+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</a:rPr>
              <a:t>tense marker </a:t>
            </a:r>
            <a:r>
              <a:rPr lang="en-US" sz="2400" b="1" dirty="0" smtClean="0">
                <a:solidFill>
                  <a:srgbClr val="FFFF00"/>
                </a:solidFill>
              </a:rPr>
              <a:t>+ </a:t>
            </a:r>
            <a:r>
              <a:rPr lang="en-US" sz="2400" b="1" dirty="0" smtClean="0">
                <a:solidFill>
                  <a:srgbClr val="66FFFF"/>
                </a:solidFill>
              </a:rPr>
              <a:t>personal ending</a:t>
            </a:r>
            <a:endParaRPr lang="en-US" sz="2400" b="1" dirty="0">
              <a:solidFill>
                <a:srgbClr val="66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Present System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The </a:t>
            </a:r>
            <a:r>
              <a:rPr lang="en-US" sz="2800" b="1" dirty="0" smtClean="0">
                <a:solidFill>
                  <a:srgbClr val="66FFFF"/>
                </a:solidFill>
              </a:rPr>
              <a:t>personal endings </a:t>
            </a:r>
            <a:r>
              <a:rPr lang="en-US" sz="2800" dirty="0" smtClean="0">
                <a:solidFill>
                  <a:srgbClr val="FFFF00"/>
                </a:solidFill>
              </a:rPr>
              <a:t>of the </a:t>
            </a:r>
            <a:r>
              <a:rPr lang="en-US" sz="2800" b="1" dirty="0" smtClean="0">
                <a:solidFill>
                  <a:srgbClr val="FF0000"/>
                </a:solidFill>
              </a:rPr>
              <a:t>present system </a:t>
            </a:r>
            <a:r>
              <a:rPr lang="en-US" sz="2800" dirty="0" smtClean="0">
                <a:solidFill>
                  <a:srgbClr val="FFFF00"/>
                </a:solidFill>
              </a:rPr>
              <a:t>are as follows:  </a:t>
            </a:r>
          </a:p>
          <a:p>
            <a:pPr>
              <a:buNone/>
            </a:pP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			</a:t>
            </a:r>
            <a:r>
              <a:rPr lang="en-US" sz="2800" b="1" dirty="0" smtClean="0">
                <a:solidFill>
                  <a:srgbClr val="66FF33"/>
                </a:solidFill>
              </a:rPr>
              <a:t>Active</a:t>
            </a:r>
            <a:r>
              <a:rPr lang="en-US" sz="2800" dirty="0" smtClean="0">
                <a:solidFill>
                  <a:srgbClr val="FFFF00"/>
                </a:solidFill>
              </a:rPr>
              <a:t>			</a:t>
            </a:r>
            <a:r>
              <a:rPr lang="en-US" sz="2800" b="1" dirty="0" smtClean="0">
                <a:solidFill>
                  <a:srgbClr val="66FF33"/>
                </a:solidFill>
              </a:rPr>
              <a:t>Passive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1</a:t>
            </a:r>
            <a:r>
              <a:rPr lang="en-US" sz="2800" baseline="30000" dirty="0" smtClean="0">
                <a:solidFill>
                  <a:srgbClr val="FFFF00"/>
                </a:solidFill>
              </a:rPr>
              <a:t>st</a:t>
            </a:r>
            <a:r>
              <a:rPr lang="en-US" sz="2800" dirty="0" smtClean="0">
                <a:solidFill>
                  <a:srgbClr val="FFFF00"/>
                </a:solidFill>
              </a:rPr>
              <a:t> sing:		 -ō/-m			     -r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2</a:t>
            </a:r>
            <a:r>
              <a:rPr lang="en-US" sz="2800" baseline="30000" dirty="0" smtClean="0">
                <a:solidFill>
                  <a:srgbClr val="FFFF00"/>
                </a:solidFill>
              </a:rPr>
              <a:t>nd</a:t>
            </a:r>
            <a:r>
              <a:rPr lang="en-US" sz="2800" dirty="0" smtClean="0">
                <a:solidFill>
                  <a:srgbClr val="FFFF00"/>
                </a:solidFill>
              </a:rPr>
              <a:t> sing:		    -s			</a:t>
            </a:r>
            <a:r>
              <a:rPr lang="en-US" sz="2800" dirty="0">
                <a:solidFill>
                  <a:srgbClr val="FFFF00"/>
                </a:solidFill>
              </a:rPr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-</a:t>
            </a:r>
            <a:r>
              <a:rPr lang="en-US" sz="2800" dirty="0" err="1" smtClean="0">
                <a:solidFill>
                  <a:srgbClr val="FFFF00"/>
                </a:solidFill>
              </a:rPr>
              <a:t>ris</a:t>
            </a:r>
            <a:r>
              <a:rPr lang="en-US" sz="2800" dirty="0" smtClean="0">
                <a:solidFill>
                  <a:srgbClr val="FFFF00"/>
                </a:solidFill>
              </a:rPr>
              <a:t>/-re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3</a:t>
            </a:r>
            <a:r>
              <a:rPr lang="en-US" sz="2800" baseline="30000" dirty="0" smtClean="0">
                <a:solidFill>
                  <a:srgbClr val="FFFF00"/>
                </a:solidFill>
              </a:rPr>
              <a:t>rd</a:t>
            </a:r>
            <a:r>
              <a:rPr lang="en-US" sz="2800" dirty="0" smtClean="0">
                <a:solidFill>
                  <a:srgbClr val="FFFF00"/>
                </a:solidFill>
              </a:rPr>
              <a:t> sing: 		    -t				   -</a:t>
            </a:r>
            <a:r>
              <a:rPr lang="en-US" sz="2800" dirty="0" err="1" smtClean="0">
                <a:solidFill>
                  <a:srgbClr val="FFFF00"/>
                </a:solidFill>
              </a:rPr>
              <a:t>tur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14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1</a:t>
            </a:r>
            <a:r>
              <a:rPr lang="en-US" sz="2800" baseline="30000" dirty="0" smtClean="0">
                <a:solidFill>
                  <a:srgbClr val="FFFF00"/>
                </a:solidFill>
              </a:rPr>
              <a:t>st</a:t>
            </a:r>
            <a:r>
              <a:rPr lang="en-US" sz="2800" dirty="0" smtClean="0">
                <a:solidFill>
                  <a:srgbClr val="FFFF00"/>
                </a:solidFill>
              </a:rPr>
              <a:t> pl:		   -</a:t>
            </a:r>
            <a:r>
              <a:rPr lang="en-US" sz="2800" dirty="0" err="1" smtClean="0">
                <a:solidFill>
                  <a:srgbClr val="FFFF00"/>
                </a:solidFill>
              </a:rPr>
              <a:t>mus</a:t>
            </a:r>
            <a:r>
              <a:rPr lang="en-US" sz="2800" dirty="0" smtClean="0">
                <a:solidFill>
                  <a:srgbClr val="FFFF00"/>
                </a:solidFill>
              </a:rPr>
              <a:t>			  -</a:t>
            </a:r>
            <a:r>
              <a:rPr lang="en-US" sz="2800" dirty="0" err="1" smtClean="0">
                <a:solidFill>
                  <a:srgbClr val="FFFF00"/>
                </a:solidFill>
              </a:rPr>
              <a:t>mur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2</a:t>
            </a:r>
            <a:r>
              <a:rPr lang="en-US" sz="2800" baseline="30000" dirty="0" smtClean="0">
                <a:solidFill>
                  <a:srgbClr val="FFFF00"/>
                </a:solidFill>
              </a:rPr>
              <a:t>nd</a:t>
            </a:r>
            <a:r>
              <a:rPr lang="en-US" sz="2800" dirty="0" smtClean="0">
                <a:solidFill>
                  <a:srgbClr val="FFFF00"/>
                </a:solidFill>
              </a:rPr>
              <a:t> pl:		   -</a:t>
            </a:r>
            <a:r>
              <a:rPr lang="en-US" sz="2800" dirty="0" err="1" smtClean="0">
                <a:solidFill>
                  <a:srgbClr val="FFFF00"/>
                </a:solidFill>
              </a:rPr>
              <a:t>tis</a:t>
            </a:r>
            <a:r>
              <a:rPr lang="en-US" sz="2800" dirty="0" smtClean="0">
                <a:solidFill>
                  <a:srgbClr val="FFFF00"/>
                </a:solidFill>
              </a:rPr>
              <a:t>				  -mini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3</a:t>
            </a:r>
            <a:r>
              <a:rPr lang="en-US" sz="2800" baseline="30000" dirty="0" smtClean="0">
                <a:solidFill>
                  <a:srgbClr val="FFFF00"/>
                </a:solidFill>
              </a:rPr>
              <a:t>rd</a:t>
            </a:r>
            <a:r>
              <a:rPr lang="en-US" sz="2800" dirty="0" smtClean="0">
                <a:solidFill>
                  <a:srgbClr val="FFFF00"/>
                </a:solidFill>
              </a:rPr>
              <a:t> pl:		   -</a:t>
            </a:r>
            <a:r>
              <a:rPr lang="en-US" sz="2800" dirty="0" err="1" smtClean="0">
                <a:solidFill>
                  <a:srgbClr val="FFFF00"/>
                </a:solidFill>
              </a:rPr>
              <a:t>nt</a:t>
            </a:r>
            <a:r>
              <a:rPr lang="en-US" sz="2800" dirty="0" smtClean="0">
                <a:solidFill>
                  <a:srgbClr val="FFFF00"/>
                </a:solidFill>
              </a:rPr>
              <a:t>				  -</a:t>
            </a:r>
            <a:r>
              <a:rPr lang="en-US" sz="2800" dirty="0" err="1" smtClean="0">
                <a:solidFill>
                  <a:srgbClr val="FFFF00"/>
                </a:solidFill>
              </a:rPr>
              <a:t>ntur</a:t>
            </a:r>
            <a:endParaRPr lang="en-US" sz="2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LEARN THESE VERY WELL!!!!</a:t>
            </a:r>
            <a:endParaRPr lang="en-US" sz="2800" dirty="0" smtClean="0">
              <a:solidFill>
                <a:srgbClr val="00B0F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00" y="2286000"/>
            <a:ext cx="8382000" cy="3429000"/>
            <a:chOff x="457200" y="2286000"/>
            <a:chExt cx="8382000" cy="3429000"/>
          </a:xfrm>
        </p:grpSpPr>
        <p:sp>
          <p:nvSpPr>
            <p:cNvPr id="4" name="Rectangle 3"/>
            <p:cNvSpPr/>
            <p:nvPr/>
          </p:nvSpPr>
          <p:spPr>
            <a:xfrm>
              <a:off x="457200" y="2286000"/>
              <a:ext cx="8382000" cy="3429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5638800" y="2286000"/>
              <a:ext cx="0" cy="3429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133600" y="2286000"/>
              <a:ext cx="0" cy="34290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Present Indicative 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4191000" cy="4114800"/>
          </a:xfrm>
        </p:spPr>
        <p:txBody>
          <a:bodyPr numCol="1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FFFF00"/>
                </a:solidFill>
              </a:rPr>
              <a:t>Laud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ō</a:t>
            </a:r>
            <a:r>
              <a:rPr lang="en-US" sz="2700" dirty="0" smtClean="0">
                <a:solidFill>
                  <a:srgbClr val="FFFF00"/>
                </a:solidFill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smtClean="0">
                <a:solidFill>
                  <a:srgbClr val="FFFF00"/>
                </a:solidFill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</a:rPr>
              <a:t>laud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āvī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ātum</a:t>
            </a:r>
            <a:endParaRPr lang="en-US" sz="2700" dirty="0" smtClean="0">
              <a:solidFill>
                <a:srgbClr val="FFFF00"/>
              </a:solidFill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laud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ō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audās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audat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audāmus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audātis</a:t>
            </a:r>
            <a:endParaRPr lang="en-US" sz="2700" dirty="0" smtClean="0">
              <a:solidFill>
                <a:srgbClr val="66FFFF"/>
              </a:solidFill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laudant</a:t>
            </a:r>
            <a:endParaRPr lang="en-US" sz="2700" dirty="0" smtClean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516559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Pres. Ind. Act. = </a:t>
            </a:r>
            <a:r>
              <a:rPr lang="en-US" sz="2200" b="1" dirty="0" smtClean="0">
                <a:solidFill>
                  <a:srgbClr val="3399FF"/>
                </a:solidFill>
              </a:rPr>
              <a:t>Present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Ø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active personal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152400" y="3053477"/>
            <a:ext cx="114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p</a:t>
            </a:r>
            <a:endParaRPr lang="en-US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2236887"/>
            <a:ext cx="4495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ducere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duxī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ductum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smtClean="0">
                <a:solidFill>
                  <a:srgbClr val="FFFF00"/>
                </a:solidFill>
                <a:cs typeface="Calibri"/>
              </a:rPr>
              <a:t>(“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iou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 a present”)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dūcō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dūcis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dūcit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dūcimus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dūcitis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dūcunt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000" dirty="0" smtClean="0">
                <a:solidFill>
                  <a:srgbClr val="FFFF00"/>
                </a:solidFill>
              </a:rPr>
              <a:t>Note that the 3</a:t>
            </a:r>
            <a:r>
              <a:rPr lang="en-US" sz="2000" baseline="30000" dirty="0" smtClean="0">
                <a:solidFill>
                  <a:srgbClr val="FFFF00"/>
                </a:solidFill>
              </a:rPr>
              <a:t>rd</a:t>
            </a:r>
            <a:r>
              <a:rPr lang="en-US" sz="2000" dirty="0" smtClean="0">
                <a:solidFill>
                  <a:srgbClr val="FFFF00"/>
                </a:solidFill>
              </a:rPr>
              <a:t> conj. verbs lose their theme vowel and use “-</a:t>
            </a:r>
            <a:r>
              <a:rPr lang="en-US" sz="2000" dirty="0" err="1" smtClean="0">
                <a:solidFill>
                  <a:srgbClr val="FFFF00"/>
                </a:solidFill>
              </a:rPr>
              <a:t>i</a:t>
            </a:r>
            <a:r>
              <a:rPr lang="en-US" sz="2000" dirty="0" smtClean="0">
                <a:solidFill>
                  <a:srgbClr val="FFFF00"/>
                </a:solidFill>
              </a:rPr>
              <a:t>-/-o-/-u-” as the present tense marker.</a:t>
            </a:r>
            <a:endParaRPr lang="en-US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Present Indicative Active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3276600" cy="4038600"/>
          </a:xfrm>
        </p:spPr>
        <p:txBody>
          <a:bodyPr numCol="1"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FFFF00"/>
                </a:solidFill>
              </a:rPr>
              <a:t>Mone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ō</a:t>
            </a:r>
            <a:r>
              <a:rPr lang="en-US" sz="2700" dirty="0" smtClean="0">
                <a:solidFill>
                  <a:srgbClr val="FFFF00"/>
                </a:solidFill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</a:rPr>
              <a:t>monē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smtClean="0">
                <a:solidFill>
                  <a:srgbClr val="FFFF00"/>
                </a:solidFill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</a:rPr>
              <a:t>monu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</a:rPr>
              <a:t>monit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um</a:t>
            </a:r>
            <a:endParaRPr lang="en-US" sz="2700" dirty="0" smtClean="0">
              <a:solidFill>
                <a:srgbClr val="FFFF00"/>
              </a:solidFill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latin typeface="+mj-lt"/>
              </a:rPr>
              <a:t>mone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ō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66FFFF"/>
                </a:solidFill>
                <a:latin typeface="+mj-lt"/>
                <a:cs typeface="Calibri" pitchFamily="34" charset="0"/>
              </a:rPr>
              <a:t>m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onēs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66FFFF"/>
                </a:solidFill>
                <a:latin typeface="+mj-lt"/>
                <a:cs typeface="Calibri" pitchFamily="34" charset="0"/>
              </a:rPr>
              <a:t>m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onet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mus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m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onē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tis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66FFFF"/>
                </a:solidFill>
                <a:latin typeface="+mj-lt"/>
                <a:cs typeface="Calibri" pitchFamily="34" charset="0"/>
              </a:rPr>
              <a:t>m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onent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>
              <a:buNone/>
              <a:defRPr/>
            </a:pPr>
            <a:endParaRPr lang="en-US" sz="2700" dirty="0" smtClean="0">
              <a:solidFill>
                <a:schemeClr val="bg1"/>
              </a:solidFill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516559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Pres. Ind. Act. = </a:t>
            </a:r>
            <a:r>
              <a:rPr lang="en-US" sz="2200" b="1" dirty="0" smtClean="0">
                <a:solidFill>
                  <a:srgbClr val="3399FF"/>
                </a:solidFill>
              </a:rPr>
              <a:t>Present Stem</a:t>
            </a:r>
            <a:r>
              <a:rPr lang="en-US" sz="2200" dirty="0" smtClean="0">
                <a:solidFill>
                  <a:srgbClr val="FFFF00"/>
                </a:solidFill>
              </a:rPr>
              <a:t> + </a:t>
            </a:r>
            <a:r>
              <a:rPr lang="en-US" sz="2200" b="1" dirty="0" smtClean="0">
                <a:solidFill>
                  <a:srgbClr val="FF9900"/>
                </a:solidFill>
              </a:rPr>
              <a:t>Ø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active personal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28600" y="3048000"/>
            <a:ext cx="114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p</a:t>
            </a:r>
            <a:endParaRPr lang="en-US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222480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Audiō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audīre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audīvī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audītum</a:t>
            </a:r>
            <a:r>
              <a:rPr lang="en-US" sz="2700" dirty="0" smtClean="0">
                <a:solidFill>
                  <a:srgbClr val="FF0000"/>
                </a:solidFill>
                <a:cs typeface="Calibri"/>
              </a:rPr>
              <a:t>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audiō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audīs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smtClean="0">
                <a:solidFill>
                  <a:srgbClr val="66FFFF"/>
                </a:solidFill>
              </a:rPr>
              <a:t>audit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audīmus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audītis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audiunt</a:t>
            </a:r>
            <a:endParaRPr lang="en-US" sz="2700" dirty="0">
              <a:solidFill>
                <a:srgbClr val="66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2209800"/>
            <a:ext cx="2667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Capiō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capere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smtClean="0">
                <a:solidFill>
                  <a:srgbClr val="FFFF00"/>
                </a:solidFill>
                <a:cs typeface="Calibri"/>
              </a:rPr>
              <a:t>	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cēpī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captum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capiō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capit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capimus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capitis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292100" lvl="0" indent="-292100">
              <a:buClr>
                <a:srgbClr val="72A376"/>
              </a:buClr>
              <a:buSzPct val="70000"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capiunt</a:t>
            </a:r>
            <a:endParaRPr lang="en-US" sz="2700" dirty="0" smtClean="0">
              <a:solidFill>
                <a:srgbClr val="66FFFF"/>
              </a:solidFill>
            </a:endParaRPr>
          </a:p>
          <a:p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FF00"/>
                </a:solidFill>
              </a:rPr>
              <a:t>Present Indicative Passive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6800" y="2209800"/>
            <a:ext cx="3733800" cy="327660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FFFF00"/>
                </a:solidFill>
                <a:cs typeface="+mn-cs"/>
              </a:rPr>
              <a:t>Laud</a:t>
            </a:r>
            <a:r>
              <a:rPr lang="en-US" sz="2700" dirty="0" err="1">
                <a:solidFill>
                  <a:srgbClr val="FFFF00"/>
                </a:solidFill>
                <a:cs typeface="Calibri"/>
              </a:rPr>
              <a:t>ō</a:t>
            </a:r>
            <a:r>
              <a:rPr lang="en-US" sz="2700" dirty="0">
                <a:solidFill>
                  <a:srgbClr val="FFFF00"/>
                </a:solidFill>
                <a:cs typeface="+mn-cs"/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āre</a:t>
            </a:r>
            <a:r>
              <a:rPr lang="en-US" sz="27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āvī</a:t>
            </a:r>
            <a:r>
              <a:rPr lang="en-US" sz="2700" dirty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>
                <a:solidFill>
                  <a:srgbClr val="FFFF00"/>
                </a:solidFill>
              </a:rPr>
              <a:t>l</a:t>
            </a:r>
            <a:r>
              <a:rPr lang="en-US" sz="2700" dirty="0" err="1" smtClean="0">
                <a:solidFill>
                  <a:srgbClr val="FFFF00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ātum</a:t>
            </a:r>
            <a:endParaRPr lang="en-US" sz="2700" dirty="0">
              <a:solidFill>
                <a:srgbClr val="FFFF00"/>
              </a:solidFill>
              <a:cs typeface="Calibri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>
                <a:solidFill>
                  <a:srgbClr val="66FFFF"/>
                </a:solidFill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+mn-cs"/>
              </a:rPr>
              <a:t>aud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or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laudāris</a:t>
            </a:r>
            <a:r>
              <a:rPr lang="en-US" sz="2700" dirty="0" smtClean="0">
                <a:solidFill>
                  <a:srgbClr val="66FFFF"/>
                </a:solidFill>
                <a:cs typeface="Calibri" pitchFamily="34" charset="0"/>
              </a:rPr>
              <a:t>  </a:t>
            </a:r>
            <a:r>
              <a:rPr lang="en-US" sz="2700" dirty="0">
                <a:solidFill>
                  <a:srgbClr val="66FFFF"/>
                </a:solidFill>
                <a:cs typeface="Calibri" pitchFamily="34" charset="0"/>
              </a:rPr>
              <a:t>(-re)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audātur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audāmur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>
                <a:solidFill>
                  <a:srgbClr val="66FFFF"/>
                </a:solidFill>
                <a:cs typeface="Calibri" pitchFamily="34" charset="0"/>
              </a:rPr>
              <a:t>l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audāminī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laudantur</a:t>
            </a:r>
            <a:endParaRPr lang="en-US" sz="2700" dirty="0">
              <a:solidFill>
                <a:srgbClr val="66FFFF"/>
              </a:solidFill>
              <a:cs typeface="Calibri" pitchFamily="34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516559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Pres. Ind. Pass. = </a:t>
            </a:r>
            <a:r>
              <a:rPr lang="en-US" sz="2200" b="1" dirty="0" smtClean="0">
                <a:solidFill>
                  <a:srgbClr val="3399FF"/>
                </a:solidFill>
              </a:rPr>
              <a:t>Present Stem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Ø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passive personal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52400" y="2971800"/>
            <a:ext cx="114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s</a:t>
            </a:r>
          </a:p>
          <a:p>
            <a:pPr algn="r"/>
            <a:r>
              <a:rPr lang="en-US" sz="2700" dirty="0" smtClean="0"/>
              <a:t>1</a:t>
            </a:r>
            <a:r>
              <a:rPr lang="en-US" sz="2700" baseline="30000" dirty="0" smtClean="0"/>
              <a:t>st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700" dirty="0" smtClean="0"/>
              <a:t> p</a:t>
            </a:r>
          </a:p>
          <a:p>
            <a:pPr algn="r"/>
            <a:r>
              <a:rPr lang="en-US" sz="2700" dirty="0" smtClean="0"/>
              <a:t>3</a:t>
            </a:r>
            <a:r>
              <a:rPr lang="en-US" sz="2700" baseline="30000" dirty="0" smtClean="0"/>
              <a:t>rd</a:t>
            </a:r>
            <a:r>
              <a:rPr lang="en-US" sz="2700" dirty="0" smtClean="0"/>
              <a:t> p</a:t>
            </a:r>
            <a:endParaRPr lang="en-US" sz="27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00600" y="2209800"/>
            <a:ext cx="4191000" cy="449580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Ducō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ducere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duxī</a:t>
            </a:r>
            <a:r>
              <a:rPr lang="en-US" sz="27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700" dirty="0" err="1" smtClean="0">
                <a:solidFill>
                  <a:srgbClr val="FFFF00"/>
                </a:solidFill>
                <a:cs typeface="Calibri"/>
              </a:rPr>
              <a:t>ductum</a:t>
            </a:r>
            <a:endParaRPr lang="en-US" sz="2700" dirty="0" smtClean="0">
              <a:solidFill>
                <a:srgbClr val="FFFF00"/>
              </a:solidFill>
              <a:cs typeface="Calibri"/>
            </a:endParaRP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dūcor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dūceris</a:t>
            </a:r>
            <a:r>
              <a:rPr lang="en-US" sz="2700" dirty="0" smtClean="0">
                <a:solidFill>
                  <a:srgbClr val="66FFFF"/>
                </a:solidFill>
              </a:rPr>
              <a:t>*  (-re)</a:t>
            </a: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dūcitur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dūci</a:t>
            </a:r>
            <a:r>
              <a:rPr lang="en-US" sz="2700" dirty="0" err="1" smtClean="0">
                <a:solidFill>
                  <a:srgbClr val="66FFFF"/>
                </a:solidFill>
                <a:cs typeface="Calibri"/>
              </a:rPr>
              <a:t>mur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dūcimin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ī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dūcuntur</a:t>
            </a:r>
            <a:endParaRPr lang="en-US" sz="2700" dirty="0" smtClean="0">
              <a:solidFill>
                <a:srgbClr val="66FFFF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r>
              <a:rPr lang="en-US" sz="1900" dirty="0" smtClean="0">
                <a:solidFill>
                  <a:srgbClr val="FFFF00"/>
                </a:solidFill>
              </a:rPr>
              <a:t>*Note that the 3</a:t>
            </a:r>
            <a:r>
              <a:rPr lang="en-US" sz="1900" baseline="30000" dirty="0" smtClean="0">
                <a:solidFill>
                  <a:srgbClr val="FFFF00"/>
                </a:solidFill>
              </a:rPr>
              <a:t>rd</a:t>
            </a:r>
            <a:r>
              <a:rPr lang="en-US" sz="1900" dirty="0" smtClean="0">
                <a:solidFill>
                  <a:srgbClr val="FFFF00"/>
                </a:solidFill>
              </a:rPr>
              <a:t> (and 3</a:t>
            </a:r>
            <a:r>
              <a:rPr lang="en-US" sz="1900" baseline="30000" dirty="0" smtClean="0">
                <a:solidFill>
                  <a:srgbClr val="FFFF00"/>
                </a:solidFill>
              </a:rPr>
              <a:t>rd</a:t>
            </a:r>
            <a:r>
              <a:rPr lang="en-US" sz="1900" dirty="0" smtClean="0">
                <a:solidFill>
                  <a:srgbClr val="FFFF00"/>
                </a:solidFill>
              </a:rPr>
              <a:t>io) conj. verbs maintain the short “e” in the </a:t>
            </a:r>
            <a:r>
              <a:rPr lang="en-US" sz="1900" dirty="0" smtClean="0">
                <a:solidFill>
                  <a:srgbClr val="FFFF00"/>
                </a:solidFill>
              </a:rPr>
              <a:t>2</a:t>
            </a:r>
            <a:r>
              <a:rPr lang="en-US" sz="1900" baseline="30000" dirty="0" smtClean="0">
                <a:solidFill>
                  <a:srgbClr val="FFFF00"/>
                </a:solidFill>
              </a:rPr>
              <a:t>nd</a:t>
            </a:r>
            <a:r>
              <a:rPr lang="en-US" sz="1900" dirty="0" smtClean="0">
                <a:solidFill>
                  <a:srgbClr val="FFFF00"/>
                </a:solidFill>
              </a:rPr>
              <a:t> sing. passive </a:t>
            </a:r>
            <a:r>
              <a:rPr lang="en-US" sz="1900" dirty="0" smtClean="0">
                <a:solidFill>
                  <a:srgbClr val="FFFF00"/>
                </a:solidFill>
              </a:rPr>
              <a:t>of the present indicative.</a:t>
            </a:r>
            <a:endParaRPr lang="en-US" sz="1900" dirty="0" smtClean="0">
              <a:solidFill>
                <a:schemeClr val="bg1"/>
              </a:solidFill>
            </a:endParaRPr>
          </a:p>
          <a:p>
            <a:pPr marL="342900" indent="-342900" fontAlgn="auto">
              <a:spcAft>
                <a:spcPts val="0"/>
              </a:spcAft>
              <a:defRPr/>
            </a:pPr>
            <a:endParaRPr lang="en-US" sz="2700" dirty="0">
              <a:solidFill>
                <a:schemeClr val="bg1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endParaRPr lang="en-US" sz="2700" dirty="0" smtClean="0">
              <a:solidFill>
                <a:schemeClr val="bg1"/>
              </a:solidFill>
              <a:cs typeface="Calibri" pitchFamily="34" charset="0"/>
            </a:endParaRPr>
          </a:p>
          <a:p>
            <a:pPr marL="342900" indent="-342900" fontAlgn="auto">
              <a:spcAft>
                <a:spcPts val="0"/>
              </a:spcAft>
              <a:defRPr/>
            </a:pPr>
            <a:endParaRPr lang="en-US" sz="2700" dirty="0">
              <a:solidFill>
                <a:schemeClr val="bg1"/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Present Indicative Passive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2286000"/>
            <a:ext cx="2895600" cy="4191000"/>
          </a:xfrm>
        </p:spPr>
        <p:txBody>
          <a:bodyPr numCol="1"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500" dirty="0" err="1" smtClean="0">
                <a:solidFill>
                  <a:srgbClr val="FFFF00"/>
                </a:solidFill>
              </a:rPr>
              <a:t>Mone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ō</a:t>
            </a:r>
            <a:r>
              <a:rPr lang="en-US" sz="2500" dirty="0" smtClean="0">
                <a:solidFill>
                  <a:srgbClr val="FFFF00"/>
                </a:solidFill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</a:rPr>
              <a:t>monē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500" dirty="0" smtClean="0">
                <a:solidFill>
                  <a:srgbClr val="FFFF00"/>
                </a:solidFill>
              </a:rPr>
              <a:t>	</a:t>
            </a:r>
            <a:r>
              <a:rPr lang="en-US" sz="2500" dirty="0" err="1" smtClean="0">
                <a:solidFill>
                  <a:srgbClr val="FFFF00"/>
                </a:solidFill>
              </a:rPr>
              <a:t>monu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m</a:t>
            </a:r>
            <a:r>
              <a:rPr lang="en-US" sz="2500" dirty="0" err="1" smtClean="0">
                <a:solidFill>
                  <a:srgbClr val="FFFF00"/>
                </a:solidFill>
              </a:rPr>
              <a:t>onit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um</a:t>
            </a:r>
            <a:endParaRPr lang="en-US" sz="2500" dirty="0" smtClean="0">
              <a:solidFill>
                <a:srgbClr val="FFFF00"/>
              </a:solidFill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latin typeface="+mj-lt"/>
              </a:rPr>
              <a:t>moneor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>
                <a:solidFill>
                  <a:srgbClr val="66FFFF"/>
                </a:solidFill>
                <a:latin typeface="+mj-lt"/>
                <a:cs typeface="Calibri" pitchFamily="34" charset="0"/>
              </a:rPr>
              <a:t>m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onēris</a:t>
            </a:r>
            <a:r>
              <a:rPr lang="en-US" sz="2700" dirty="0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 (-re)</a:t>
            </a: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mon</a:t>
            </a: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ē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tur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mur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cs typeface="Calibri" pitchFamily="34" charset="0"/>
              </a:rPr>
              <a:t>monē</a:t>
            </a: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minī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  <a:latin typeface="+mj-lt"/>
                <a:cs typeface="Calibri" pitchFamily="34" charset="0"/>
              </a:rPr>
              <a:t>monentur</a:t>
            </a:r>
            <a:endParaRPr lang="en-US" sz="2700" dirty="0" smtClean="0">
              <a:solidFill>
                <a:srgbClr val="66FFFF"/>
              </a:solidFill>
              <a:latin typeface="+mj-lt"/>
              <a:cs typeface="Calibri" pitchFamily="34" charset="0"/>
            </a:endParaRPr>
          </a:p>
          <a:p>
            <a:pPr>
              <a:buNone/>
              <a:defRPr/>
            </a:pPr>
            <a:endParaRPr lang="en-US" sz="2700" dirty="0" smtClean="0">
              <a:solidFill>
                <a:srgbClr val="FFFF00"/>
              </a:solidFill>
              <a:cs typeface="Calibri"/>
            </a:endParaRPr>
          </a:p>
          <a:p>
            <a:pPr>
              <a:buNone/>
              <a:defRPr/>
            </a:pPr>
            <a:endParaRPr lang="en-US" sz="2700" dirty="0" smtClean="0">
              <a:solidFill>
                <a:srgbClr val="FFFF00"/>
              </a:solidFill>
              <a:cs typeface="Calibri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57200" y="381000"/>
            <a:ext cx="838200" cy="6858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1474113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</a:rPr>
              <a:t>Pres. Ind. Pass. = </a:t>
            </a:r>
            <a:r>
              <a:rPr lang="en-US" sz="2200" b="1" dirty="0" smtClean="0">
                <a:solidFill>
                  <a:srgbClr val="00B0F0"/>
                </a:solidFill>
              </a:rPr>
              <a:t>Present Stem</a:t>
            </a:r>
            <a:r>
              <a:rPr lang="en-US" sz="2200" b="1" dirty="0" smtClean="0">
                <a:solidFill>
                  <a:srgbClr val="FFFF00"/>
                </a:solidFill>
              </a:rPr>
              <a:t>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FF9900"/>
                </a:solidFill>
              </a:rPr>
              <a:t>Ø tense marker </a:t>
            </a:r>
            <a:r>
              <a:rPr lang="en-US" sz="2200" dirty="0" smtClean="0">
                <a:solidFill>
                  <a:srgbClr val="FFFF00"/>
                </a:solidFill>
              </a:rPr>
              <a:t>+ </a:t>
            </a:r>
            <a:r>
              <a:rPr lang="en-US" sz="2200" b="1" dirty="0" smtClean="0">
                <a:solidFill>
                  <a:srgbClr val="66FFFF"/>
                </a:solidFill>
              </a:rPr>
              <a:t>pass. personal endings</a:t>
            </a:r>
            <a:endParaRPr lang="en-US" sz="2200" b="1" dirty="0">
              <a:solidFill>
                <a:srgbClr val="66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2400" y="3069610"/>
            <a:ext cx="114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s</a:t>
            </a:r>
          </a:p>
          <a:p>
            <a:pPr algn="r"/>
            <a:r>
              <a:rPr lang="en-US" sz="2700" dirty="0" smtClean="0"/>
              <a:t>2</a:t>
            </a:r>
            <a:r>
              <a:rPr lang="en-US" sz="2700" baseline="30000" dirty="0" smtClean="0"/>
              <a:t>nd</a:t>
            </a:r>
            <a:r>
              <a:rPr lang="en-US" sz="2600" dirty="0" smtClean="0"/>
              <a:t> s</a:t>
            </a:r>
          </a:p>
          <a:p>
            <a:pPr algn="r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s</a:t>
            </a:r>
          </a:p>
          <a:p>
            <a:pPr algn="r"/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p</a:t>
            </a:r>
          </a:p>
          <a:p>
            <a:pPr algn="r"/>
            <a:r>
              <a:rPr lang="en-US" sz="2600" dirty="0" smtClean="0"/>
              <a:t>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p</a:t>
            </a:r>
          </a:p>
          <a:p>
            <a:pPr algn="r"/>
            <a:r>
              <a:rPr lang="en-US" sz="2600" dirty="0" smtClean="0"/>
              <a:t>3</a:t>
            </a:r>
            <a:r>
              <a:rPr lang="en-US" sz="2600" baseline="30000" dirty="0" smtClean="0"/>
              <a:t>rd</a:t>
            </a:r>
            <a:r>
              <a:rPr lang="en-US" sz="2600" dirty="0" smtClean="0"/>
              <a:t> p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2325737"/>
            <a:ext cx="335844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Audiō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audīre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>
              <a:buNone/>
              <a:defRPr/>
            </a:pPr>
            <a:r>
              <a:rPr lang="en-US" sz="2500" dirty="0" smtClean="0">
                <a:solidFill>
                  <a:srgbClr val="FFFF00"/>
                </a:solidFill>
                <a:cs typeface="Calibri"/>
              </a:rPr>
              <a:t>  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audīvī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audītum</a:t>
            </a:r>
            <a:r>
              <a:rPr lang="en-US" sz="2500" dirty="0" smtClean="0">
                <a:solidFill>
                  <a:srgbClr val="FF0000"/>
                </a:solidFill>
                <a:cs typeface="Calibri"/>
              </a:rPr>
              <a:t> </a:t>
            </a:r>
          </a:p>
          <a:p>
            <a:pPr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audior</a:t>
            </a:r>
            <a:endParaRPr lang="en-US" sz="2700" dirty="0" smtClean="0">
              <a:solidFill>
                <a:srgbClr val="66FFFF"/>
              </a:solidFill>
            </a:endParaRPr>
          </a:p>
          <a:p>
            <a:pPr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audīris</a:t>
            </a:r>
            <a:r>
              <a:rPr lang="en-US" sz="2700" dirty="0" smtClean="0">
                <a:solidFill>
                  <a:srgbClr val="66FFFF"/>
                </a:solidFill>
              </a:rPr>
              <a:t> (-re)</a:t>
            </a: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audītur</a:t>
            </a:r>
            <a:endParaRPr lang="en-US" sz="2700" dirty="0" smtClean="0">
              <a:solidFill>
                <a:srgbClr val="66FFFF"/>
              </a:solidFill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audīmur</a:t>
            </a:r>
            <a:endParaRPr lang="en-US" sz="2700" dirty="0" smtClean="0">
              <a:solidFill>
                <a:srgbClr val="66FFFF"/>
              </a:solidFill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audīminī</a:t>
            </a:r>
            <a:endParaRPr lang="en-US" sz="2700" dirty="0" smtClean="0">
              <a:solidFill>
                <a:srgbClr val="66FFFF"/>
              </a:solidFill>
            </a:endParaRPr>
          </a:p>
          <a:p>
            <a:pPr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audiuntur</a:t>
            </a:r>
            <a:endParaRPr lang="en-US" sz="2700" dirty="0" smtClean="0">
              <a:solidFill>
                <a:srgbClr val="66FFFF"/>
              </a:solidFill>
            </a:endParaRPr>
          </a:p>
          <a:p>
            <a:endParaRPr lang="en-US" sz="2700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2340382"/>
            <a:ext cx="259080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Capiō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capere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</a:p>
          <a:p>
            <a:pPr>
              <a:buNone/>
              <a:defRPr/>
            </a:pPr>
            <a:r>
              <a:rPr lang="en-US" sz="2500" dirty="0" smtClean="0">
                <a:solidFill>
                  <a:srgbClr val="FFFF00"/>
                </a:solidFill>
                <a:cs typeface="Calibri"/>
              </a:rPr>
              <a:t>  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cēpī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, </a:t>
            </a:r>
            <a:r>
              <a:rPr lang="en-US" sz="2500" dirty="0" err="1" smtClean="0">
                <a:solidFill>
                  <a:srgbClr val="FFFF00"/>
                </a:solidFill>
                <a:cs typeface="Calibri"/>
              </a:rPr>
              <a:t>captum</a:t>
            </a:r>
            <a:r>
              <a:rPr lang="en-US" sz="2500" dirty="0" smtClean="0">
                <a:solidFill>
                  <a:srgbClr val="FFFF00"/>
                </a:solidFill>
                <a:cs typeface="Calibri"/>
              </a:rPr>
              <a:t> </a:t>
            </a: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capior</a:t>
            </a:r>
            <a:endParaRPr lang="en-US" sz="2700" dirty="0" smtClean="0">
              <a:solidFill>
                <a:srgbClr val="66FFFF"/>
              </a:solidFill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caperis</a:t>
            </a:r>
            <a:r>
              <a:rPr lang="en-US" sz="2700" dirty="0" smtClean="0">
                <a:solidFill>
                  <a:srgbClr val="66FFFF"/>
                </a:solidFill>
              </a:rPr>
              <a:t> (-re)</a:t>
            </a: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capitur</a:t>
            </a:r>
            <a:endParaRPr lang="en-US" sz="2700" dirty="0" smtClean="0">
              <a:solidFill>
                <a:srgbClr val="66FFFF"/>
              </a:solidFill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capimur</a:t>
            </a:r>
            <a:endParaRPr lang="en-US" sz="2700" dirty="0" smtClean="0">
              <a:solidFill>
                <a:srgbClr val="66FFFF"/>
              </a:solidFill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capiminī</a:t>
            </a:r>
            <a:endParaRPr lang="en-US" sz="2700" dirty="0" smtClean="0">
              <a:solidFill>
                <a:srgbClr val="66FFFF"/>
              </a:solidFill>
            </a:endParaRPr>
          </a:p>
          <a:p>
            <a:pPr>
              <a:buNone/>
              <a:defRPr/>
            </a:pPr>
            <a:r>
              <a:rPr lang="en-US" sz="2700" dirty="0" err="1" smtClean="0">
                <a:solidFill>
                  <a:srgbClr val="66FFFF"/>
                </a:solidFill>
              </a:rPr>
              <a:t>capiuntur</a:t>
            </a:r>
            <a:endParaRPr lang="en-US" sz="2700" dirty="0" smtClean="0">
              <a:solidFill>
                <a:srgbClr val="66FFFF"/>
              </a:solidFill>
            </a:endParaRPr>
          </a:p>
          <a:p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319</TotalTime>
  <Words>1524</Words>
  <Application>Microsoft Office PowerPoint</Application>
  <PresentationFormat>On-screen Show (4:3)</PresentationFormat>
  <Paragraphs>411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Foundry</vt:lpstr>
      <vt:lpstr>Review Topic: Week 1 Verbs – Indicative of the Present System, both Active and Passive;  Present Active Imperative</vt:lpstr>
      <vt:lpstr>Conjugations</vt:lpstr>
      <vt:lpstr>What makes a finite verb?</vt:lpstr>
      <vt:lpstr>Present System</vt:lpstr>
      <vt:lpstr>Present System</vt:lpstr>
      <vt:lpstr>Present Indicative Active</vt:lpstr>
      <vt:lpstr>Present Indicative Active</vt:lpstr>
      <vt:lpstr>Present Indicative Passive</vt:lpstr>
      <vt:lpstr>Present Indicative Passive</vt:lpstr>
      <vt:lpstr>Imperfect Indicative Active</vt:lpstr>
      <vt:lpstr>Imperfect Indicative Active</vt:lpstr>
      <vt:lpstr>Imperfect Indicative Passive</vt:lpstr>
      <vt:lpstr>Imperfect Indicative Passive</vt:lpstr>
      <vt:lpstr>Future Indicative Active</vt:lpstr>
      <vt:lpstr>Future Indicative Active</vt:lpstr>
      <vt:lpstr>Future Indicative Passive</vt:lpstr>
      <vt:lpstr>Future Indicative Passive</vt:lpstr>
      <vt:lpstr>Present Active Imperatives</vt:lpstr>
      <vt:lpstr>Present Active Imperatives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Topics: Week 1 Verbs – Indicative of the Present System, both Active and Passive</dc:title>
  <dc:creator>Chucko</dc:creator>
  <cp:lastModifiedBy>Charles W. Oughton</cp:lastModifiedBy>
  <cp:revision>67</cp:revision>
  <dcterms:created xsi:type="dcterms:W3CDTF">2012-08-28T21:17:32Z</dcterms:created>
  <dcterms:modified xsi:type="dcterms:W3CDTF">2014-08-27T02:03:08Z</dcterms:modified>
</cp:coreProperties>
</file>