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67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1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F7DB-B76C-4932-B1BF-2385E83A1B8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7B6E-A501-4A07-87AB-832C4B9B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10750">
              <a:srgbClr val="914411"/>
            </a:gs>
            <a:gs pos="86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93" y="-192505"/>
            <a:ext cx="11283019" cy="7363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627414" y="3720911"/>
            <a:ext cx="5889172" cy="1148745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round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50" b="1" dirty="0"/>
              <a:t>Learning from the Adversary:</a:t>
            </a:r>
          </a:p>
          <a:p>
            <a:pPr algn="ctr"/>
            <a:r>
              <a:rPr lang="en-US" sz="1650" b="1" dirty="0"/>
              <a:t> The Great Enemy Figures of Greece and Rome</a:t>
            </a:r>
          </a:p>
          <a:p>
            <a:pPr algn="ctr"/>
            <a:r>
              <a:rPr lang="en-US" sz="1350" b="1" dirty="0"/>
              <a:t>CC 348 / AHC 325</a:t>
            </a:r>
          </a:p>
        </p:txBody>
      </p:sp>
    </p:spTree>
    <p:extLst>
      <p:ext uri="{BB962C8B-B14F-4D97-AF65-F5344CB8AC3E}">
        <p14:creationId xmlns:p14="http://schemas.microsoft.com/office/powerpoint/2010/main" val="17696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Alexander Mosaic, House of the Faun, Pompeii, Italy, 1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CE copy of Greek painting from 3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4" y="1501344"/>
            <a:ext cx="3415099" cy="4744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3" y="1501344"/>
            <a:ext cx="3478427" cy="47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“Dying Gaul” and “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Ludovisi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Gaul” (“Gaul Killing himself and Wife”),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Roman marble copy (mid 2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cent. BCE) of bronze original for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Attalus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I,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Pergamum, Turkey, ca. 220 BCE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4" y="2308656"/>
            <a:ext cx="5255998" cy="3507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47" y="1266568"/>
            <a:ext cx="3658039" cy="55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Portonaccio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Sarcophagus, Rome, ca. 190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4827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Portonaccio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Sarcophagus, Rome, ca. 190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" y="1061486"/>
            <a:ext cx="4209535" cy="5614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81" y="1061485"/>
            <a:ext cx="4209536" cy="56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Ludovisi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Sarcophagus, Rome, ca. 250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2" y="1387338"/>
            <a:ext cx="8762415" cy="49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3646" r="30128" b="2427"/>
          <a:stretch/>
        </p:blipFill>
        <p:spPr>
          <a:xfrm>
            <a:off x="6406979" y="384031"/>
            <a:ext cx="2397211" cy="6288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" y="1861031"/>
            <a:ext cx="6691184" cy="44825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2704" y="1275282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Romans set out on Campaign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882" y="1109312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Dacians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and Romans Battle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526"/>
            <a:ext cx="9144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3646" r="30128" b="2427"/>
          <a:stretch/>
        </p:blipFill>
        <p:spPr>
          <a:xfrm>
            <a:off x="6406979" y="384031"/>
            <a:ext cx="2397211" cy="62886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6526" y="1109312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Dacians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killing themselves and each other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9" y="1601275"/>
            <a:ext cx="6166191" cy="52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0347" y="1430588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Dacians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attack Roman Camp,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Decebalus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watching on the right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5" y="2020330"/>
            <a:ext cx="8848469" cy="4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704" y="1112694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Romans attack Dacian Fortress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692"/>
            <a:ext cx="9144000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accent2">
                    <a:lumMod val="75000"/>
                  </a:schemeClr>
                </a:solidFill>
              </a:rPr>
              <a:t>Narmer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Palette, Egypt, ca. 3000 BCE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0" y="1198606"/>
            <a:ext cx="4231610" cy="5362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5" y="1198605"/>
            <a:ext cx="4253670" cy="53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2609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0347" y="1430588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Dacians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Surrender to Trajan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208"/>
            <a:ext cx="9144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2609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Trajan’s Column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Rome, 113 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315" y="1484569"/>
            <a:ext cx="7886700" cy="651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Death of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Decebalus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			Trajan Accepts Surrender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" y="1983260"/>
            <a:ext cx="3412841" cy="4020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4518" r="15167" b="3432"/>
          <a:stretch/>
        </p:blipFill>
        <p:spPr>
          <a:xfrm>
            <a:off x="3762633" y="2054311"/>
            <a:ext cx="5120322" cy="38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Ramses II Relief, Abu Simbel, Egypt, mid 13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13" y="1035172"/>
            <a:ext cx="4199237" cy="574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" y="2560170"/>
            <a:ext cx="4143118" cy="26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Brygos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Painter,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Skyphos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with Achilles and Priam, Cerveteri, Italy, early Fifth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9" y="1237436"/>
            <a:ext cx="6889582" cy="54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Behistun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Inscription, Darius I, Mt.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Behistun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Iran, early Fifth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86" y="2768530"/>
            <a:ext cx="6008474" cy="3945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1177681"/>
            <a:ext cx="4580114" cy="30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Darius Vase, Darius Painter, Apulia, Italy, ca. 340-20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" y="1571862"/>
            <a:ext cx="8768305" cy="43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Parthenon Frieze, Phidias, Athens, Greece,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south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metope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ca. 447-438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8" y="1229498"/>
            <a:ext cx="3643878" cy="3651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11" y="877300"/>
            <a:ext cx="3101703" cy="2538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40" y="3283036"/>
            <a:ext cx="3456803" cy="3456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17" y="2857885"/>
            <a:ext cx="2566731" cy="2566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" y="4652320"/>
            <a:ext cx="2962901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Various Scythians on Red- and Black-Figure Vases, Greece and So. Italy,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6-4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" y="1109312"/>
            <a:ext cx="2992108" cy="3575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17" y="2420311"/>
            <a:ext cx="4094501" cy="4348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19832"/>
            <a:ext cx="3415970" cy="254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0" y="846500"/>
            <a:ext cx="2203985" cy="21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326"/>
            <a:ext cx="7886700" cy="651986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Alexander Mosaic, House of the Faun, Pompeii, Italy, 1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CE copy of Greek painting from 3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Cent. BCE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789"/>
            <a:ext cx="9144000" cy="56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1269</TotalTime>
  <Words>328</Words>
  <Application>Microsoft Office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Palatino Linotype</vt:lpstr>
      <vt:lpstr>Office Theme</vt:lpstr>
      <vt:lpstr>PowerPoint Presentation</vt:lpstr>
      <vt:lpstr>Narmer Palette, Egypt, ca. 3000 BCE</vt:lpstr>
      <vt:lpstr>Ramses II Relief, Abu Simbel, Egypt, mid 13th Cent. BCE</vt:lpstr>
      <vt:lpstr>Brygos Painter, Skyphos with Achilles and Priam, Cerveteri, Italy, early Fifth Cent. BCE</vt:lpstr>
      <vt:lpstr>Behistun Inscription, Darius I, Mt. Behistun, Iran, early Fifth Cent. BCE</vt:lpstr>
      <vt:lpstr>Darius Vase, Darius Painter, Apulia, Italy, ca. 340-20 BCE</vt:lpstr>
      <vt:lpstr>Parthenon Frieze, Phidias, Athens, Greece, south metope, ca. 447-438 BCE</vt:lpstr>
      <vt:lpstr>Various Scythians on Red- and Black-Figure Vases, Greece and So. Italy, 6-4th Cent. BCE</vt:lpstr>
      <vt:lpstr>Alexander Mosaic, House of the Faun, Pompeii, Italy, 1st Cent. CE copy of Greek painting from 3rd Cent. BCE</vt:lpstr>
      <vt:lpstr>Alexander Mosaic, House of the Faun, Pompeii, Italy, 1st Cent. CE copy of Greek painting from 3rd Cent. BCE</vt:lpstr>
      <vt:lpstr>“Dying Gaul” and “Ludovisi Gaul” (“Gaul Killing himself and Wife”), Roman marble copy (mid 2nd cent. BCE) of bronze original for Attalus I, Pergamum, Turkey, ca. 220 BCE</vt:lpstr>
      <vt:lpstr>Portonaccio Sarcophagus, Rome, ca. 190 CE</vt:lpstr>
      <vt:lpstr>Portonaccio Sarcophagus, Rome, ca. 190 CE</vt:lpstr>
      <vt:lpstr>Ludovisi Sarcophagus, Rome, ca. 250 CE</vt:lpstr>
      <vt:lpstr>Trajan’s Column, Rome, 113 CE</vt:lpstr>
      <vt:lpstr>Trajan’s Column, Rome, 113 CE</vt:lpstr>
      <vt:lpstr>Trajan’s Column, Rome, 113 CE</vt:lpstr>
      <vt:lpstr>Trajan’s Column, Rome, 113 CE</vt:lpstr>
      <vt:lpstr>Trajan’s Column, Rome, 113 CE</vt:lpstr>
      <vt:lpstr>Trajan’s Column, Rome, 113 CE</vt:lpstr>
      <vt:lpstr>Trajan’s Column, Rome, 113 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Oughton</dc:creator>
  <cp:lastModifiedBy>Chuck Oughton</cp:lastModifiedBy>
  <cp:revision>69</cp:revision>
  <cp:lastPrinted>2015-12-01T06:42:03Z</cp:lastPrinted>
  <dcterms:created xsi:type="dcterms:W3CDTF">2015-08-26T04:41:38Z</dcterms:created>
  <dcterms:modified xsi:type="dcterms:W3CDTF">2015-12-01T06:42:10Z</dcterms:modified>
</cp:coreProperties>
</file>